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90" r:id="rId3"/>
    <p:sldId id="291" r:id="rId4"/>
    <p:sldId id="278" r:id="rId5"/>
    <p:sldId id="279" r:id="rId6"/>
    <p:sldId id="280" r:id="rId7"/>
    <p:sldId id="296" r:id="rId8"/>
    <p:sldId id="292" r:id="rId9"/>
    <p:sldId id="293" r:id="rId10"/>
    <p:sldId id="294" r:id="rId11"/>
    <p:sldId id="295" r:id="rId12"/>
    <p:sldId id="297" r:id="rId13"/>
    <p:sldId id="298" r:id="rId14"/>
    <p:sldId id="299" r:id="rId15"/>
    <p:sldId id="287" r:id="rId16"/>
    <p:sldId id="286" r:id="rId17"/>
    <p:sldId id="289" r:id="rId18"/>
    <p:sldId id="262" r:id="rId19"/>
    <p:sldId id="263" r:id="rId20"/>
    <p:sldId id="264" r:id="rId21"/>
    <p:sldId id="265" r:id="rId22"/>
    <p:sldId id="257" r:id="rId23"/>
    <p:sldId id="267" r:id="rId24"/>
    <p:sldId id="268" r:id="rId25"/>
    <p:sldId id="258"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84269-F036-487E-A3C9-FDA1230D5462}"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292A0-ED4E-4B45-A814-71A0498508ED}" type="slidenum">
              <a:rPr lang="en-US" smtClean="0"/>
              <a:t>‹#›</a:t>
            </a:fld>
            <a:endParaRPr lang="en-US"/>
          </a:p>
        </p:txBody>
      </p:sp>
    </p:spTree>
    <p:extLst>
      <p:ext uri="{BB962C8B-B14F-4D97-AF65-F5344CB8AC3E}">
        <p14:creationId xmlns:p14="http://schemas.microsoft.com/office/powerpoint/2010/main" val="91662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7E0DE3C-56B6-4954-B715-BD0A2C0E86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130DB5-64EC-4120-B78F-6A97E04F1933}"/>
              </a:ext>
            </a:extLst>
          </p:cNvPr>
          <p:cNvSpPr>
            <a:spLocks noGrp="1"/>
          </p:cNvSpPr>
          <p:nvPr>
            <p:ph type="body" idx="1"/>
          </p:nvPr>
        </p:nvSpPr>
        <p:spPr/>
        <p:txBody>
          <a:bodyPr/>
          <a:lstStyle/>
          <a:p>
            <a:pPr>
              <a:defRPr/>
            </a:pPr>
            <a:r>
              <a:rPr lang="en-US" dirty="0"/>
              <a:t>Think about these issues in relation to production and staging.</a:t>
            </a:r>
          </a:p>
          <a:p>
            <a:pPr>
              <a:defRPr/>
            </a:pPr>
            <a:endParaRPr lang="en-US" dirty="0">
              <a:solidFill>
                <a:srgbClr val="000000"/>
              </a:solidFill>
              <a:latin typeface="Tahoma" pitchFamily="34" charset="0"/>
              <a:ea typeface="Times New Roman" pitchFamily="18" charset="0"/>
            </a:endParaRPr>
          </a:p>
          <a:p>
            <a:pPr>
              <a:defRPr/>
            </a:pPr>
            <a:r>
              <a:rPr lang="en-US" dirty="0">
                <a:solidFill>
                  <a:srgbClr val="000000"/>
                </a:solidFill>
                <a:latin typeface="Tahoma" pitchFamily="34" charset="0"/>
                <a:ea typeface="Times New Roman" pitchFamily="18" charset="0"/>
              </a:rPr>
              <a:t>So it ought not be surprising that some of the most successful productions have invoked memories of slavery in America, or apartheid in South Africa - for these too have their historical roots in the same soil as Shakespeare's play, though it is a darker aspect of Othello's history, one which many readers have preferred to lighten. (www.studyworld.com)</a:t>
            </a:r>
            <a:br>
              <a:rPr lang="en-US" sz="1050" dirty="0">
                <a:latin typeface="Tahoma" pitchFamily="34" charset="0"/>
                <a:ea typeface="Times New Roman" pitchFamily="18" charset="0"/>
              </a:rPr>
            </a:br>
            <a:endParaRPr lang="en-US" dirty="0">
              <a:solidFill>
                <a:srgbClr val="000000"/>
              </a:solidFill>
              <a:latin typeface="Tahoma" pitchFamily="34" charset="0"/>
              <a:ea typeface="Times New Roman" pitchFamily="18" charset="0"/>
            </a:endParaRPr>
          </a:p>
          <a:p>
            <a:pPr>
              <a:defRPr/>
            </a:pPr>
            <a:endParaRPr lang="en-US" dirty="0"/>
          </a:p>
        </p:txBody>
      </p:sp>
      <p:sp>
        <p:nvSpPr>
          <p:cNvPr id="27652" name="Slide Number Placeholder 3">
            <a:extLst>
              <a:ext uri="{FF2B5EF4-FFF2-40B4-BE49-F238E27FC236}">
                <a16:creationId xmlns:a16="http://schemas.microsoft.com/office/drawing/2014/main" id="{A6C80C94-C7DD-488C-92C2-D7B4B30E0E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1D6DFD1-3CA8-4A65-9A70-E653B3833DB1}" type="slidenum">
              <a:rPr lang="en-US" altLang="en-US"/>
              <a:pPr/>
              <a:t>5</a:t>
            </a:fld>
            <a:endParaRPr lang="en-US" altLang="en-US"/>
          </a:p>
        </p:txBody>
      </p:sp>
    </p:spTree>
    <p:extLst>
      <p:ext uri="{BB962C8B-B14F-4D97-AF65-F5344CB8AC3E}">
        <p14:creationId xmlns:p14="http://schemas.microsoft.com/office/powerpoint/2010/main" val="205198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solidFill>
                  <a:srgbClr val="000000"/>
                </a:solidFill>
              </a:rPr>
              <a:t>“By ‘language that is pleasurably embellished’ I refer to language possessing rhythm and melody</a:t>
            </a:r>
          </a:p>
          <a:p>
            <a:r>
              <a:rPr lang="en-US" altLang="en-US">
                <a:solidFill>
                  <a:srgbClr val="000000"/>
                </a:solidFill>
              </a:rPr>
              <a:t>“by ‘the different forms of embellishment occurring in separate parts’ I mean that some parts are composed in verse alone, and others again make use of song.” (Poetics, 64)</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B0F310A-1CF2-47F5-AD65-DA39287635D0}" type="slidenum">
              <a:rPr lang="en-US" altLang="en-US"/>
              <a:pPr/>
              <a:t>24</a:t>
            </a:fld>
            <a:endParaRPr lang="en-US" altLang="en-US"/>
          </a:p>
        </p:txBody>
      </p:sp>
    </p:spTree>
    <p:extLst>
      <p:ext uri="{BB962C8B-B14F-4D97-AF65-F5344CB8AC3E}">
        <p14:creationId xmlns:p14="http://schemas.microsoft.com/office/powerpoint/2010/main" val="200466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1F2D-DF9E-1478-CA9D-7E9930281C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3BD29A-2BD6-EAC2-22C6-B822B2B998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1D5BB5-E6E7-8F9E-2E03-8AB80307F141}"/>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5" name="Footer Placeholder 4">
            <a:extLst>
              <a:ext uri="{FF2B5EF4-FFF2-40B4-BE49-F238E27FC236}">
                <a16:creationId xmlns:a16="http://schemas.microsoft.com/office/drawing/2014/main" id="{EE8ACE61-8FA4-8BE4-7DCC-B85E5144B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1E972-5AC4-8278-E41F-A1B5075B867D}"/>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67267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C01F-CBA8-E51A-87E1-87C72DCD04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67DDD-E7A2-17C2-FC22-734F51FC63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48C9F-9501-1AF3-5069-38B6C4573BE8}"/>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5" name="Footer Placeholder 4">
            <a:extLst>
              <a:ext uri="{FF2B5EF4-FFF2-40B4-BE49-F238E27FC236}">
                <a16:creationId xmlns:a16="http://schemas.microsoft.com/office/drawing/2014/main" id="{5AEE23C5-19DA-4848-2E6F-8B8CBF38A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0B95C-2532-B41C-F355-8F849F2E4B22}"/>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2605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C89212-8E53-3AF4-7584-13EB60F58F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D2BAC7-E955-DBFE-5759-CB30792E85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CE809-E855-F785-2B20-717E3236ADE3}"/>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5" name="Footer Placeholder 4">
            <a:extLst>
              <a:ext uri="{FF2B5EF4-FFF2-40B4-BE49-F238E27FC236}">
                <a16:creationId xmlns:a16="http://schemas.microsoft.com/office/drawing/2014/main" id="{DCF14594-26C9-653F-7B85-FC16E795D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6300D-7BBF-9496-AA2C-90DDAE544936}"/>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17815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2E1-BFCD-8090-60CF-A675FF885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8BB4E-DFA7-F67F-037A-0BEC4A7864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741B58-306A-6B04-9CCF-5BD416DA96D8}"/>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5" name="Footer Placeholder 4">
            <a:extLst>
              <a:ext uri="{FF2B5EF4-FFF2-40B4-BE49-F238E27FC236}">
                <a16:creationId xmlns:a16="http://schemas.microsoft.com/office/drawing/2014/main" id="{F8222AF2-87AE-6E05-C258-CDD38EA56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F0583-A936-E807-F9C6-C811F0D18DF7}"/>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216123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BB056-A6B4-8891-A4A7-64D20FFFDF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097719-CCED-C347-C59C-5E8AB01258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717EB-BF2E-033C-E5FC-198C648E514C}"/>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5" name="Footer Placeholder 4">
            <a:extLst>
              <a:ext uri="{FF2B5EF4-FFF2-40B4-BE49-F238E27FC236}">
                <a16:creationId xmlns:a16="http://schemas.microsoft.com/office/drawing/2014/main" id="{17A6A03E-1146-4AAD-EA73-06CB84230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5F4CD-5A19-4726-37D5-F1E46BBD0EB5}"/>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116141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1FB10-ABEA-6B86-ACF0-64062B1549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E70B6-A996-D492-076C-52A7C93DC5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452EB7-C523-7A7C-F673-DE135B76B7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8304B-9C1A-748B-A238-96AE2972BB07}"/>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6" name="Footer Placeholder 5">
            <a:extLst>
              <a:ext uri="{FF2B5EF4-FFF2-40B4-BE49-F238E27FC236}">
                <a16:creationId xmlns:a16="http://schemas.microsoft.com/office/drawing/2014/main" id="{849C1E58-64AD-9EEF-45B3-88CF02798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6082A9-4F50-2527-FA07-4A9DB75EF8B4}"/>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311996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D068-48D5-E5C2-D5AD-A965EF447D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84EB13-8B06-250E-04A0-025A5E5DF0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A119A9-6252-87E2-2A3E-D3EC874C6E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47D4C1-20D7-6BD4-6EB1-D0BCF4A806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80CB94-2D36-B0EB-146D-78C3867D5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F05796-C979-7238-A92C-35D79665E326}"/>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8" name="Footer Placeholder 7">
            <a:extLst>
              <a:ext uri="{FF2B5EF4-FFF2-40B4-BE49-F238E27FC236}">
                <a16:creationId xmlns:a16="http://schemas.microsoft.com/office/drawing/2014/main" id="{6C234967-E237-C268-D1E9-AD16F2799F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AF8A22-AB70-05AC-6038-3DFDDD186248}"/>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175816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707E-9B62-5A2A-D4D2-15CC1E569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505001-3A4C-AE13-C480-CC0619CC2809}"/>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4" name="Footer Placeholder 3">
            <a:extLst>
              <a:ext uri="{FF2B5EF4-FFF2-40B4-BE49-F238E27FC236}">
                <a16:creationId xmlns:a16="http://schemas.microsoft.com/office/drawing/2014/main" id="{3FA8B7AC-501C-ACF1-7631-5A90057F9B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A3D17-DA83-894F-3CDF-84259DDCD9DA}"/>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312457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F60C7-2F61-F2CE-498A-9F2860552B0E}"/>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3" name="Footer Placeholder 2">
            <a:extLst>
              <a:ext uri="{FF2B5EF4-FFF2-40B4-BE49-F238E27FC236}">
                <a16:creationId xmlns:a16="http://schemas.microsoft.com/office/drawing/2014/main" id="{8D8C756D-F541-F866-8301-341CF23354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70ABA-6DAC-453F-1761-6E2DF7DE31BF}"/>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399409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3B76-9D6D-EEF2-DD58-35B76F24E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4688DB-B9D9-0844-6F67-5A2A09549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88BB04-1AC6-B210-D060-3F8433E92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BF186-CD38-1C8C-1EDC-5BB82429101D}"/>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6" name="Footer Placeholder 5">
            <a:extLst>
              <a:ext uri="{FF2B5EF4-FFF2-40B4-BE49-F238E27FC236}">
                <a16:creationId xmlns:a16="http://schemas.microsoft.com/office/drawing/2014/main" id="{D96177DD-3030-F8F0-3215-FD3CB467E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5C1A4-398B-47CA-3549-9FBB2051E69B}"/>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3536530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7977C-DDE4-59EA-8F71-0F18562E5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B1E78-7722-EA22-3B44-762749882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16C4E0-54E4-BA98-7BD6-652CEA33F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D02A03-E8BC-4565-DDA8-BFD6BF10E3D1}"/>
              </a:ext>
            </a:extLst>
          </p:cNvPr>
          <p:cNvSpPr>
            <a:spLocks noGrp="1"/>
          </p:cNvSpPr>
          <p:nvPr>
            <p:ph type="dt" sz="half" idx="10"/>
          </p:nvPr>
        </p:nvSpPr>
        <p:spPr/>
        <p:txBody>
          <a:bodyPr/>
          <a:lstStyle/>
          <a:p>
            <a:fld id="{708FEE8B-6C0A-443E-A125-5F7944483318}" type="datetimeFigureOut">
              <a:rPr lang="en-US" smtClean="0"/>
              <a:t>4/7/2025</a:t>
            </a:fld>
            <a:endParaRPr lang="en-US"/>
          </a:p>
        </p:txBody>
      </p:sp>
      <p:sp>
        <p:nvSpPr>
          <p:cNvPr id="6" name="Footer Placeholder 5">
            <a:extLst>
              <a:ext uri="{FF2B5EF4-FFF2-40B4-BE49-F238E27FC236}">
                <a16:creationId xmlns:a16="http://schemas.microsoft.com/office/drawing/2014/main" id="{9F70C282-8360-EF4F-9D93-39996F8FE1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7035D-B61C-21D0-DE9A-051FA171DAB7}"/>
              </a:ext>
            </a:extLst>
          </p:cNvPr>
          <p:cNvSpPr>
            <a:spLocks noGrp="1"/>
          </p:cNvSpPr>
          <p:nvPr>
            <p:ph type="sldNum" sz="quarter" idx="12"/>
          </p:nvPr>
        </p:nvSpPr>
        <p:spPr/>
        <p:txBody>
          <a:bodyPr/>
          <a:lstStyle/>
          <a:p>
            <a:fld id="{BBB03F26-C3AE-44E3-8BC2-EE1BDD9DF6A1}" type="slidenum">
              <a:rPr lang="en-US" smtClean="0"/>
              <a:t>‹#›</a:t>
            </a:fld>
            <a:endParaRPr lang="en-US"/>
          </a:p>
        </p:txBody>
      </p:sp>
    </p:spTree>
    <p:extLst>
      <p:ext uri="{BB962C8B-B14F-4D97-AF65-F5344CB8AC3E}">
        <p14:creationId xmlns:p14="http://schemas.microsoft.com/office/powerpoint/2010/main" val="1310575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0E018-B2FC-F1C2-C9DD-1F6A27808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2DD16-BF2C-8B06-2E37-A9CADBFBB5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671FC-8D33-F931-7560-0B359BCEF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8FEE8B-6C0A-443E-A125-5F7944483318}" type="datetimeFigureOut">
              <a:rPr lang="en-US" smtClean="0"/>
              <a:t>4/7/2025</a:t>
            </a:fld>
            <a:endParaRPr lang="en-US"/>
          </a:p>
        </p:txBody>
      </p:sp>
      <p:sp>
        <p:nvSpPr>
          <p:cNvPr id="5" name="Footer Placeholder 4">
            <a:extLst>
              <a:ext uri="{FF2B5EF4-FFF2-40B4-BE49-F238E27FC236}">
                <a16:creationId xmlns:a16="http://schemas.microsoft.com/office/drawing/2014/main" id="{0B457830-047D-E300-5271-50646BF5A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E9E4C5-7C85-B33E-2758-18DB8245E2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B03F26-C3AE-44E3-8BC2-EE1BDD9DF6A1}" type="slidenum">
              <a:rPr lang="en-US" smtClean="0"/>
              <a:t>‹#›</a:t>
            </a:fld>
            <a:endParaRPr lang="en-US"/>
          </a:p>
        </p:txBody>
      </p:sp>
    </p:spTree>
    <p:extLst>
      <p:ext uri="{BB962C8B-B14F-4D97-AF65-F5344CB8AC3E}">
        <p14:creationId xmlns:p14="http://schemas.microsoft.com/office/powerpoint/2010/main" val="2255364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fItEfJhf0o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http://img1.etsystatic.com/000/0/5518357/il_fullxfull.117355641.jp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eKxsdY7v_Bo?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en/2/22/Othello_title_page.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en.wikipedia.org/wiki/File:MoorishAmbassador_to_Elizabeth_I.jpg" TargetMode="External"/><Relationship Id="rId7" Type="http://schemas.openxmlformats.org/officeDocument/2006/relationships/hyperlink" Target="http://en.wikipedia.org/wiki/File:Othelloiagomovie.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en.wikipedia.org/wiki/File:Robeson_Hagen_Othello.jpg" TargetMode="External"/><Relationship Id="rId4" Type="http://schemas.openxmlformats.org/officeDocument/2006/relationships/image" Target="../media/image5.jpe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7BD7CC6-2F7F-4587-8E92-D041AB2CE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E7ED1F4-19EF-4BC2-A6EA-DF1525142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0EE7C14F-442F-4416-A4A9-6DA10263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33" name="Oval 32">
              <a:extLst>
                <a:ext uri="{FF2B5EF4-FFF2-40B4-BE49-F238E27FC236}">
                  <a16:creationId xmlns:a16="http://schemas.microsoft.com/office/drawing/2014/main" id="{97AC4CCD-70AA-4916-97EA-D9C12FED17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5694289-EA59-4679-9DB4-0646321A8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32EDAD0A-6995-496D-9789-A34C66F5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CBBB211-248C-4F94-900A-80CD8D52F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48DCC953-87D5-419D-A529-94A946251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F67D0B7-A0F4-47EB-8DF7-2630C056AB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A3919D60-F174-4FEB-9E9D-5AF6BD659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98EF7474-F1F7-47A7-AF33-E38A86EBF6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3" name="Straight Connector 42">
              <a:extLst>
                <a:ext uri="{FF2B5EF4-FFF2-40B4-BE49-F238E27FC236}">
                  <a16:creationId xmlns:a16="http://schemas.microsoft.com/office/drawing/2014/main" id="{8B14C3B3-01E7-4DD2-80BC-D6605BDB3AB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9E2ED25-9BE8-462A-BE54-D3E506DBA2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3E48329-07A0-4DBB-9D0C-0614AE372F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ED609B4-86D5-44D5-8511-42AE9B129B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912E1BF-76C2-49D5-A5AC-1CE20255C4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49" name="Straight Connector 48">
              <a:extLst>
                <a:ext uri="{FF2B5EF4-FFF2-40B4-BE49-F238E27FC236}">
                  <a16:creationId xmlns:a16="http://schemas.microsoft.com/office/drawing/2014/main" id="{84E6722B-B0C0-4A43-91F6-6E2D6E2D7F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EAB6DA-9741-4668-8E47-957CD5151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36EC6AA-9E44-4DD2-B718-EE04111414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38DE653-B3C7-49E5-A3B0-6C00B26083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20000"/>
                    </a:schemeClr>
                  </a:gs>
                  <a:gs pos="100000">
                    <a:schemeClr val="tx2">
                      <a:lumMod val="50000"/>
                      <a:alpha val="2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90AE89EB-4F51-4181-9475-7E1048FB3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B78285A0-9022-40FD-B520-91444BA163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57" name="Straight Connector 56">
              <a:extLst>
                <a:ext uri="{FF2B5EF4-FFF2-40B4-BE49-F238E27FC236}">
                  <a16:creationId xmlns:a16="http://schemas.microsoft.com/office/drawing/2014/main" id="{0E2EED1A-F137-41BB-A555-7CDFF9C334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1EC980-DEDC-41BF-995C-1D471C90E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A2F9486-DC13-4EDD-82CE-7FFC6F4846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46A2475-19E5-46B8-B7FE-C2CF42971F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E7D34CD-70B1-C76B-B8A0-3AFBAEFABDC7}"/>
              </a:ext>
            </a:extLst>
          </p:cNvPr>
          <p:cNvSpPr>
            <a:spLocks noGrp="1"/>
          </p:cNvSpPr>
          <p:nvPr>
            <p:ph type="ctrTitle"/>
          </p:nvPr>
        </p:nvSpPr>
        <p:spPr>
          <a:xfrm>
            <a:off x="629640" y="4038037"/>
            <a:ext cx="5107366" cy="2087424"/>
          </a:xfrm>
          <a:noFill/>
        </p:spPr>
        <p:txBody>
          <a:bodyPr anchor="t">
            <a:normAutofit/>
          </a:bodyPr>
          <a:lstStyle/>
          <a:p>
            <a:pPr algn="l"/>
            <a:endParaRPr lang="en-US" sz="4800" dirty="0">
              <a:solidFill>
                <a:schemeClr val="bg1"/>
              </a:solidFill>
            </a:endParaRPr>
          </a:p>
        </p:txBody>
      </p:sp>
      <p:sp>
        <p:nvSpPr>
          <p:cNvPr id="3" name="Subtitle 2">
            <a:extLst>
              <a:ext uri="{FF2B5EF4-FFF2-40B4-BE49-F238E27FC236}">
                <a16:creationId xmlns:a16="http://schemas.microsoft.com/office/drawing/2014/main" id="{626AF46A-10E2-88BB-F121-33CA8DCAAE4B}"/>
              </a:ext>
            </a:extLst>
          </p:cNvPr>
          <p:cNvSpPr>
            <a:spLocks noGrp="1"/>
          </p:cNvSpPr>
          <p:nvPr>
            <p:ph type="subTitle" idx="1"/>
          </p:nvPr>
        </p:nvSpPr>
        <p:spPr>
          <a:xfrm>
            <a:off x="6143159" y="4038037"/>
            <a:ext cx="5017030" cy="2087426"/>
          </a:xfrm>
          <a:noFill/>
        </p:spPr>
        <p:txBody>
          <a:bodyPr anchor="t">
            <a:normAutofit/>
          </a:bodyPr>
          <a:lstStyle/>
          <a:p>
            <a:pPr algn="l"/>
            <a:endParaRPr lang="en-US">
              <a:solidFill>
                <a:schemeClr val="bg1"/>
              </a:solidFill>
            </a:endParaRPr>
          </a:p>
        </p:txBody>
      </p:sp>
      <p:pic>
        <p:nvPicPr>
          <p:cNvPr id="8" name="Picture 7">
            <a:extLst>
              <a:ext uri="{FF2B5EF4-FFF2-40B4-BE49-F238E27FC236}">
                <a16:creationId xmlns:a16="http://schemas.microsoft.com/office/drawing/2014/main" id="{EF5DF16B-8E4B-D9A8-373F-F170773BCEDC}"/>
              </a:ext>
            </a:extLst>
          </p:cNvPr>
          <p:cNvPicPr>
            <a:picLocks noChangeAspect="1"/>
          </p:cNvPicPr>
          <p:nvPr/>
        </p:nvPicPr>
        <p:blipFill>
          <a:blip r:embed="rId2"/>
          <a:stretch>
            <a:fillRect/>
          </a:stretch>
        </p:blipFill>
        <p:spPr>
          <a:xfrm>
            <a:off x="1215487" y="617779"/>
            <a:ext cx="9674808" cy="3265248"/>
          </a:xfrm>
          <a:prstGeom prst="rect">
            <a:avLst/>
          </a:prstGeom>
        </p:spPr>
      </p:pic>
      <p:grpSp>
        <p:nvGrpSpPr>
          <p:cNvPr id="62" name="Group 61">
            <a:extLst>
              <a:ext uri="{FF2B5EF4-FFF2-40B4-BE49-F238E27FC236}">
                <a16:creationId xmlns:a16="http://schemas.microsoft.com/office/drawing/2014/main" id="{91CD8CAA-4614-4393-ADD7-7FDFD8ABD7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776904"/>
            <a:ext cx="304800" cy="429768"/>
            <a:chOff x="215328" y="-46937"/>
            <a:chExt cx="304800" cy="2773841"/>
          </a:xfrm>
        </p:grpSpPr>
        <p:cxnSp>
          <p:nvCxnSpPr>
            <p:cNvPr id="63" name="Straight Connector 62">
              <a:extLst>
                <a:ext uri="{FF2B5EF4-FFF2-40B4-BE49-F238E27FC236}">
                  <a16:creationId xmlns:a16="http://schemas.microsoft.com/office/drawing/2014/main" id="{89F5BF84-4D12-40EB-B3CA-72B55341A8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CF91815-2B4A-44C8-BAC2-6732AD11A9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23960DB-F7E9-40C5-BDC7-9700C71B1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95623C8-E3C3-425E-B186-ADFF5B6702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239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9F38F6-7F13-B0F7-5B3B-04BA7181B577}"/>
              </a:ext>
            </a:extLst>
          </p:cNvPr>
          <p:cNvSpPr>
            <a:spLocks noGrp="1"/>
          </p:cNvSpPr>
          <p:nvPr>
            <p:ph type="title"/>
          </p:nvPr>
        </p:nvSpPr>
        <p:spPr>
          <a:xfrm>
            <a:off x="572493" y="238539"/>
            <a:ext cx="11018520" cy="1434415"/>
          </a:xfrm>
        </p:spPr>
        <p:txBody>
          <a:bodyPr anchor="b">
            <a:normAutofit/>
          </a:bodyPr>
          <a:lstStyle/>
          <a:p>
            <a:r>
              <a:rPr lang="en-US" sz="5400"/>
              <a:t>Desdemona’s Defense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AC3698-725D-2F88-0223-C881CD941806}"/>
              </a:ext>
            </a:extLst>
          </p:cNvPr>
          <p:cNvSpPr>
            <a:spLocks noGrp="1"/>
          </p:cNvSpPr>
          <p:nvPr>
            <p:ph idx="1"/>
          </p:nvPr>
        </p:nvSpPr>
        <p:spPr>
          <a:xfrm>
            <a:off x="572493" y="2071316"/>
            <a:ext cx="6713552" cy="4119172"/>
          </a:xfrm>
        </p:spPr>
        <p:txBody>
          <a:bodyPr anchor="t">
            <a:normAutofit/>
          </a:bodyPr>
          <a:lstStyle/>
          <a:p>
            <a:pPr marL="0" indent="0">
              <a:buNone/>
            </a:pPr>
            <a:r>
              <a:rPr lang="en-US" sz="2200" b="1" i="0" cap="small" dirty="0">
                <a:effectLst/>
                <a:latin typeface="Practice"/>
              </a:rPr>
              <a:t>DESDEMONA</a:t>
            </a:r>
            <a:r>
              <a:rPr lang="en-US" sz="2200" b="1" i="0" dirty="0">
                <a:effectLst/>
                <a:latin typeface="Practice"/>
              </a:rPr>
              <a:t> </a:t>
            </a:r>
            <a:br>
              <a:rPr lang="en-US" sz="2200" dirty="0"/>
            </a:br>
            <a:r>
              <a:rPr lang="en-US" sz="2200" b="0" i="0" dirty="0">
                <a:effectLst/>
                <a:latin typeface="Practice"/>
              </a:rPr>
              <a:t> That I love the Moor to live with him</a:t>
            </a:r>
            <a:br>
              <a:rPr lang="en-US" sz="2200" dirty="0"/>
            </a:br>
            <a:r>
              <a:rPr lang="en-US" sz="2200" b="0" i="0" dirty="0">
                <a:effectLst/>
                <a:latin typeface="Practice"/>
              </a:rPr>
              <a:t> My downright violence and storm of fortunes</a:t>
            </a:r>
            <a:br>
              <a:rPr lang="en-US" sz="2200" dirty="0"/>
            </a:br>
            <a:r>
              <a:rPr lang="en-US" sz="2200" b="0" i="0" dirty="0">
                <a:effectLst/>
                <a:latin typeface="Practice"/>
              </a:rPr>
              <a:t>May trumpet to the world. My heart’s subdued</a:t>
            </a:r>
            <a:br>
              <a:rPr lang="en-US" sz="2200" dirty="0"/>
            </a:br>
            <a:r>
              <a:rPr lang="en-US" sz="2200" b="0" i="0" dirty="0">
                <a:effectLst/>
                <a:latin typeface="Practice"/>
              </a:rPr>
              <a:t> Even to the very quality of my lord.</a:t>
            </a:r>
            <a:br>
              <a:rPr lang="en-US" sz="2200" dirty="0"/>
            </a:br>
            <a:r>
              <a:rPr lang="en-US" sz="2200" b="0" i="0" dirty="0">
                <a:effectLst/>
                <a:highlight>
                  <a:srgbClr val="FFFF00"/>
                </a:highlight>
                <a:latin typeface="Practice"/>
              </a:rPr>
              <a:t>I saw Othello’s visage in his mind,</a:t>
            </a:r>
            <a:br>
              <a:rPr lang="en-US" sz="2200" dirty="0">
                <a:highlight>
                  <a:srgbClr val="FFFF00"/>
                </a:highlight>
              </a:rPr>
            </a:br>
            <a:r>
              <a:rPr lang="en-US" sz="2200" b="0" i="0" dirty="0">
                <a:effectLst/>
                <a:highlight>
                  <a:srgbClr val="FFFF00"/>
                </a:highlight>
                <a:latin typeface="Practice"/>
              </a:rPr>
              <a:t> And to his honors and his valiant parts</a:t>
            </a:r>
            <a:br>
              <a:rPr lang="en-US" sz="2200" dirty="0">
                <a:highlight>
                  <a:srgbClr val="FFFF00"/>
                </a:highlight>
              </a:rPr>
            </a:br>
            <a:r>
              <a:rPr lang="en-US" sz="2200" b="0" i="0" dirty="0">
                <a:effectLst/>
                <a:highlight>
                  <a:srgbClr val="FFFF00"/>
                </a:highlight>
                <a:latin typeface="Practice"/>
              </a:rPr>
              <a:t> Did I my soul and fortunes consecrate.</a:t>
            </a:r>
            <a:br>
              <a:rPr lang="en-US" sz="2200" dirty="0">
                <a:highlight>
                  <a:srgbClr val="FFFF00"/>
                </a:highlight>
              </a:rPr>
            </a:br>
            <a:r>
              <a:rPr lang="en-US" sz="2200" b="0" i="0" dirty="0">
                <a:effectLst/>
                <a:latin typeface="Practice"/>
              </a:rPr>
              <a:t> So that, dear lords, if I be left behind,</a:t>
            </a:r>
            <a:br>
              <a:rPr lang="en-US" sz="2200" dirty="0"/>
            </a:br>
            <a:r>
              <a:rPr lang="en-US" sz="2200" b="0" i="0" dirty="0">
                <a:effectLst/>
                <a:latin typeface="Practice"/>
              </a:rPr>
              <a:t> A moth of peace, and he go to the war,</a:t>
            </a:r>
            <a:br>
              <a:rPr lang="en-US" sz="2200" dirty="0"/>
            </a:br>
            <a:r>
              <a:rPr lang="en-US" sz="2200" b="0" i="0" dirty="0">
                <a:effectLst/>
                <a:latin typeface="Practice"/>
              </a:rPr>
              <a:t> The rites for why I love him are bereft me</a:t>
            </a:r>
            <a:br>
              <a:rPr lang="en-US" sz="2200" dirty="0"/>
            </a:br>
            <a:r>
              <a:rPr lang="en-US" sz="2200" b="0" i="0" dirty="0">
                <a:effectLst/>
                <a:latin typeface="Practice"/>
              </a:rPr>
              <a:t> And I a heavy interim shall support</a:t>
            </a:r>
            <a:br>
              <a:rPr lang="en-US" sz="2200" dirty="0"/>
            </a:br>
            <a:r>
              <a:rPr lang="en-US" sz="2200" b="0" i="0" dirty="0">
                <a:effectLst/>
                <a:latin typeface="Practice"/>
              </a:rPr>
              <a:t> By his dear absence. Let me go with him.</a:t>
            </a:r>
            <a:endParaRPr lang="en-US" sz="2200" dirty="0"/>
          </a:p>
        </p:txBody>
      </p:sp>
      <p:pic>
        <p:nvPicPr>
          <p:cNvPr id="4" name="Picture 3">
            <a:extLst>
              <a:ext uri="{FF2B5EF4-FFF2-40B4-BE49-F238E27FC236}">
                <a16:creationId xmlns:a16="http://schemas.microsoft.com/office/drawing/2014/main" id="{13B22065-D6C3-8291-964E-A91BCD33FEA7}"/>
              </a:ext>
            </a:extLst>
          </p:cNvPr>
          <p:cNvPicPr>
            <a:picLocks noChangeAspect="1"/>
          </p:cNvPicPr>
          <p:nvPr/>
        </p:nvPicPr>
        <p:blipFill>
          <a:blip r:embed="rId2"/>
          <a:srcRect l="9161" r="25644" b="-1"/>
          <a:stretch/>
        </p:blipFill>
        <p:spPr>
          <a:xfrm>
            <a:off x="7675658" y="2093976"/>
            <a:ext cx="3941064" cy="4096512"/>
          </a:xfrm>
          <a:prstGeom prst="rect">
            <a:avLst/>
          </a:prstGeom>
        </p:spPr>
      </p:pic>
    </p:spTree>
    <p:extLst>
      <p:ext uri="{BB962C8B-B14F-4D97-AF65-F5344CB8AC3E}">
        <p14:creationId xmlns:p14="http://schemas.microsoft.com/office/powerpoint/2010/main" val="773453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385B00-1491-E3CE-F5A2-AF6EAE0B128D}"/>
              </a:ext>
            </a:extLst>
          </p:cNvPr>
          <p:cNvSpPr>
            <a:spLocks noGrp="1"/>
          </p:cNvSpPr>
          <p:nvPr>
            <p:ph type="title"/>
          </p:nvPr>
        </p:nvSpPr>
        <p:spPr>
          <a:xfrm>
            <a:off x="630936" y="639520"/>
            <a:ext cx="3429000" cy="1719072"/>
          </a:xfrm>
        </p:spPr>
        <p:txBody>
          <a:bodyPr anchor="b">
            <a:normAutofit/>
          </a:bodyPr>
          <a:lstStyle/>
          <a:p>
            <a:r>
              <a:rPr lang="en-US" sz="5400"/>
              <a:t>“Honest Iago”</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4A3DEA-02E7-1AF6-C694-00784EBEDF7F}"/>
              </a:ext>
            </a:extLst>
          </p:cNvPr>
          <p:cNvSpPr>
            <a:spLocks noGrp="1"/>
          </p:cNvSpPr>
          <p:nvPr>
            <p:ph idx="1"/>
          </p:nvPr>
        </p:nvSpPr>
        <p:spPr>
          <a:xfrm>
            <a:off x="630936" y="2807208"/>
            <a:ext cx="4282708" cy="3410712"/>
          </a:xfrm>
        </p:spPr>
        <p:txBody>
          <a:bodyPr anchor="t">
            <a:normAutofit/>
          </a:bodyPr>
          <a:lstStyle/>
          <a:p>
            <a:pPr marL="0" indent="0">
              <a:buNone/>
            </a:pPr>
            <a:r>
              <a:rPr lang="en-US" sz="2200" b="0" i="0" cap="small" dirty="0">
                <a:effectLst/>
                <a:latin typeface="Practice"/>
              </a:rPr>
              <a:t>OTHELLO</a:t>
            </a:r>
            <a:r>
              <a:rPr lang="en-US" sz="2200" b="0" i="0" dirty="0">
                <a:effectLst/>
                <a:latin typeface="Practice"/>
              </a:rPr>
              <a:t>   So please your Grace, my</a:t>
            </a:r>
            <a:br>
              <a:rPr lang="en-US" sz="2200" dirty="0"/>
            </a:br>
            <a:r>
              <a:rPr lang="en-US" sz="2200" b="0" i="0" dirty="0">
                <a:effectLst/>
                <a:latin typeface="Practice"/>
              </a:rPr>
              <a:t> ancient.</a:t>
            </a:r>
            <a:br>
              <a:rPr lang="en-US" sz="2200" dirty="0"/>
            </a:br>
            <a:r>
              <a:rPr lang="en-US" sz="2200" b="0" i="0" dirty="0">
                <a:effectLst/>
                <a:latin typeface="Practice"/>
              </a:rPr>
              <a:t> </a:t>
            </a:r>
            <a:r>
              <a:rPr lang="en-US" sz="2200" b="0" i="0" dirty="0">
                <a:effectLst/>
                <a:highlight>
                  <a:srgbClr val="FFFF00"/>
                </a:highlight>
                <a:latin typeface="Practice"/>
              </a:rPr>
              <a:t>A man he is of honesty and trust.</a:t>
            </a:r>
            <a:br>
              <a:rPr lang="en-US" sz="2200" dirty="0"/>
            </a:br>
            <a:r>
              <a:rPr lang="en-US" sz="2200" b="0" i="0" dirty="0">
                <a:effectLst/>
                <a:latin typeface="Practice"/>
              </a:rPr>
              <a:t> To his conveyance I assign my wife,</a:t>
            </a:r>
          </a:p>
          <a:p>
            <a:pPr marL="0" indent="0">
              <a:buNone/>
            </a:pPr>
            <a:endParaRPr lang="en-US" sz="2200" dirty="0">
              <a:latin typeface="Practice"/>
            </a:endParaRPr>
          </a:p>
          <a:p>
            <a:pPr marL="0" indent="0">
              <a:buNone/>
            </a:pPr>
            <a:r>
              <a:rPr lang="en-US" sz="2200" dirty="0">
                <a:latin typeface="Practice"/>
              </a:rPr>
              <a:t>Othello: “My life upon her faith! Honest Iago” (1.3)</a:t>
            </a:r>
            <a:endParaRPr lang="en-US" sz="2200" dirty="0"/>
          </a:p>
        </p:txBody>
      </p:sp>
      <p:pic>
        <p:nvPicPr>
          <p:cNvPr id="4" name="Picture 3">
            <a:extLst>
              <a:ext uri="{FF2B5EF4-FFF2-40B4-BE49-F238E27FC236}">
                <a16:creationId xmlns:a16="http://schemas.microsoft.com/office/drawing/2014/main" id="{22353D88-D075-4174-62EE-59FA49EF5793}"/>
              </a:ext>
            </a:extLst>
          </p:cNvPr>
          <p:cNvPicPr>
            <a:picLocks noChangeAspect="1"/>
          </p:cNvPicPr>
          <p:nvPr/>
        </p:nvPicPr>
        <p:blipFill>
          <a:blip r:embed="rId2"/>
          <a:stretch>
            <a:fillRect/>
          </a:stretch>
        </p:blipFill>
        <p:spPr>
          <a:xfrm>
            <a:off x="5647174" y="1487329"/>
            <a:ext cx="5910842" cy="3883342"/>
          </a:xfrm>
          <a:prstGeom prst="rect">
            <a:avLst/>
          </a:prstGeom>
        </p:spPr>
      </p:pic>
    </p:spTree>
    <p:extLst>
      <p:ext uri="{BB962C8B-B14F-4D97-AF65-F5344CB8AC3E}">
        <p14:creationId xmlns:p14="http://schemas.microsoft.com/office/powerpoint/2010/main" val="187555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6BE5B-F4E5-184D-B5E5-F6386E84EF3C}"/>
              </a:ext>
            </a:extLst>
          </p:cNvPr>
          <p:cNvSpPr>
            <a:spLocks noGrp="1"/>
          </p:cNvSpPr>
          <p:nvPr>
            <p:ph type="title"/>
          </p:nvPr>
        </p:nvSpPr>
        <p:spPr>
          <a:xfrm>
            <a:off x="572493" y="238539"/>
            <a:ext cx="11018520" cy="1434415"/>
          </a:xfrm>
        </p:spPr>
        <p:txBody>
          <a:bodyPr anchor="b">
            <a:normAutofit/>
          </a:bodyPr>
          <a:lstStyle/>
          <a:p>
            <a:r>
              <a:rPr lang="en-US" sz="5400" dirty="0"/>
              <a:t>“Motiveless Malignancy” (Coleridge)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77F76C-E927-6286-A500-3EBDCB336F7D}"/>
              </a:ext>
            </a:extLst>
          </p:cNvPr>
          <p:cNvSpPr>
            <a:spLocks noGrp="1"/>
          </p:cNvSpPr>
          <p:nvPr>
            <p:ph idx="1"/>
          </p:nvPr>
        </p:nvSpPr>
        <p:spPr>
          <a:xfrm>
            <a:off x="572493" y="2071316"/>
            <a:ext cx="6713552" cy="4119172"/>
          </a:xfrm>
        </p:spPr>
        <p:txBody>
          <a:bodyPr anchor="t">
            <a:normAutofit fontScale="92500" lnSpcReduction="10000"/>
          </a:bodyPr>
          <a:lstStyle/>
          <a:p>
            <a:pPr marL="0" indent="0">
              <a:buNone/>
            </a:pPr>
            <a:r>
              <a:rPr lang="en-US" sz="1400" b="1" i="0" dirty="0">
                <a:effectLst/>
                <a:latin typeface="Practice"/>
              </a:rPr>
              <a:t> </a:t>
            </a:r>
            <a:br>
              <a:rPr lang="en-US" sz="1400" b="1" dirty="0"/>
            </a:br>
            <a:r>
              <a:rPr lang="en-US" sz="1400" b="1" i="0" dirty="0">
                <a:effectLst/>
                <a:latin typeface="Practice"/>
              </a:rPr>
              <a:t> Iago: </a:t>
            </a:r>
            <a:r>
              <a:rPr lang="en-US" sz="1400" b="0" i="0" dirty="0">
                <a:effectLst/>
                <a:latin typeface="Practice"/>
              </a:rPr>
              <a:t>Thus do I ever make my fool my purse.</a:t>
            </a:r>
            <a:br>
              <a:rPr lang="en-US" sz="1400" dirty="0"/>
            </a:br>
            <a:r>
              <a:rPr lang="en-US" sz="1400" b="0" i="0" dirty="0">
                <a:effectLst/>
                <a:latin typeface="Practice"/>
              </a:rPr>
              <a:t> For I mine own gained knowledge should profane</a:t>
            </a:r>
            <a:br>
              <a:rPr lang="en-US" sz="1400" dirty="0"/>
            </a:br>
            <a:r>
              <a:rPr lang="en-US" sz="1400" b="0" i="0" dirty="0">
                <a:effectLst/>
                <a:latin typeface="Practice"/>
              </a:rPr>
              <a:t> If I would time expend with such ⟨a⟩ snipe</a:t>
            </a:r>
            <a:br>
              <a:rPr lang="en-US" sz="1400" dirty="0"/>
            </a:br>
            <a:r>
              <a:rPr lang="en-US" sz="1400" b="0" i="0" dirty="0">
                <a:effectLst/>
                <a:latin typeface="Practice"/>
              </a:rPr>
              <a:t> But for my sport and profit. I hate the Moor,</a:t>
            </a:r>
            <a:br>
              <a:rPr lang="en-US" sz="1400" dirty="0"/>
            </a:br>
            <a:r>
              <a:rPr lang="en-US" sz="1400" b="0" i="0" dirty="0">
                <a:effectLst/>
                <a:latin typeface="Practice"/>
              </a:rPr>
              <a:t>430 And it is thought abroad that ’twixt my sheets</a:t>
            </a:r>
            <a:br>
              <a:rPr lang="en-US" sz="1400" dirty="0"/>
            </a:br>
            <a:r>
              <a:rPr lang="en-US" sz="1400" b="0" i="0" dirty="0">
                <a:effectLst/>
                <a:latin typeface="Practice"/>
              </a:rPr>
              <a:t> ’Has done my office. I know not if ’t be true,</a:t>
            </a:r>
            <a:br>
              <a:rPr lang="en-US" sz="1400" dirty="0"/>
            </a:br>
            <a:r>
              <a:rPr lang="en-US" sz="1400" b="0" i="0" dirty="0">
                <a:effectLst/>
                <a:latin typeface="Practice"/>
              </a:rPr>
              <a:t> But I, for mere suspicion in that kind,</a:t>
            </a:r>
            <a:br>
              <a:rPr lang="en-US" sz="1400" dirty="0"/>
            </a:br>
            <a:r>
              <a:rPr lang="en-US" sz="1400" b="0" i="0" dirty="0">
                <a:effectLst/>
                <a:latin typeface="Practice"/>
              </a:rPr>
              <a:t> Will do as if for surety. He holds me well.</a:t>
            </a:r>
            <a:br>
              <a:rPr lang="en-US" sz="1400" dirty="0"/>
            </a:br>
            <a:r>
              <a:rPr lang="en-US" sz="1400" b="0" i="0" dirty="0">
                <a:effectLst/>
                <a:latin typeface="Practice"/>
              </a:rPr>
              <a:t> The better shall my purpose work on him.</a:t>
            </a:r>
            <a:br>
              <a:rPr lang="en-US" sz="1400" dirty="0"/>
            </a:br>
            <a:r>
              <a:rPr lang="en-US" sz="1400" b="0" i="0" dirty="0">
                <a:effectLst/>
                <a:latin typeface="Practice"/>
              </a:rPr>
              <a:t>435 Cassio’s a proper man. Let me see now:</a:t>
            </a:r>
            <a:br>
              <a:rPr lang="en-US" sz="1400" dirty="0"/>
            </a:br>
            <a:r>
              <a:rPr lang="en-US" sz="1400" b="0" i="0" dirty="0">
                <a:effectLst/>
                <a:latin typeface="Practice"/>
              </a:rPr>
              <a:t> To get his place and to plume up my will</a:t>
            </a:r>
            <a:br>
              <a:rPr lang="en-US" sz="1400" dirty="0"/>
            </a:br>
            <a:r>
              <a:rPr lang="en-US" sz="1400" b="0" i="0" dirty="0">
                <a:effectLst/>
                <a:latin typeface="Practice"/>
              </a:rPr>
              <a:t> In double knavery—How? how?—Let’s see.</a:t>
            </a:r>
            <a:br>
              <a:rPr lang="en-US" sz="1400" dirty="0"/>
            </a:br>
            <a:r>
              <a:rPr lang="en-US" sz="1400" b="0" i="0" dirty="0">
                <a:effectLst/>
                <a:latin typeface="Practice"/>
              </a:rPr>
              <a:t> After some time, to abuse Othello’s ⟨ear⟩</a:t>
            </a:r>
            <a:br>
              <a:rPr lang="en-US" sz="1400" dirty="0"/>
            </a:br>
            <a:r>
              <a:rPr lang="en-US" sz="1400" b="0" i="0" dirty="0">
                <a:effectLst/>
                <a:latin typeface="Practice"/>
              </a:rPr>
              <a:t> That he is too familiar with his wife.</a:t>
            </a:r>
            <a:br>
              <a:rPr lang="en-US" sz="1400" dirty="0"/>
            </a:br>
            <a:r>
              <a:rPr lang="en-US" sz="1400" b="0" i="0" dirty="0">
                <a:effectLst/>
                <a:latin typeface="Practice"/>
              </a:rPr>
              <a:t>440 He hath a person and a smooth dispose</a:t>
            </a:r>
            <a:br>
              <a:rPr lang="en-US" sz="1400" dirty="0"/>
            </a:br>
            <a:r>
              <a:rPr lang="en-US" sz="1400" b="0" i="0" dirty="0">
                <a:effectLst/>
                <a:latin typeface="Practice"/>
              </a:rPr>
              <a:t> To be suspected, framed to make women false.</a:t>
            </a:r>
            <a:br>
              <a:rPr lang="en-US" sz="1400" dirty="0"/>
            </a:br>
            <a:r>
              <a:rPr lang="en-US" sz="1400" b="0" i="0" dirty="0">
                <a:effectLst/>
                <a:latin typeface="Practice"/>
              </a:rPr>
              <a:t> The Moor is of a free and open nature</a:t>
            </a:r>
            <a:br>
              <a:rPr lang="en-US" sz="1400" dirty="0"/>
            </a:br>
            <a:r>
              <a:rPr lang="en-US" sz="1400" b="0" i="0" dirty="0">
                <a:effectLst/>
                <a:latin typeface="Practice"/>
              </a:rPr>
              <a:t> That thinks men honest that but seem to be so,</a:t>
            </a:r>
            <a:br>
              <a:rPr lang="en-US" sz="1400" dirty="0"/>
            </a:br>
            <a:r>
              <a:rPr lang="en-US" sz="1400" b="0" i="0" dirty="0">
                <a:effectLst/>
                <a:latin typeface="Practice"/>
              </a:rPr>
              <a:t> And will as tenderly be led by </a:t>
            </a:r>
            <a:r>
              <a:rPr lang="en-US" sz="1400" b="0" i="0" dirty="0" err="1">
                <a:effectLst/>
                <a:latin typeface="Practice"/>
              </a:rPr>
              <a:t>th</a:t>
            </a:r>
            <a:r>
              <a:rPr lang="en-US" sz="1400" b="0" i="0" dirty="0">
                <a:effectLst/>
                <a:latin typeface="Practice"/>
              </a:rPr>
              <a:t>’ nose</a:t>
            </a:r>
            <a:br>
              <a:rPr lang="en-US" sz="1400" dirty="0"/>
            </a:br>
            <a:r>
              <a:rPr lang="en-US" sz="1400" b="0" i="0" dirty="0">
                <a:effectLst/>
                <a:latin typeface="Practice"/>
              </a:rPr>
              <a:t>445 As asses are.</a:t>
            </a:r>
            <a:br>
              <a:rPr lang="en-US" sz="1400" dirty="0"/>
            </a:br>
            <a:r>
              <a:rPr lang="en-US" sz="1400" b="0" i="0" dirty="0">
                <a:effectLst/>
                <a:latin typeface="Practice"/>
              </a:rPr>
              <a:t> I have ’t. It is engendered. Hell and night</a:t>
            </a:r>
            <a:br>
              <a:rPr lang="en-US" sz="1400" dirty="0"/>
            </a:br>
            <a:r>
              <a:rPr lang="en-US" sz="1400" b="0" i="0" dirty="0">
                <a:effectLst/>
                <a:latin typeface="Practice"/>
              </a:rPr>
              <a:t> Must bring this monstrous birth to the world’s light.</a:t>
            </a:r>
            <a:br>
              <a:rPr lang="en-US" sz="1400" dirty="0"/>
            </a:br>
            <a:r>
              <a:rPr lang="en-US" sz="1400" b="0" i="0" dirty="0">
                <a:effectLst/>
                <a:latin typeface="Practice"/>
              </a:rPr>
              <a:t>⟨</a:t>
            </a:r>
            <a:r>
              <a:rPr lang="en-US" sz="1400" b="0" i="1" dirty="0">
                <a:effectLst/>
                <a:latin typeface="Practice"/>
              </a:rPr>
              <a:t>He exits.</a:t>
            </a:r>
            <a:r>
              <a:rPr lang="en-US" sz="1400" b="0" i="0" dirty="0">
                <a:effectLst/>
                <a:latin typeface="Practice"/>
              </a:rPr>
              <a:t>⟩ 1.3</a:t>
            </a:r>
            <a:br>
              <a:rPr lang="en-US" sz="1200" dirty="0"/>
            </a:br>
            <a:endParaRPr lang="en-US" sz="1200" dirty="0"/>
          </a:p>
        </p:txBody>
      </p:sp>
      <p:pic>
        <p:nvPicPr>
          <p:cNvPr id="4" name="Picture 3">
            <a:extLst>
              <a:ext uri="{FF2B5EF4-FFF2-40B4-BE49-F238E27FC236}">
                <a16:creationId xmlns:a16="http://schemas.microsoft.com/office/drawing/2014/main" id="{17BE1C53-4723-9982-7FC4-6761F5C99894}"/>
              </a:ext>
            </a:extLst>
          </p:cNvPr>
          <p:cNvPicPr>
            <a:picLocks noChangeAspect="1"/>
          </p:cNvPicPr>
          <p:nvPr/>
        </p:nvPicPr>
        <p:blipFill>
          <a:blip r:embed="rId2"/>
          <a:srcRect r="-1" b="22961"/>
          <a:stretch/>
        </p:blipFill>
        <p:spPr>
          <a:xfrm>
            <a:off x="8192668" y="2163210"/>
            <a:ext cx="3574779" cy="3715780"/>
          </a:xfrm>
          <a:prstGeom prst="rect">
            <a:avLst/>
          </a:prstGeom>
        </p:spPr>
      </p:pic>
    </p:spTree>
    <p:extLst>
      <p:ext uri="{BB962C8B-B14F-4D97-AF65-F5344CB8AC3E}">
        <p14:creationId xmlns:p14="http://schemas.microsoft.com/office/powerpoint/2010/main" val="195103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CF819E-A2C3-0CB4-477A-B8F14F42879E}"/>
              </a:ext>
            </a:extLst>
          </p:cNvPr>
          <p:cNvSpPr>
            <a:spLocks noGrp="1"/>
          </p:cNvSpPr>
          <p:nvPr>
            <p:ph idx="1"/>
          </p:nvPr>
        </p:nvSpPr>
        <p:spPr>
          <a:xfrm>
            <a:off x="688258" y="216310"/>
            <a:ext cx="10665542" cy="5960653"/>
          </a:xfrm>
        </p:spPr>
        <p:txBody>
          <a:bodyPr>
            <a:normAutofit fontScale="62500" lnSpcReduction="20000"/>
          </a:bodyPr>
          <a:lstStyle/>
          <a:p>
            <a:pPr marL="0" indent="0">
              <a:buNone/>
            </a:pPr>
            <a:r>
              <a:rPr lang="en-US" b="1" i="0" cap="small" dirty="0">
                <a:solidFill>
                  <a:srgbClr val="222222"/>
                </a:solidFill>
                <a:effectLst/>
                <a:latin typeface="Practice"/>
              </a:rPr>
              <a:t>IAGO</a:t>
            </a:r>
            <a:r>
              <a:rPr lang="en-US" b="0" i="0" dirty="0">
                <a:solidFill>
                  <a:srgbClr val="222222"/>
                </a:solidFill>
                <a:effectLst/>
                <a:latin typeface="Practice"/>
              </a:rPr>
              <a:t> </a:t>
            </a:r>
            <a:br>
              <a:rPr lang="en-US" dirty="0"/>
            </a:br>
            <a:r>
              <a:rPr lang="en-US" b="0" i="0" dirty="0">
                <a:solidFill>
                  <a:srgbClr val="222222"/>
                </a:solidFill>
                <a:effectLst/>
                <a:latin typeface="Practice"/>
              </a:rPr>
              <a:t> That Cassio loves her, I do well believe ’t.</a:t>
            </a:r>
            <a:br>
              <a:rPr lang="en-US" dirty="0"/>
            </a:br>
            <a:r>
              <a:rPr lang="en-US" b="0" i="0" dirty="0">
                <a:solidFill>
                  <a:srgbClr val="222222"/>
                </a:solidFill>
                <a:effectLst/>
                <a:latin typeface="Practice"/>
              </a:rPr>
              <a:t> That</a:t>
            </a:r>
            <a:r>
              <a:rPr lang="en-US" b="1" i="0" dirty="0">
                <a:solidFill>
                  <a:srgbClr val="222222"/>
                </a:solidFill>
                <a:effectLst/>
                <a:latin typeface="Practice"/>
              </a:rPr>
              <a:t> she loves him, ’tis apt and of great credit.</a:t>
            </a:r>
            <a:br>
              <a:rPr lang="en-US" b="1" dirty="0"/>
            </a:br>
            <a:r>
              <a:rPr lang="en-US" b="1" i="0" dirty="0">
                <a:solidFill>
                  <a:srgbClr val="4B555F"/>
                </a:solidFill>
                <a:effectLst/>
                <a:latin typeface="Practice"/>
              </a:rPr>
              <a:t>310</a:t>
            </a:r>
            <a:r>
              <a:rPr lang="en-US" b="1" i="0" dirty="0">
                <a:solidFill>
                  <a:srgbClr val="222222"/>
                </a:solidFill>
                <a:effectLst/>
                <a:latin typeface="Practice"/>
              </a:rPr>
              <a:t> The Moor, howbeit that I endure him not,</a:t>
            </a:r>
            <a:br>
              <a:rPr lang="en-US" b="1" dirty="0"/>
            </a:br>
            <a:r>
              <a:rPr lang="en-US" b="1" i="0" dirty="0">
                <a:solidFill>
                  <a:srgbClr val="222222"/>
                </a:solidFill>
                <a:effectLst/>
                <a:latin typeface="Practice"/>
              </a:rPr>
              <a:t> Is of a constant, loving, noble nature,</a:t>
            </a:r>
            <a:br>
              <a:rPr lang="en-US" b="1" dirty="0"/>
            </a:br>
            <a:r>
              <a:rPr lang="en-US" b="1" i="0" dirty="0">
                <a:solidFill>
                  <a:srgbClr val="222222"/>
                </a:solidFill>
                <a:effectLst/>
                <a:latin typeface="Practice"/>
              </a:rPr>
              <a:t> And I dare think he’ll prove to Desdemona</a:t>
            </a:r>
            <a:br>
              <a:rPr lang="en-US" dirty="0"/>
            </a:br>
            <a:r>
              <a:rPr lang="en-US" b="0" i="0" dirty="0">
                <a:solidFill>
                  <a:srgbClr val="222222"/>
                </a:solidFill>
                <a:effectLst/>
                <a:latin typeface="Practice"/>
              </a:rPr>
              <a:t> A most dear husband. Now, I do love her too,</a:t>
            </a:r>
            <a:br>
              <a:rPr lang="en-US" dirty="0"/>
            </a:br>
            <a:r>
              <a:rPr lang="en-US" b="0" i="0" dirty="0">
                <a:solidFill>
                  <a:srgbClr val="222222"/>
                </a:solidFill>
                <a:effectLst/>
                <a:latin typeface="Practice"/>
              </a:rPr>
              <a:t> Not out of absolute lust (though peradventure</a:t>
            </a:r>
            <a:br>
              <a:rPr lang="en-US" dirty="0"/>
            </a:br>
            <a:r>
              <a:rPr lang="en-US" b="0" i="0" dirty="0">
                <a:solidFill>
                  <a:srgbClr val="222222"/>
                </a:solidFill>
                <a:effectLst/>
                <a:latin typeface="Practice"/>
              </a:rPr>
              <a:t> I stand accountant for as great a sin)</a:t>
            </a:r>
            <a:br>
              <a:rPr lang="en-US" dirty="0"/>
            </a:br>
            <a:r>
              <a:rPr lang="en-US" b="0" i="0" dirty="0">
                <a:solidFill>
                  <a:srgbClr val="222222"/>
                </a:solidFill>
                <a:effectLst/>
                <a:latin typeface="Practice"/>
              </a:rPr>
              <a:t> But partly led to diet my revenge</a:t>
            </a:r>
            <a:br>
              <a:rPr lang="en-US" dirty="0"/>
            </a:br>
            <a:r>
              <a:rPr lang="en-US" b="0" i="0" dirty="0">
                <a:solidFill>
                  <a:srgbClr val="222222"/>
                </a:solidFill>
                <a:effectLst/>
                <a:latin typeface="Practice"/>
              </a:rPr>
              <a:t> For that I do suspect the lusty Moor</a:t>
            </a:r>
            <a:br>
              <a:rPr lang="en-US" dirty="0"/>
            </a:br>
            <a:r>
              <a:rPr lang="en-US" b="0" i="0" dirty="0">
                <a:solidFill>
                  <a:srgbClr val="222222"/>
                </a:solidFill>
                <a:effectLst/>
                <a:latin typeface="Practice"/>
              </a:rPr>
              <a:t> Hath leaped into my seat—the thought whereof</a:t>
            </a:r>
            <a:br>
              <a:rPr lang="en-US" dirty="0"/>
            </a:br>
            <a:r>
              <a:rPr lang="en-US" b="0" i="0" dirty="0">
                <a:solidFill>
                  <a:srgbClr val="222222"/>
                </a:solidFill>
                <a:effectLst/>
                <a:latin typeface="Practice"/>
              </a:rPr>
              <a:t> Doth, like a poisonous mineral, gnaw my inwards,</a:t>
            </a:r>
            <a:br>
              <a:rPr lang="en-US" dirty="0"/>
            </a:br>
            <a:r>
              <a:rPr lang="en-US" b="0" i="0" dirty="0">
                <a:solidFill>
                  <a:srgbClr val="222222"/>
                </a:solidFill>
                <a:effectLst/>
                <a:latin typeface="Practice"/>
              </a:rPr>
              <a:t>And nothing can or shall content my soul</a:t>
            </a:r>
            <a:br>
              <a:rPr lang="en-US" dirty="0"/>
            </a:br>
            <a:r>
              <a:rPr lang="en-US" b="0" i="0" dirty="0">
                <a:solidFill>
                  <a:srgbClr val="222222"/>
                </a:solidFill>
                <a:effectLst/>
                <a:latin typeface="Practice"/>
              </a:rPr>
              <a:t> </a:t>
            </a:r>
            <a:r>
              <a:rPr lang="en-US" b="0" i="0" dirty="0">
                <a:solidFill>
                  <a:srgbClr val="222222"/>
                </a:solidFill>
                <a:effectLst/>
                <a:highlight>
                  <a:srgbClr val="FFFF00"/>
                </a:highlight>
                <a:latin typeface="Practice"/>
              </a:rPr>
              <a:t>Till I am evened with him, wife for wife,</a:t>
            </a:r>
            <a:br>
              <a:rPr lang="en-US" dirty="0">
                <a:highlight>
                  <a:srgbClr val="FFFF00"/>
                </a:highlight>
              </a:rPr>
            </a:br>
            <a:r>
              <a:rPr lang="en-US" b="0" i="0" dirty="0">
                <a:solidFill>
                  <a:srgbClr val="222222"/>
                </a:solidFill>
                <a:effectLst/>
                <a:highlight>
                  <a:srgbClr val="FFFF00"/>
                </a:highlight>
                <a:latin typeface="Practice"/>
              </a:rPr>
              <a:t> Or, failing so, yet that I put the Moor</a:t>
            </a:r>
            <a:br>
              <a:rPr lang="en-US" dirty="0">
                <a:highlight>
                  <a:srgbClr val="FFFF00"/>
                </a:highlight>
              </a:rPr>
            </a:br>
            <a:r>
              <a:rPr lang="en-US" b="0" i="0" dirty="0">
                <a:solidFill>
                  <a:srgbClr val="222222"/>
                </a:solidFill>
                <a:effectLst/>
                <a:highlight>
                  <a:srgbClr val="FFFF00"/>
                </a:highlight>
                <a:latin typeface="Practice"/>
              </a:rPr>
              <a:t> At least into a jealousy so strong</a:t>
            </a:r>
            <a:br>
              <a:rPr lang="en-US" dirty="0">
                <a:highlight>
                  <a:srgbClr val="FFFF00"/>
                </a:highlight>
              </a:rPr>
            </a:br>
            <a:r>
              <a:rPr lang="en-US" b="0" i="0" dirty="0">
                <a:solidFill>
                  <a:srgbClr val="222222"/>
                </a:solidFill>
                <a:effectLst/>
                <a:highlight>
                  <a:srgbClr val="FFFF00"/>
                </a:highlight>
                <a:latin typeface="Practice"/>
              </a:rPr>
              <a:t> at judgment cannot cure. Which thing to do</a:t>
            </a:r>
            <a:r>
              <a:rPr lang="en-US" b="0" i="0" dirty="0">
                <a:solidFill>
                  <a:srgbClr val="222222"/>
                </a:solidFill>
                <a:effectLst/>
                <a:latin typeface="Practice"/>
              </a:rPr>
              <a:t>,</a:t>
            </a:r>
            <a:br>
              <a:rPr lang="en-US" dirty="0"/>
            </a:br>
            <a:r>
              <a:rPr lang="en-US" b="0" i="0" dirty="0">
                <a:solidFill>
                  <a:srgbClr val="4B555F"/>
                </a:solidFill>
                <a:effectLst/>
                <a:latin typeface="Practice"/>
              </a:rPr>
              <a:t>325</a:t>
            </a:r>
            <a:r>
              <a:rPr lang="en-US" b="0" i="0" dirty="0">
                <a:solidFill>
                  <a:srgbClr val="222222"/>
                </a:solidFill>
                <a:effectLst/>
                <a:latin typeface="Practice"/>
              </a:rPr>
              <a:t> If this poor trash of Venice, whom I trace</a:t>
            </a:r>
            <a:br>
              <a:rPr lang="en-US" dirty="0"/>
            </a:br>
            <a:r>
              <a:rPr lang="en-US" b="0" i="0" dirty="0">
                <a:solidFill>
                  <a:srgbClr val="222222"/>
                </a:solidFill>
                <a:effectLst/>
                <a:latin typeface="Practice"/>
              </a:rPr>
              <a:t> For his quick hunting, stand the putting on,</a:t>
            </a:r>
            <a:br>
              <a:rPr lang="en-US" dirty="0"/>
            </a:br>
            <a:r>
              <a:rPr lang="en-US" b="0" i="0" dirty="0">
                <a:solidFill>
                  <a:srgbClr val="222222"/>
                </a:solidFill>
                <a:effectLst/>
                <a:latin typeface="Practice"/>
              </a:rPr>
              <a:t> I’ll have our Michael Cassio on the hip,</a:t>
            </a:r>
            <a:br>
              <a:rPr lang="en-US" dirty="0"/>
            </a:br>
            <a:r>
              <a:rPr lang="en-US" b="0" i="0" dirty="0">
                <a:solidFill>
                  <a:srgbClr val="222222"/>
                </a:solidFill>
                <a:effectLst/>
                <a:latin typeface="Practice"/>
              </a:rPr>
              <a:t> Abuse him to the Moor in the ⟨rank⟩ garb</a:t>
            </a:r>
            <a:br>
              <a:rPr lang="en-US" dirty="0"/>
            </a:br>
            <a:r>
              <a:rPr lang="en-US" b="0" i="0" dirty="0">
                <a:solidFill>
                  <a:srgbClr val="222222"/>
                </a:solidFill>
                <a:effectLst/>
                <a:latin typeface="Practice"/>
              </a:rPr>
              <a:t> (For I fear Cassio with my ⟨nightcap⟩ too),</a:t>
            </a:r>
            <a:br>
              <a:rPr lang="en-US" dirty="0"/>
            </a:br>
            <a:r>
              <a:rPr lang="en-US" b="0" i="0" dirty="0">
                <a:solidFill>
                  <a:srgbClr val="222222"/>
                </a:solidFill>
                <a:effectLst/>
                <a:latin typeface="Practice"/>
              </a:rPr>
              <a:t>Make the Moor thank me, love me, and reward me</a:t>
            </a:r>
            <a:br>
              <a:rPr lang="en-US" dirty="0"/>
            </a:br>
            <a:r>
              <a:rPr lang="en-US" b="0" i="0" dirty="0">
                <a:solidFill>
                  <a:srgbClr val="222222"/>
                </a:solidFill>
                <a:effectLst/>
                <a:latin typeface="Practice"/>
              </a:rPr>
              <a:t> For making him egregiously an ass</a:t>
            </a:r>
            <a:br>
              <a:rPr lang="en-US" dirty="0"/>
            </a:br>
            <a:r>
              <a:rPr lang="en-US" b="0" i="0" dirty="0">
                <a:solidFill>
                  <a:srgbClr val="222222"/>
                </a:solidFill>
                <a:effectLst/>
                <a:latin typeface="Practice"/>
              </a:rPr>
              <a:t> And practicing upon his peace and quiet</a:t>
            </a:r>
            <a:br>
              <a:rPr lang="en-US" dirty="0"/>
            </a:br>
            <a:r>
              <a:rPr lang="en-US" b="0" i="0" dirty="0">
                <a:solidFill>
                  <a:srgbClr val="222222"/>
                </a:solidFill>
                <a:effectLst/>
                <a:latin typeface="Practice"/>
              </a:rPr>
              <a:t> Even to madness. ’Tis here, but yet confused.</a:t>
            </a:r>
            <a:br>
              <a:rPr lang="en-US" dirty="0"/>
            </a:br>
            <a:r>
              <a:rPr lang="en-US" b="0" i="0" dirty="0">
                <a:solidFill>
                  <a:srgbClr val="222222"/>
                </a:solidFill>
                <a:effectLst/>
                <a:latin typeface="Practice"/>
              </a:rPr>
              <a:t> Knavery’s plain face is never seen till used.</a:t>
            </a:r>
            <a:br>
              <a:rPr lang="en-US" dirty="0"/>
            </a:br>
            <a:r>
              <a:rPr lang="en-US" b="0" i="1" dirty="0">
                <a:solidFill>
                  <a:srgbClr val="222222"/>
                </a:solidFill>
                <a:effectLst/>
                <a:latin typeface="Practice"/>
              </a:rPr>
              <a:t>He exits. (2.1)</a:t>
            </a:r>
            <a:br>
              <a:rPr lang="en-US" dirty="0"/>
            </a:br>
            <a:endParaRPr lang="en-US" dirty="0"/>
          </a:p>
        </p:txBody>
      </p:sp>
      <p:pic>
        <p:nvPicPr>
          <p:cNvPr id="4" name="Picture 3">
            <a:extLst>
              <a:ext uri="{FF2B5EF4-FFF2-40B4-BE49-F238E27FC236}">
                <a16:creationId xmlns:a16="http://schemas.microsoft.com/office/drawing/2014/main" id="{4F4A44D9-8E96-1247-3761-4B34E66DAC15}"/>
              </a:ext>
            </a:extLst>
          </p:cNvPr>
          <p:cNvPicPr>
            <a:picLocks noChangeAspect="1"/>
          </p:cNvPicPr>
          <p:nvPr/>
        </p:nvPicPr>
        <p:blipFill>
          <a:blip r:embed="rId2"/>
          <a:stretch>
            <a:fillRect/>
          </a:stretch>
        </p:blipFill>
        <p:spPr>
          <a:xfrm>
            <a:off x="6771330" y="2060330"/>
            <a:ext cx="3890548" cy="2622201"/>
          </a:xfrm>
          <a:prstGeom prst="rect">
            <a:avLst/>
          </a:prstGeom>
        </p:spPr>
      </p:pic>
    </p:spTree>
    <p:extLst>
      <p:ext uri="{BB962C8B-B14F-4D97-AF65-F5344CB8AC3E}">
        <p14:creationId xmlns:p14="http://schemas.microsoft.com/office/powerpoint/2010/main" val="195435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221B1-1B30-424E-244B-3B33C30C304E}"/>
              </a:ext>
            </a:extLst>
          </p:cNvPr>
          <p:cNvSpPr>
            <a:spLocks noGrp="1"/>
          </p:cNvSpPr>
          <p:nvPr>
            <p:ph idx="1"/>
          </p:nvPr>
        </p:nvSpPr>
        <p:spPr>
          <a:xfrm>
            <a:off x="589936" y="363794"/>
            <a:ext cx="4621162" cy="5813169"/>
          </a:xfrm>
        </p:spPr>
        <p:txBody>
          <a:bodyPr>
            <a:normAutofit fontScale="55000" lnSpcReduction="20000"/>
          </a:bodyPr>
          <a:lstStyle/>
          <a:p>
            <a:pPr marL="0" indent="0">
              <a:buNone/>
            </a:pPr>
            <a:r>
              <a:rPr lang="en-US" b="1" i="0" cap="small" dirty="0">
                <a:solidFill>
                  <a:srgbClr val="222222"/>
                </a:solidFill>
                <a:effectLst/>
                <a:latin typeface="Practice"/>
              </a:rPr>
              <a:t>IAGO</a:t>
            </a:r>
            <a:r>
              <a:rPr lang="en-US" b="1" i="0" dirty="0">
                <a:solidFill>
                  <a:srgbClr val="222222"/>
                </a:solidFill>
                <a:effectLst/>
                <a:latin typeface="Practice"/>
              </a:rPr>
              <a:t> </a:t>
            </a:r>
            <a:br>
              <a:rPr lang="en-US" dirty="0"/>
            </a:br>
            <a:r>
              <a:rPr lang="en-US" b="0" i="0" dirty="0">
                <a:solidFill>
                  <a:srgbClr val="222222"/>
                </a:solidFill>
                <a:effectLst/>
                <a:latin typeface="Practice"/>
              </a:rPr>
              <a:t> And what’s he, then</a:t>
            </a:r>
            <a:r>
              <a:rPr lang="en-US" b="0" i="0" dirty="0">
                <a:solidFill>
                  <a:srgbClr val="222222"/>
                </a:solidFill>
                <a:effectLst/>
                <a:highlight>
                  <a:srgbClr val="FFFF00"/>
                </a:highlight>
                <a:latin typeface="Practice"/>
              </a:rPr>
              <a:t>, that says I play the villain</a:t>
            </a:r>
            <a:r>
              <a:rPr lang="en-US" b="0" i="0" dirty="0">
                <a:solidFill>
                  <a:srgbClr val="222222"/>
                </a:solidFill>
                <a:effectLst/>
                <a:latin typeface="Practice"/>
              </a:rPr>
              <a:t>,</a:t>
            </a:r>
            <a:br>
              <a:rPr lang="en-US" dirty="0"/>
            </a:br>
            <a:r>
              <a:rPr lang="en-US" b="0" i="0" dirty="0">
                <a:solidFill>
                  <a:srgbClr val="222222"/>
                </a:solidFill>
                <a:effectLst/>
                <a:latin typeface="Practice"/>
              </a:rPr>
              <a:t> When this advice is free I give and honest,</a:t>
            </a:r>
            <a:br>
              <a:rPr lang="en-US" dirty="0"/>
            </a:br>
            <a:r>
              <a:rPr lang="en-US" b="0" i="0" dirty="0">
                <a:solidFill>
                  <a:srgbClr val="222222"/>
                </a:solidFill>
                <a:effectLst/>
                <a:latin typeface="Practice"/>
              </a:rPr>
              <a:t> </a:t>
            </a:r>
            <a:r>
              <a:rPr lang="en-US" b="0" i="0" dirty="0" err="1">
                <a:solidFill>
                  <a:srgbClr val="222222"/>
                </a:solidFill>
                <a:effectLst/>
                <a:latin typeface="Practice"/>
              </a:rPr>
              <a:t>Probal</a:t>
            </a:r>
            <a:r>
              <a:rPr lang="en-US" b="0" i="0" dirty="0">
                <a:solidFill>
                  <a:srgbClr val="222222"/>
                </a:solidFill>
                <a:effectLst/>
                <a:latin typeface="Practice"/>
              </a:rPr>
              <a:t> to thinking, and indeed the course</a:t>
            </a:r>
            <a:br>
              <a:rPr lang="en-US" dirty="0"/>
            </a:br>
            <a:r>
              <a:rPr lang="en-US" b="0" i="0" dirty="0">
                <a:solidFill>
                  <a:srgbClr val="222222"/>
                </a:solidFill>
                <a:effectLst/>
                <a:latin typeface="Practice"/>
              </a:rPr>
              <a:t> To win the Moor again? For ’tis most easy</a:t>
            </a:r>
            <a:br>
              <a:rPr lang="en-US" dirty="0"/>
            </a:br>
            <a:r>
              <a:rPr lang="en-US" b="0" i="0" dirty="0">
                <a:solidFill>
                  <a:srgbClr val="222222"/>
                </a:solidFill>
                <a:effectLst/>
                <a:latin typeface="Practice"/>
              </a:rPr>
              <a:t>Th’ inclining Desdemona to subdue</a:t>
            </a:r>
            <a:br>
              <a:rPr lang="en-US" dirty="0"/>
            </a:br>
            <a:r>
              <a:rPr lang="en-US" b="0" i="0" dirty="0">
                <a:solidFill>
                  <a:srgbClr val="222222"/>
                </a:solidFill>
                <a:effectLst/>
                <a:latin typeface="Practice"/>
              </a:rPr>
              <a:t> In any honest suit. She’s framed as fruitful</a:t>
            </a:r>
            <a:br>
              <a:rPr lang="en-US" dirty="0"/>
            </a:br>
            <a:r>
              <a:rPr lang="en-US" b="0" i="0" dirty="0">
                <a:solidFill>
                  <a:srgbClr val="222222"/>
                </a:solidFill>
                <a:effectLst/>
                <a:latin typeface="Practice"/>
              </a:rPr>
              <a:t> As the free elements. And then for her</a:t>
            </a:r>
            <a:br>
              <a:rPr lang="en-US" dirty="0"/>
            </a:br>
            <a:r>
              <a:rPr lang="en-US" b="0" i="0" dirty="0">
                <a:solidFill>
                  <a:srgbClr val="222222"/>
                </a:solidFill>
                <a:effectLst/>
                <a:latin typeface="Practice"/>
              </a:rPr>
              <a:t> To win the Moor—⟨were ’t⟩ to renounce his baptism,</a:t>
            </a:r>
            <a:br>
              <a:rPr lang="en-US" dirty="0"/>
            </a:br>
            <a:r>
              <a:rPr lang="en-US" b="0" i="0" dirty="0">
                <a:solidFill>
                  <a:srgbClr val="222222"/>
                </a:solidFill>
                <a:effectLst/>
                <a:highlight>
                  <a:srgbClr val="FFFF00"/>
                </a:highlight>
                <a:latin typeface="Practice"/>
              </a:rPr>
              <a:t> All seals and symbols of </a:t>
            </a:r>
            <a:r>
              <a:rPr lang="en-US" b="0" i="0" dirty="0" err="1">
                <a:solidFill>
                  <a:srgbClr val="222222"/>
                </a:solidFill>
                <a:effectLst/>
                <a:highlight>
                  <a:srgbClr val="FFFF00"/>
                </a:highlight>
                <a:latin typeface="Practice"/>
              </a:rPr>
              <a:t>redeemèd</a:t>
            </a:r>
            <a:r>
              <a:rPr lang="en-US" b="0" i="0" dirty="0">
                <a:solidFill>
                  <a:srgbClr val="222222"/>
                </a:solidFill>
                <a:effectLst/>
                <a:highlight>
                  <a:srgbClr val="FFFF00"/>
                </a:highlight>
                <a:latin typeface="Practice"/>
              </a:rPr>
              <a:t> sin—</a:t>
            </a:r>
            <a:br>
              <a:rPr lang="en-US" dirty="0">
                <a:highlight>
                  <a:srgbClr val="FFFF00"/>
                </a:highlight>
              </a:rPr>
            </a:br>
            <a:r>
              <a:rPr lang="en-US" b="0" i="0" dirty="0">
                <a:solidFill>
                  <a:srgbClr val="222222"/>
                </a:solidFill>
                <a:effectLst/>
                <a:highlight>
                  <a:srgbClr val="FFFF00"/>
                </a:highlight>
                <a:latin typeface="Practice"/>
              </a:rPr>
              <a:t>His soul is so enfettered to her love</a:t>
            </a:r>
            <a:br>
              <a:rPr lang="en-US" dirty="0">
                <a:highlight>
                  <a:srgbClr val="FFFF00"/>
                </a:highlight>
              </a:rPr>
            </a:br>
            <a:r>
              <a:rPr lang="en-US" b="0" i="0" dirty="0">
                <a:solidFill>
                  <a:srgbClr val="222222"/>
                </a:solidFill>
                <a:effectLst/>
                <a:highlight>
                  <a:srgbClr val="FFFF00"/>
                </a:highlight>
                <a:latin typeface="Practice"/>
              </a:rPr>
              <a:t> That she may make, unmake, do what she list,</a:t>
            </a:r>
            <a:br>
              <a:rPr lang="en-US" dirty="0">
                <a:highlight>
                  <a:srgbClr val="FFFF00"/>
                </a:highlight>
              </a:rPr>
            </a:br>
            <a:r>
              <a:rPr lang="en-US" b="0" i="0" dirty="0">
                <a:solidFill>
                  <a:srgbClr val="222222"/>
                </a:solidFill>
                <a:effectLst/>
                <a:highlight>
                  <a:srgbClr val="FFFF00"/>
                </a:highlight>
                <a:latin typeface="Practice"/>
              </a:rPr>
              <a:t> Even as her appetite shall play the god</a:t>
            </a:r>
            <a:br>
              <a:rPr lang="en-US" dirty="0">
                <a:highlight>
                  <a:srgbClr val="FFFF00"/>
                </a:highlight>
              </a:rPr>
            </a:br>
            <a:r>
              <a:rPr lang="en-US" b="0" i="0" dirty="0">
                <a:solidFill>
                  <a:srgbClr val="222222"/>
                </a:solidFill>
                <a:effectLst/>
                <a:highlight>
                  <a:srgbClr val="FFFF00"/>
                </a:highlight>
                <a:latin typeface="Practice"/>
              </a:rPr>
              <a:t> With his weak function. How am I then a villain</a:t>
            </a:r>
            <a:endParaRPr lang="en-US" b="0" i="0" dirty="0">
              <a:solidFill>
                <a:srgbClr val="4B555F"/>
              </a:solidFill>
              <a:effectLst/>
              <a:highlight>
                <a:srgbClr val="FFFF00"/>
              </a:highlight>
              <a:latin typeface="Practice"/>
            </a:endParaRPr>
          </a:p>
          <a:p>
            <a:pPr marL="0" indent="0">
              <a:buNone/>
            </a:pPr>
            <a:r>
              <a:rPr lang="en-US" b="0" i="0" dirty="0">
                <a:solidFill>
                  <a:srgbClr val="222222"/>
                </a:solidFill>
                <a:effectLst/>
                <a:latin typeface="Practice"/>
              </a:rPr>
              <a:t>To counsel Cassio to this parallel course</a:t>
            </a:r>
            <a:br>
              <a:rPr lang="en-US" dirty="0"/>
            </a:br>
            <a:r>
              <a:rPr lang="en-US" b="0" i="0" dirty="0">
                <a:solidFill>
                  <a:srgbClr val="222222"/>
                </a:solidFill>
                <a:effectLst/>
                <a:latin typeface="Practice"/>
              </a:rPr>
              <a:t> Directly to his good? Divinity of hell!</a:t>
            </a:r>
            <a:br>
              <a:rPr lang="en-US" dirty="0"/>
            </a:br>
            <a:r>
              <a:rPr lang="en-US" b="0" i="0" dirty="0">
                <a:solidFill>
                  <a:srgbClr val="222222"/>
                </a:solidFill>
                <a:effectLst/>
                <a:latin typeface="Practice"/>
              </a:rPr>
              <a:t> When devils will the blackest sins put on,</a:t>
            </a:r>
            <a:br>
              <a:rPr lang="en-US" dirty="0"/>
            </a:br>
            <a:r>
              <a:rPr lang="en-US" b="0" i="0" dirty="0">
                <a:solidFill>
                  <a:srgbClr val="222222"/>
                </a:solidFill>
                <a:effectLst/>
                <a:latin typeface="Practice"/>
              </a:rPr>
              <a:t> They do suggest at first with heavenly shows,</a:t>
            </a:r>
            <a:br>
              <a:rPr lang="en-US" dirty="0"/>
            </a:br>
            <a:r>
              <a:rPr lang="en-US" b="0" i="0" dirty="0">
                <a:solidFill>
                  <a:srgbClr val="222222"/>
                </a:solidFill>
                <a:effectLst/>
                <a:latin typeface="Practice"/>
              </a:rPr>
              <a:t> As I do now. For whiles this honest fool</a:t>
            </a:r>
            <a:br>
              <a:rPr lang="en-US" dirty="0"/>
            </a:br>
            <a:r>
              <a:rPr lang="en-US" b="0" i="0" dirty="0">
                <a:solidFill>
                  <a:srgbClr val="222222"/>
                </a:solidFill>
                <a:effectLst/>
                <a:latin typeface="Practice"/>
              </a:rPr>
              <a:t> Plies Desdemona to repair his fortune,</a:t>
            </a:r>
            <a:br>
              <a:rPr lang="en-US" dirty="0"/>
            </a:br>
            <a:r>
              <a:rPr lang="en-US" b="0" i="0" dirty="0">
                <a:solidFill>
                  <a:srgbClr val="222222"/>
                </a:solidFill>
                <a:effectLst/>
                <a:latin typeface="Practice"/>
              </a:rPr>
              <a:t> And she for him pleads strongly to the Moor,</a:t>
            </a:r>
            <a:br>
              <a:rPr lang="en-US" dirty="0"/>
            </a:br>
            <a:r>
              <a:rPr lang="en-US" b="0" i="0" dirty="0">
                <a:solidFill>
                  <a:srgbClr val="222222"/>
                </a:solidFill>
                <a:effectLst/>
                <a:highlight>
                  <a:srgbClr val="FFFF00"/>
                </a:highlight>
                <a:latin typeface="Practice"/>
              </a:rPr>
              <a:t> I’ll pour this pestilence into his ear:</a:t>
            </a:r>
            <a:br>
              <a:rPr lang="en-US" dirty="0">
                <a:highlight>
                  <a:srgbClr val="FFFF00"/>
                </a:highlight>
              </a:rPr>
            </a:br>
            <a:r>
              <a:rPr lang="en-US" b="0" i="0" dirty="0">
                <a:solidFill>
                  <a:srgbClr val="222222"/>
                </a:solidFill>
                <a:effectLst/>
                <a:latin typeface="Practice"/>
              </a:rPr>
              <a:t> That she repeals him for her body’s lust;</a:t>
            </a:r>
            <a:br>
              <a:rPr lang="en-US" dirty="0"/>
            </a:br>
            <a:r>
              <a:rPr lang="en-US" b="0" i="0" dirty="0">
                <a:solidFill>
                  <a:srgbClr val="222222"/>
                </a:solidFill>
                <a:effectLst/>
                <a:latin typeface="Practice"/>
              </a:rPr>
              <a:t> And by how much she strives to do him good,</a:t>
            </a:r>
            <a:br>
              <a:rPr lang="en-US" dirty="0"/>
            </a:br>
            <a:r>
              <a:rPr lang="en-US" b="0" i="0" dirty="0">
                <a:solidFill>
                  <a:srgbClr val="222222"/>
                </a:solidFill>
                <a:effectLst/>
                <a:latin typeface="Practice"/>
              </a:rPr>
              <a:t> She shall undo her credit with the Moor.</a:t>
            </a:r>
            <a:br>
              <a:rPr lang="en-US" dirty="0"/>
            </a:br>
            <a:r>
              <a:rPr lang="en-US" b="0" i="0" dirty="0">
                <a:solidFill>
                  <a:srgbClr val="222222"/>
                </a:solidFill>
                <a:effectLst/>
                <a:highlight>
                  <a:srgbClr val="FFFF00"/>
                </a:highlight>
                <a:latin typeface="Practice"/>
              </a:rPr>
              <a:t>So will I turn her virtue into pitch,</a:t>
            </a:r>
            <a:br>
              <a:rPr lang="en-US" dirty="0">
                <a:highlight>
                  <a:srgbClr val="FFFF00"/>
                </a:highlight>
              </a:rPr>
            </a:br>
            <a:r>
              <a:rPr lang="en-US" b="0" i="0" dirty="0">
                <a:solidFill>
                  <a:srgbClr val="222222"/>
                </a:solidFill>
                <a:effectLst/>
                <a:highlight>
                  <a:srgbClr val="FFFF00"/>
                </a:highlight>
                <a:latin typeface="Practice"/>
              </a:rPr>
              <a:t> And out of her own goodness make the net</a:t>
            </a:r>
            <a:br>
              <a:rPr lang="en-US" dirty="0">
                <a:highlight>
                  <a:srgbClr val="FFFF00"/>
                </a:highlight>
              </a:rPr>
            </a:br>
            <a:r>
              <a:rPr lang="en-US" b="0" i="0" dirty="0">
                <a:solidFill>
                  <a:srgbClr val="222222"/>
                </a:solidFill>
                <a:effectLst/>
                <a:highlight>
                  <a:srgbClr val="FFFF00"/>
                </a:highlight>
                <a:latin typeface="Practice"/>
              </a:rPr>
              <a:t> That shall enmesh them all. (2.3)</a:t>
            </a:r>
            <a:br>
              <a:rPr lang="en-US" dirty="0">
                <a:highlight>
                  <a:srgbClr val="FFFF00"/>
                </a:highlight>
              </a:rPr>
            </a:br>
            <a:br>
              <a:rPr lang="en-US" dirty="0">
                <a:highlight>
                  <a:srgbClr val="FFFF00"/>
                </a:highlight>
              </a:rPr>
            </a:br>
            <a:r>
              <a:rPr lang="en-US" b="0" i="1" dirty="0">
                <a:solidFill>
                  <a:srgbClr val="222222"/>
                </a:solidFill>
                <a:effectLst/>
                <a:latin typeface="Practice"/>
              </a:rPr>
              <a:t>Enter Roderigo.</a:t>
            </a:r>
            <a:br>
              <a:rPr lang="en-US" dirty="0"/>
            </a:br>
            <a:br>
              <a:rPr lang="en-US" dirty="0"/>
            </a:br>
            <a:r>
              <a:rPr lang="en-US" b="0" i="0" dirty="0">
                <a:solidFill>
                  <a:srgbClr val="222222"/>
                </a:solidFill>
                <a:effectLst/>
                <a:latin typeface="Practice"/>
              </a:rPr>
              <a:t> </a:t>
            </a:r>
            <a:br>
              <a:rPr lang="en-US" dirty="0"/>
            </a:br>
            <a:endParaRPr lang="en-US" dirty="0"/>
          </a:p>
        </p:txBody>
      </p:sp>
      <p:pic>
        <p:nvPicPr>
          <p:cNvPr id="4" name="Picture 3">
            <a:extLst>
              <a:ext uri="{FF2B5EF4-FFF2-40B4-BE49-F238E27FC236}">
                <a16:creationId xmlns:a16="http://schemas.microsoft.com/office/drawing/2014/main" id="{B2F835A4-01BF-2CB7-613F-A1834C573E8B}"/>
              </a:ext>
            </a:extLst>
          </p:cNvPr>
          <p:cNvPicPr>
            <a:picLocks noChangeAspect="1"/>
          </p:cNvPicPr>
          <p:nvPr/>
        </p:nvPicPr>
        <p:blipFill>
          <a:blip r:embed="rId2"/>
          <a:stretch>
            <a:fillRect/>
          </a:stretch>
        </p:blipFill>
        <p:spPr>
          <a:xfrm>
            <a:off x="5309615" y="0"/>
            <a:ext cx="6882385" cy="6858000"/>
          </a:xfrm>
          <a:prstGeom prst="rect">
            <a:avLst/>
          </a:prstGeom>
        </p:spPr>
      </p:pic>
    </p:spTree>
    <p:extLst>
      <p:ext uri="{BB962C8B-B14F-4D97-AF65-F5344CB8AC3E}">
        <p14:creationId xmlns:p14="http://schemas.microsoft.com/office/powerpoint/2010/main" val="48661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695DE-84E6-4E5A-B78D-1AAD41C5DA1C}"/>
              </a:ext>
            </a:extLst>
          </p:cNvPr>
          <p:cNvSpPr>
            <a:spLocks noGrp="1"/>
          </p:cNvSpPr>
          <p:nvPr>
            <p:ph type="title"/>
          </p:nvPr>
        </p:nvSpPr>
        <p:spPr>
          <a:xfrm>
            <a:off x="640080" y="325369"/>
            <a:ext cx="4368602" cy="1956841"/>
          </a:xfrm>
        </p:spPr>
        <p:txBody>
          <a:bodyPr anchor="b">
            <a:normAutofit/>
          </a:bodyPr>
          <a:lstStyle/>
          <a:p>
            <a:r>
              <a:rPr lang="en-US" sz="5400"/>
              <a:t>Auricular Persuasions</a:t>
            </a:r>
          </a:p>
        </p:txBody>
      </p:sp>
      <p:sp>
        <p:nvSpPr>
          <p:cNvPr id="10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85E503-8042-4A90-A57A-AEC84A10C1CA}"/>
              </a:ext>
            </a:extLst>
          </p:cNvPr>
          <p:cNvSpPr>
            <a:spLocks noGrp="1"/>
          </p:cNvSpPr>
          <p:nvPr>
            <p:ph idx="1"/>
          </p:nvPr>
        </p:nvSpPr>
        <p:spPr>
          <a:xfrm>
            <a:off x="640080" y="2872899"/>
            <a:ext cx="4243589" cy="3320668"/>
          </a:xfrm>
        </p:spPr>
        <p:txBody>
          <a:bodyPr>
            <a:normAutofit/>
          </a:bodyPr>
          <a:lstStyle/>
          <a:p>
            <a:r>
              <a:rPr lang="en-US" sz="2200"/>
              <a:t>Compare  Othello’s first autobiography (1.3.127) with Iago’s soliloquy (1.3.375) as well as Iago’s opening racial attacks on Othello? What is the significance of the faculty of hearing? How does this compare to the faculty of sight?</a:t>
            </a:r>
          </a:p>
        </p:txBody>
      </p:sp>
      <p:pic>
        <p:nvPicPr>
          <p:cNvPr id="1028" name="Picture 4" descr="Image result for othello branagh">
            <a:extLst>
              <a:ext uri="{FF2B5EF4-FFF2-40B4-BE49-F238E27FC236}">
                <a16:creationId xmlns:a16="http://schemas.microsoft.com/office/drawing/2014/main" id="{7B6AAF9F-5782-4C32-B55C-325455AB37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63" r="2458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Image result for othello branagh">
            <a:extLst>
              <a:ext uri="{FF2B5EF4-FFF2-40B4-BE49-F238E27FC236}">
                <a16:creationId xmlns:a16="http://schemas.microsoft.com/office/drawing/2014/main" id="{A279835F-7D5B-419F-AE34-949DE57978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592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444B-86B9-4681-866A-0F0965773ED6}"/>
              </a:ext>
            </a:extLst>
          </p:cNvPr>
          <p:cNvSpPr>
            <a:spLocks noGrp="1"/>
          </p:cNvSpPr>
          <p:nvPr>
            <p:ph type="title"/>
          </p:nvPr>
        </p:nvSpPr>
        <p:spPr/>
        <p:txBody>
          <a:bodyPr/>
          <a:lstStyle/>
          <a:p>
            <a:endParaRPr lang="en-US" dirty="0"/>
          </a:p>
        </p:txBody>
      </p:sp>
      <p:pic>
        <p:nvPicPr>
          <p:cNvPr id="4" name="Online Media 3">
            <a:hlinkClick r:id="" action="ppaction://media"/>
            <a:extLst>
              <a:ext uri="{FF2B5EF4-FFF2-40B4-BE49-F238E27FC236}">
                <a16:creationId xmlns:a16="http://schemas.microsoft.com/office/drawing/2014/main" id="{770FB1E1-F064-4586-A8A5-D9D9BABF7140}"/>
              </a:ext>
            </a:extLst>
          </p:cNvPr>
          <p:cNvPicPr>
            <a:picLocks noGrp="1" noRot="1" noChangeAspect="1"/>
          </p:cNvPicPr>
          <p:nvPr>
            <p:ph idx="1"/>
            <a:videoFile r:link="rId1"/>
          </p:nvPr>
        </p:nvPicPr>
        <p:blipFill>
          <a:blip r:embed="rId3"/>
          <a:stretch>
            <a:fillRect/>
          </a:stretch>
        </p:blipFill>
        <p:spPr>
          <a:xfrm>
            <a:off x="2582944" y="162908"/>
            <a:ext cx="7673419" cy="5755064"/>
          </a:xfrm>
          <a:prstGeom prst="rect">
            <a:avLst/>
          </a:prstGeom>
        </p:spPr>
      </p:pic>
    </p:spTree>
    <p:extLst>
      <p:ext uri="{BB962C8B-B14F-4D97-AF65-F5344CB8AC3E}">
        <p14:creationId xmlns:p14="http://schemas.microsoft.com/office/powerpoint/2010/main" val="394526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0F17AA-CBF1-4478-8A5D-66FB25020271}"/>
              </a:ext>
            </a:extLst>
          </p:cNvPr>
          <p:cNvSpPr>
            <a:spLocks noChangeArrowheads="1"/>
          </p:cNvSpPr>
          <p:nvPr/>
        </p:nvSpPr>
        <p:spPr bwMode="auto">
          <a:xfrm>
            <a:off x="2548522" y="0"/>
            <a:ext cx="133455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6" name="Picture 1" descr="http://img1.etsystatic.com/000/0/5518357/il_fullxfull.117355641.jpg">
            <a:extLst>
              <a:ext uri="{FF2B5EF4-FFF2-40B4-BE49-F238E27FC236}">
                <a16:creationId xmlns:a16="http://schemas.microsoft.com/office/drawing/2014/main" id="{821A0DE1-EACC-4A7B-B88E-068D48C01CE0}"/>
              </a:ext>
            </a:extLst>
          </p:cNvPr>
          <p:cNvPicPr>
            <a:picLocks noChangeAspect="1" noChangeArrowheads="1"/>
          </p:cNvPicPr>
          <p:nvPr/>
        </p:nvPicPr>
        <p:blipFill>
          <a:blip r:embed="rId2" r:link="rId3">
            <a:lum bright="40000"/>
            <a:extLst>
              <a:ext uri="{28A0092B-C50C-407E-A947-70E740481C1C}">
                <a14:useLocalDpi xmlns:a14="http://schemas.microsoft.com/office/drawing/2010/main" val="0"/>
              </a:ext>
            </a:extLst>
          </a:blip>
          <a:srcRect/>
          <a:stretch>
            <a:fillRect/>
          </a:stretch>
        </p:blipFill>
        <p:spPr bwMode="auto">
          <a:xfrm>
            <a:off x="0" y="-117987"/>
            <a:ext cx="12192000" cy="69759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5825E29-6214-4A34-9D4F-1FD383BC3AD4}"/>
              </a:ext>
            </a:extLst>
          </p:cNvPr>
          <p:cNvSpPr>
            <a:spLocks noChangeArrowheads="1"/>
          </p:cNvSpPr>
          <p:nvPr/>
        </p:nvSpPr>
        <p:spPr bwMode="auto">
          <a:xfrm>
            <a:off x="0" y="95350"/>
            <a:ext cx="12192000" cy="809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sng"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Directions:</a:t>
            </a:r>
            <a: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 read this scene with your partner. First read the scene as one who is</a:t>
            </a:r>
            <a:endParaRPr kumimoji="0" lang="en-US" altLang="en-US" sz="11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1.  indifferent to knowledge</a:t>
            </a:r>
            <a:endParaRPr kumimoji="0" lang="en-US" altLang="en-US" sz="11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and then as one who is</a:t>
            </a:r>
            <a:endParaRPr kumimoji="0" lang="en-US" altLang="en-US" sz="11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2. eager for knowledge</a:t>
            </a:r>
            <a:endParaRPr kumimoji="0" lang="en-US" altLang="en-US" sz="11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In a short paragraph, answer these questions: How does the status of knowledge affect how you would read the lines? What lines would you emphasize more? What does this short exchange reveal about the significance of the handkerchief and the reliability of </a:t>
            </a:r>
            <a:r>
              <a:rPr kumimoji="0" lang="en-US" altLang="en-US" sz="1100"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ocular proof</a:t>
            </a:r>
            <a:r>
              <a:rPr kumimoji="0" lang="en-US" altLang="en-US" sz="1100"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a:t>
            </a:r>
            <a: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a:t>
            </a:r>
            <a:endParaRPr kumimoji="0" lang="en-US" altLang="en-US" sz="11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solidFill>
                <a:srgbClr val="000000"/>
              </a:solidFill>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EMILIA</a:t>
            </a:r>
            <a: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2</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90</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 am glad I have found this napkin: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291</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This was her first remembrance from the Moor.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292</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My wayward husband hath a hundred times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293</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err="1" bmk="">
                <a:ln>
                  <a:noFill/>
                </a:ln>
                <a:solidFill>
                  <a:srgbClr val="000000"/>
                </a:solidFill>
                <a:effectLst/>
                <a:latin typeface="Cambria" panose="02040503050406030204" pitchFamily="18" charset="0"/>
                <a:ea typeface="Times New Roman" panose="02020603050405020304" pitchFamily="18" charset="0"/>
              </a:rPr>
              <a:t>Woo'd</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me to steal it; but she so loves the token,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294</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For he conjured her she should ever keep it,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295</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That she reserves it evermore about her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296</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To kiss and talk to. I'll have the work </a:t>
            </a:r>
            <a:r>
              <a:rPr kumimoji="0" lang="en-US" altLang="en-US" sz="1100" b="0" i="0" u="none" strike="noStrike" cap="none" normalizeH="0" baseline="0" dirty="0" err="1" bmk="">
                <a:ln>
                  <a:noFill/>
                </a:ln>
                <a:solidFill>
                  <a:srgbClr val="000000"/>
                </a:solidFill>
                <a:effectLst/>
                <a:latin typeface="Cambria" panose="02040503050406030204" pitchFamily="18" charset="0"/>
                <a:ea typeface="Times New Roman" panose="02020603050405020304" pitchFamily="18" charset="0"/>
              </a:rPr>
              <a:t>ta'en</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out,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297</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And </a:t>
            </a:r>
            <a:r>
              <a:rPr kumimoji="0" lang="en-US" altLang="en-US" sz="1100" b="0" i="0" u="none" strike="noStrike" cap="none" normalizeH="0" baseline="0" dirty="0" err="1" bmk="">
                <a:ln>
                  <a:noFill/>
                </a:ln>
                <a:solidFill>
                  <a:srgbClr val="000000"/>
                </a:solidFill>
                <a:effectLst/>
                <a:latin typeface="Cambria" panose="02040503050406030204" pitchFamily="18" charset="0"/>
                <a:ea typeface="Times New Roman" panose="02020603050405020304" pitchFamily="18" charset="0"/>
              </a:rPr>
              <a:t>give't</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Iago: what he will do with it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298</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Heaven knows, not I;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299</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 nothing but to please his fantasy.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1"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Re-enter Iago.</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IAGO</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300</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How now! what do you here alone?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EMILIA</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301</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Do not you chide; I have a thing for you.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IAGO</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302</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A thing for me? it is a common thing—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EMILIA</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303</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Ha!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IAGO</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304</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To have a foolish wife.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EMILIA</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305</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O, is that all? What will you give me now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306</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For the same handkerchief?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IAGO</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306</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What handkerchief?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bmk="">
              <a:solidFill>
                <a:srgbClr val="000000"/>
              </a:solidFill>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bmk="">
              <a:solidFill>
                <a:srgbClr val="000000"/>
              </a:solidFill>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bmk="">
              <a:solidFill>
                <a:srgbClr val="000000"/>
              </a:solidFill>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bmk="">
              <a:solidFill>
                <a:srgbClr val="000000"/>
              </a:solidFill>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bmk="">
              <a:solidFill>
                <a:srgbClr val="000000"/>
              </a:solidFill>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bmk="">
              <a:solidFill>
                <a:srgbClr val="000000"/>
              </a:solidFill>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bmk="">
              <a:solidFill>
                <a:srgbClr val="000000"/>
              </a:solidFill>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bmk="">
              <a:solidFill>
                <a:srgbClr val="000000"/>
              </a:solidFill>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dirty="0" bmk="">
              <a:solidFill>
                <a:srgbClr val="000000"/>
              </a:solidFill>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EMILIA</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307</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What handkerchief?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308</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Why, that the Moor first gave to Desdemona;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309</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That which so often you did bid me steal.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IAGO</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310</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Hast </a:t>
            </a:r>
            <a:r>
              <a:rPr kumimoji="0" lang="en-US" altLang="en-US" sz="1100" b="0" i="0" u="none" strike="noStrike" cap="none" normalizeH="0" baseline="0" dirty="0" err="1" bmk="">
                <a:ln>
                  <a:noFill/>
                </a:ln>
                <a:solidFill>
                  <a:srgbClr val="000000"/>
                </a:solidFill>
                <a:effectLst/>
                <a:latin typeface="Cambria" panose="02040503050406030204" pitchFamily="18" charset="0"/>
                <a:ea typeface="Times New Roman" panose="02020603050405020304" pitchFamily="18" charset="0"/>
              </a:rPr>
              <a:t>stol'n</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it from her?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EMILIA</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311</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No, 'faith; she let it drop by negligence.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312</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And, to the advantage, I, being here, </a:t>
            </a:r>
            <a:r>
              <a:rPr kumimoji="0" lang="en-US" altLang="en-US" sz="1100" b="0" i="0" u="none" strike="noStrike" cap="none" normalizeH="0" baseline="0" dirty="0" err="1" bmk="">
                <a:ln>
                  <a:noFill/>
                </a:ln>
                <a:solidFill>
                  <a:srgbClr val="000000"/>
                </a:solidFill>
                <a:effectLst/>
                <a:latin typeface="Cambria" panose="02040503050406030204" pitchFamily="18" charset="0"/>
                <a:ea typeface="Times New Roman" panose="02020603050405020304" pitchFamily="18" charset="0"/>
              </a:rPr>
              <a:t>took't</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up.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313</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Look, here it is.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IAGO</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313</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 good wench; give it me.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EMILIA</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314</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What will you do with 't, that you have been so earnest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315</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To have me filch it?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IAGO</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r>
              <a:rPr kumimoji="0" lang="en-US" altLang="en-US" sz="1100" b="0" i="1"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[Snatching it.]</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315</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Why, what's that to you?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EMILIA</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316</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If it be not for some purpose of import,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317</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err="1" bmk="">
                <a:ln>
                  <a:noFill/>
                </a:ln>
                <a:solidFill>
                  <a:srgbClr val="000000"/>
                </a:solidFill>
                <a:effectLst/>
                <a:latin typeface="Cambria" panose="02040503050406030204" pitchFamily="18" charset="0"/>
                <a:ea typeface="Times New Roman" panose="02020603050405020304" pitchFamily="18" charset="0"/>
              </a:rPr>
              <a:t>Give't</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me again: poor lady, she'll run mad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318</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When she shall lack it.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1"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IAGO</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319</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Be not </a:t>
            </a:r>
            <a:r>
              <a:rPr kumimoji="0" lang="en-US" altLang="en-US" sz="1100" b="0" i="0" u="none" strike="noStrike" cap="none" normalizeH="0" baseline="0" dirty="0" err="1" bmk="">
                <a:ln>
                  <a:noFill/>
                </a:ln>
                <a:solidFill>
                  <a:srgbClr val="000000"/>
                </a:solidFill>
                <a:effectLst/>
                <a:latin typeface="Cambria" panose="02040503050406030204" pitchFamily="18" charset="0"/>
                <a:ea typeface="Times New Roman" panose="02020603050405020304" pitchFamily="18" charset="0"/>
              </a:rPr>
              <a:t>acknown</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on 't; I have use for it.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320</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Go, leave me. </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1"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Exit Emilia.</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321</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I will in Cassio's lodging lose this napkin,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322</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And let him find it. Trifles light as air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323</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Are to the jealous confirmations strong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324</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As proofs of holy writ: this may do something.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325</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The Moor already changes with my poison: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326</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Dangerous conceits are, in their natures, poisons.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327</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Which at the first are scarce found to distaste, </a:t>
            </a:r>
            <a:endParaRPr kumimoji="0" lang="en-US" altLang="en-US" sz="1100" b="0" i="0" u="none" strike="noStrike" cap="none" normalizeH="0" baseline="0" dirty="0" bmk="">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328</a:t>
            </a:r>
            <a:r>
              <a:rPr kumimoji="0" lang="en-US" altLang="en-US" sz="1100" b="0" i="0" u="none" strike="noStrike" cap="none" normalizeH="0" baseline="0" dirty="0" bmk="">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t>But with a little act upon the blood </a:t>
            </a:r>
            <a:b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rPr>
            </a:br>
            <a:r>
              <a:rPr kumimoji="0" lang="en-US" altLang="en-US" sz="1100" b="0" i="0" u="none" strike="noStrike" cap="none" normalizeH="0" baseline="0" dirty="0" bmk="">
                <a:ln>
                  <a:noFill/>
                </a:ln>
                <a:solidFill>
                  <a:srgbClr val="000000"/>
                </a:solidFill>
                <a:effectLst/>
                <a:latin typeface="Cambria" panose="02040503050406030204" pitchFamily="18" charset="0"/>
                <a:ea typeface="Times New Roman" panose="02020603050405020304" pitchFamily="18" charset="0"/>
                <a:cs typeface="Courier New" panose="02070309020205020404" pitchFamily="49" charset="0"/>
              </a:rPr>
              <a:t>329</a:t>
            </a:r>
            <a:r>
              <a:rPr kumimoji="0" lang="en-US" altLang="en-US" sz="1100" b="0"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Burn like the mines of </a:t>
            </a:r>
            <a:r>
              <a:rPr kumimoji="0" lang="en-US" altLang="en-US" sz="1100" b="0" i="0" u="none" strike="noStrike" cap="none" normalizeH="0" baseline="0" dirty="0" err="1">
                <a:ln>
                  <a:noFill/>
                </a:ln>
                <a:solidFill>
                  <a:srgbClr val="000000"/>
                </a:solidFill>
                <a:effectLst/>
                <a:latin typeface="Cambria" panose="02040503050406030204" pitchFamily="18" charset="0"/>
                <a:ea typeface="Times New Roman" panose="02020603050405020304" pitchFamily="18" charset="0"/>
              </a:rPr>
              <a:t>sulphur</a:t>
            </a:r>
            <a:r>
              <a:rPr kumimoji="0" lang="en-US" altLang="en-US" sz="1100" b="0" i="0" u="none" strike="noStrike" cap="none" normalizeH="0" baseline="0" dirty="0">
                <a:ln>
                  <a:noFill/>
                </a:ln>
                <a:solidFill>
                  <a:srgbClr val="000000"/>
                </a:solidFill>
                <a:effectLst/>
                <a:latin typeface="Cambria" panose="02040503050406030204" pitchFamily="18"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335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Rectangle 206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A4D5C-9CDE-4C4A-B255-B5EF5ADE6F18}"/>
              </a:ext>
            </a:extLst>
          </p:cNvPr>
          <p:cNvSpPr>
            <a:spLocks noGrp="1"/>
          </p:cNvSpPr>
          <p:nvPr>
            <p:ph type="title"/>
          </p:nvPr>
        </p:nvSpPr>
        <p:spPr>
          <a:xfrm>
            <a:off x="699714" y="5490971"/>
            <a:ext cx="6962072" cy="1159200"/>
          </a:xfrm>
        </p:spPr>
        <p:txBody>
          <a:bodyPr vert="horz" lIns="91440" tIns="45720" rIns="91440" bIns="45720" rtlCol="0" anchor="ctr">
            <a:normAutofit/>
          </a:bodyPr>
          <a:lstStyle/>
          <a:p>
            <a:r>
              <a:rPr lang="en-US" sz="4000" kern="1200">
                <a:solidFill>
                  <a:srgbClr val="FFFFFF"/>
                </a:solidFill>
                <a:latin typeface="+mj-lt"/>
                <a:ea typeface="+mj-ea"/>
                <a:cs typeface="+mj-cs"/>
              </a:rPr>
              <a:t>Temptation Scene 3.3.90</a:t>
            </a:r>
          </a:p>
        </p:txBody>
      </p:sp>
      <p:sp>
        <p:nvSpPr>
          <p:cNvPr id="2055" name="Content Placeholder 2054"/>
          <p:cNvSpPr>
            <a:spLocks noGrp="1"/>
          </p:cNvSpPr>
          <p:nvPr>
            <p:ph idx="1"/>
          </p:nvPr>
        </p:nvSpPr>
        <p:spPr>
          <a:xfrm>
            <a:off x="8456522" y="5633765"/>
            <a:ext cx="3408555" cy="873612"/>
          </a:xfrm>
        </p:spPr>
        <p:txBody>
          <a:bodyPr vert="horz" lIns="91440" tIns="45720" rIns="91440" bIns="45720" rtlCol="0" anchor="ctr">
            <a:normAutofit/>
          </a:bodyPr>
          <a:lstStyle/>
          <a:p>
            <a:pPr marL="0" indent="0">
              <a:buNone/>
            </a:pPr>
            <a:r>
              <a:rPr lang="en-US" sz="2000" kern="1200">
                <a:solidFill>
                  <a:srgbClr val="FFFFFF"/>
                </a:solidFill>
                <a:latin typeface="+mn-lt"/>
                <a:ea typeface="+mn-ea"/>
                <a:cs typeface="+mn-cs"/>
              </a:rPr>
              <a:t>Analyze Iago’s rhetoric. </a:t>
            </a:r>
          </a:p>
        </p:txBody>
      </p:sp>
      <p:pic>
        <p:nvPicPr>
          <p:cNvPr id="2053" name="Picture 2" descr="Image result for othello branagh">
            <a:extLst>
              <a:ext uri="{FF2B5EF4-FFF2-40B4-BE49-F238E27FC236}">
                <a16:creationId xmlns:a16="http://schemas.microsoft.com/office/drawing/2014/main" id="{4E51F5B4-BF85-4F55-8BD7-039B807720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23" b="27110"/>
          <a:stretch/>
        </p:blipFill>
        <p:spPr bwMode="auto">
          <a:xfrm>
            <a:off x="478535" y="526463"/>
            <a:ext cx="11327549" cy="42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55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branagh othello">
            <a:extLst>
              <a:ext uri="{FF2B5EF4-FFF2-40B4-BE49-F238E27FC236}">
                <a16:creationId xmlns:a16="http://schemas.microsoft.com/office/drawing/2014/main" id="{703E297D-2611-4D44-AE15-EFB922CF84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8C23C3B-65CD-41B5-A548-CE289071C62A}"/>
              </a:ext>
            </a:extLst>
          </p:cNvPr>
          <p:cNvSpPr>
            <a:spLocks noGrp="1"/>
          </p:cNvSpPr>
          <p:nvPr>
            <p:ph type="title"/>
          </p:nvPr>
        </p:nvSpPr>
        <p:spPr>
          <a:xfrm>
            <a:off x="7531610" y="365125"/>
            <a:ext cx="3822189" cy="1899912"/>
          </a:xfrm>
        </p:spPr>
        <p:txBody>
          <a:bodyPr>
            <a:normAutofit/>
          </a:bodyPr>
          <a:lstStyle/>
          <a:p>
            <a:r>
              <a:rPr lang="en-US" sz="3100"/>
              <a:t>Internalization of Iago’s Racialized rhetoric (“us vs. them”)</a:t>
            </a:r>
          </a:p>
        </p:txBody>
      </p:sp>
      <p:sp>
        <p:nvSpPr>
          <p:cNvPr id="3" name="Content Placeholder 2">
            <a:extLst>
              <a:ext uri="{FF2B5EF4-FFF2-40B4-BE49-F238E27FC236}">
                <a16:creationId xmlns:a16="http://schemas.microsoft.com/office/drawing/2014/main" id="{2223A4AE-6BEC-420F-AEA8-2B15C0894302}"/>
              </a:ext>
            </a:extLst>
          </p:cNvPr>
          <p:cNvSpPr>
            <a:spLocks noGrp="1"/>
          </p:cNvSpPr>
          <p:nvPr>
            <p:ph idx="1"/>
          </p:nvPr>
        </p:nvSpPr>
        <p:spPr>
          <a:xfrm>
            <a:off x="7531610" y="2434201"/>
            <a:ext cx="3822189" cy="3742762"/>
          </a:xfrm>
        </p:spPr>
        <p:txBody>
          <a:bodyPr>
            <a:normAutofit/>
          </a:bodyPr>
          <a:lstStyle/>
          <a:p>
            <a:r>
              <a:rPr lang="en-US" sz="1700"/>
              <a:t>3.3.230-280: “Not to affect many proposed matches/Of her own clime, complexion and degree”…</a:t>
            </a:r>
          </a:p>
          <a:p>
            <a:r>
              <a:rPr lang="en-US" sz="1700"/>
              <a:t>3.3.356: Othello’s descent into the web of jealousy: “Farewell the tranquil mind”…</a:t>
            </a:r>
          </a:p>
          <a:p>
            <a:r>
              <a:rPr lang="en-US" sz="1700"/>
              <a:t>3.3.385: Othello’s internalization of his outsider status, his “blackness” as a symbol of his difference as well as a spiritual state of doubt; loss of certitude, loss of faith in himself and Desdemona.</a:t>
            </a:r>
          </a:p>
          <a:p>
            <a:r>
              <a:rPr lang="en-US" sz="1700"/>
              <a:t>3.3.441: break from self; bargain with the “devil”; new betrothal</a:t>
            </a:r>
          </a:p>
          <a:p>
            <a:endParaRPr lang="en-US" sz="1700"/>
          </a:p>
        </p:txBody>
      </p:sp>
    </p:spTree>
    <p:extLst>
      <p:ext uri="{BB962C8B-B14F-4D97-AF65-F5344CB8AC3E}">
        <p14:creationId xmlns:p14="http://schemas.microsoft.com/office/powerpoint/2010/main" val="360750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Two men looking at each other&#10;&#10;AI-generated content may be incorrect.">
            <a:extLst>
              <a:ext uri="{FF2B5EF4-FFF2-40B4-BE49-F238E27FC236}">
                <a16:creationId xmlns:a16="http://schemas.microsoft.com/office/drawing/2014/main" id="{9A0690AF-C1C9-F301-98ED-C37B58A95CDE}"/>
              </a:ext>
            </a:extLst>
          </p:cNvPr>
          <p:cNvPicPr>
            <a:picLocks noGrp="1" noChangeAspect="1"/>
          </p:cNvPicPr>
          <p:nvPr>
            <p:ph idx="1"/>
          </p:nvPr>
        </p:nvPicPr>
        <p:blipFill>
          <a:blip r:embed="rId2"/>
          <a:srcRect/>
          <a:stretch/>
        </p:blipFill>
        <p:spPr>
          <a:xfrm>
            <a:off x="20" y="1"/>
            <a:ext cx="12191979" cy="6858000"/>
          </a:xfrm>
          <a:prstGeom prst="rect">
            <a:avLst/>
          </a:prstGeom>
        </p:spPr>
      </p:pic>
      <p:grpSp>
        <p:nvGrpSpPr>
          <p:cNvPr id="9" name="Group 8">
            <a:extLst>
              <a:ext uri="{FF2B5EF4-FFF2-40B4-BE49-F238E27FC236}">
                <a16:creationId xmlns:a16="http://schemas.microsoft.com/office/drawing/2014/main" id="{D4D7444E-8572-6DFD-CB75-0984238C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01C89D56-574B-DBE6-E414-A886D4CD9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808B29-2E24-7E95-6543-9B0B82179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674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106C0-A3B4-49B1-8C7F-1A080B9AA36C}"/>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2200"/>
              <a:t>Compare and contrast Othello's two autobiographical statements (1.3.128- on his courtship) and (3.4.53- on the origins of the handkerchief). How does Othello's place or ethos as storyteller shift? What does this change suggest about his evolving sense of identity?</a:t>
            </a:r>
          </a:p>
        </p:txBody>
      </p:sp>
      <p:sp>
        <p:nvSpPr>
          <p:cNvPr id="205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branagh othello handkerchief">
            <a:extLst>
              <a:ext uri="{FF2B5EF4-FFF2-40B4-BE49-F238E27FC236}">
                <a16:creationId xmlns:a16="http://schemas.microsoft.com/office/drawing/2014/main" id="{DE4B0F1F-BDA5-43A2-89A0-590AC4EF5A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64" r="2166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34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illow">
            <a:extLst>
              <a:ext uri="{FF2B5EF4-FFF2-40B4-BE49-F238E27FC236}">
                <a16:creationId xmlns:a16="http://schemas.microsoft.com/office/drawing/2014/main" id="{7B152ECD-F08D-40C8-9914-42AD97AD0E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19" r="13714"/>
          <a:stretch/>
        </p:blipFill>
        <p:spPr bwMode="auto">
          <a:xfrm>
            <a:off x="5913123"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DF776C-76CC-4244-B5E6-FC4BE9C4BCCE}"/>
              </a:ext>
            </a:extLst>
          </p:cNvPr>
          <p:cNvSpPr>
            <a:spLocks noGrp="1"/>
          </p:cNvSpPr>
          <p:nvPr>
            <p:ph type="title"/>
          </p:nvPr>
        </p:nvSpPr>
        <p:spPr>
          <a:xfrm>
            <a:off x="655320" y="2631125"/>
            <a:ext cx="4983480" cy="2397443"/>
          </a:xfrm>
        </p:spPr>
        <p:txBody>
          <a:bodyPr vert="horz" lIns="91440" tIns="45720" rIns="91440" bIns="45720" rtlCol="0" anchor="t">
            <a:normAutofit fontScale="90000"/>
          </a:bodyPr>
          <a:lstStyle/>
          <a:p>
            <a:r>
              <a:rPr lang="en-US" sz="5600"/>
              <a:t>“Ocular proof” and Willow Song (Act 4)</a:t>
            </a:r>
          </a:p>
        </p:txBody>
      </p:sp>
    </p:spTree>
    <p:extLst>
      <p:ext uri="{BB962C8B-B14F-4D97-AF65-F5344CB8AC3E}">
        <p14:creationId xmlns:p14="http://schemas.microsoft.com/office/powerpoint/2010/main" val="26758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CCC8-242B-4324-BFBA-F21C24936CDC}"/>
              </a:ext>
            </a:extLst>
          </p:cNvPr>
          <p:cNvSpPr>
            <a:spLocks noGrp="1"/>
          </p:cNvSpPr>
          <p:nvPr>
            <p:ph type="title"/>
          </p:nvPr>
        </p:nvSpPr>
        <p:spPr>
          <a:xfrm>
            <a:off x="1981200" y="0"/>
            <a:ext cx="8229600" cy="1752600"/>
          </a:xfrm>
        </p:spPr>
        <p:txBody>
          <a:bodyPr/>
          <a:lstStyle/>
          <a:p>
            <a:pPr>
              <a:defRPr/>
            </a:pPr>
            <a:r>
              <a:rPr lang="en-US" dirty="0">
                <a:solidFill>
                  <a:srgbClr val="000000"/>
                </a:solidFill>
              </a:rPr>
              <a:t>Othello’s Autobiographies</a:t>
            </a:r>
          </a:p>
        </p:txBody>
      </p:sp>
      <p:sp>
        <p:nvSpPr>
          <p:cNvPr id="3" name="Content Placeholder 2">
            <a:extLst>
              <a:ext uri="{FF2B5EF4-FFF2-40B4-BE49-F238E27FC236}">
                <a16:creationId xmlns:a16="http://schemas.microsoft.com/office/drawing/2014/main" id="{3FE5D2FC-7F58-4458-95E0-DA52A89F2622}"/>
              </a:ext>
            </a:extLst>
          </p:cNvPr>
          <p:cNvSpPr>
            <a:spLocks noGrp="1"/>
          </p:cNvSpPr>
          <p:nvPr>
            <p:ph idx="1"/>
          </p:nvPr>
        </p:nvSpPr>
        <p:spPr>
          <a:xfrm>
            <a:off x="593889" y="1423447"/>
            <a:ext cx="10897385" cy="5159604"/>
          </a:xfrm>
        </p:spPr>
        <p:txBody>
          <a:bodyPr/>
          <a:lstStyle/>
          <a:p>
            <a:pPr>
              <a:buFont typeface="Wingdings" panose="05000000000000000000" pitchFamily="2" charset="2"/>
              <a:buNone/>
            </a:pPr>
            <a:r>
              <a:rPr lang="en-US" altLang="en-US" sz="1600" b="1" dirty="0">
                <a:solidFill>
                  <a:srgbClr val="000000"/>
                </a:solidFill>
              </a:rPr>
              <a:t>How does Othello’s final speech differ from his first autobiography and his account of the handkerchief? Pay attention to language and formal elements—word choice, symbols, imagery, allusions, metaphors and so on.</a:t>
            </a:r>
          </a:p>
          <a:p>
            <a:pPr>
              <a:buFont typeface="Wingdings" panose="05000000000000000000" pitchFamily="2" charset="2"/>
              <a:buNone/>
            </a:pPr>
            <a:endParaRPr lang="en-US" altLang="en-US" sz="1600" dirty="0">
              <a:solidFill>
                <a:srgbClr val="000000"/>
              </a:solidFill>
            </a:endParaRPr>
          </a:p>
          <a:p>
            <a:pPr>
              <a:buFont typeface="Wingdings" panose="05000000000000000000" pitchFamily="2" charset="2"/>
              <a:buNone/>
            </a:pPr>
            <a:r>
              <a:rPr lang="en-US" altLang="en-US" sz="1600" dirty="0">
                <a:solidFill>
                  <a:srgbClr val="000000"/>
                </a:solidFill>
              </a:rPr>
              <a:t>1. </a:t>
            </a:r>
            <a:r>
              <a:rPr lang="en-US" altLang="en-US" sz="1600" b="1" dirty="0">
                <a:solidFill>
                  <a:srgbClr val="000000"/>
                </a:solidFill>
              </a:rPr>
              <a:t>The first autobiography (courtship, </a:t>
            </a:r>
            <a:r>
              <a:rPr lang="en-US" altLang="en-US" sz="1600" b="1" dirty="0" err="1">
                <a:solidFill>
                  <a:srgbClr val="000000"/>
                </a:solidFill>
              </a:rPr>
              <a:t>I.iii</a:t>
            </a:r>
            <a:r>
              <a:rPr lang="en-US" altLang="en-US" sz="1600" b="1" dirty="0">
                <a:solidFill>
                  <a:srgbClr val="000000"/>
                </a:solidFill>
              </a:rPr>
              <a:t>)</a:t>
            </a:r>
          </a:p>
          <a:p>
            <a:pPr>
              <a:buFont typeface="Wingdings" panose="05000000000000000000" pitchFamily="2" charset="2"/>
              <a:buNone/>
            </a:pPr>
            <a:r>
              <a:rPr lang="en-US" altLang="en-US" sz="1600" i="1" dirty="0">
                <a:solidFill>
                  <a:srgbClr val="000000"/>
                </a:solidFill>
              </a:rPr>
              <a:t>Othello narrates the exotic, as an observer and explorer, in the tradition of Odysseus and Aeneas.</a:t>
            </a:r>
          </a:p>
          <a:p>
            <a:pPr>
              <a:buFont typeface="Wingdings" panose="05000000000000000000" pitchFamily="2" charset="2"/>
              <a:buNone/>
            </a:pPr>
            <a:endParaRPr lang="en-US" altLang="en-US" sz="1600" i="1" dirty="0">
              <a:solidFill>
                <a:srgbClr val="000000"/>
              </a:solidFill>
            </a:endParaRPr>
          </a:p>
          <a:p>
            <a:pPr>
              <a:buFont typeface="Wingdings" panose="05000000000000000000" pitchFamily="2" charset="2"/>
              <a:buNone/>
            </a:pPr>
            <a:r>
              <a:rPr lang="en-US" altLang="en-US" sz="1600" dirty="0">
                <a:solidFill>
                  <a:srgbClr val="000000"/>
                </a:solidFill>
              </a:rPr>
              <a:t>2. </a:t>
            </a:r>
            <a:r>
              <a:rPr lang="en-US" altLang="en-US" sz="1600" b="1" dirty="0">
                <a:solidFill>
                  <a:srgbClr val="000000"/>
                </a:solidFill>
              </a:rPr>
              <a:t>The second autobiography (handkerchief, </a:t>
            </a:r>
            <a:r>
              <a:rPr lang="en-US" altLang="en-US" sz="1600" b="1" dirty="0" err="1">
                <a:solidFill>
                  <a:srgbClr val="000000"/>
                </a:solidFill>
              </a:rPr>
              <a:t>III.iv</a:t>
            </a:r>
            <a:r>
              <a:rPr lang="en-US" altLang="en-US" sz="1600" b="1" dirty="0">
                <a:solidFill>
                  <a:srgbClr val="000000"/>
                </a:solidFill>
              </a:rPr>
              <a:t>)</a:t>
            </a:r>
          </a:p>
          <a:p>
            <a:pPr>
              <a:buFont typeface="Wingdings" panose="05000000000000000000" pitchFamily="2" charset="2"/>
              <a:buNone/>
            </a:pPr>
            <a:r>
              <a:rPr lang="en-US" altLang="en-US" sz="1600" i="1" dirty="0">
                <a:solidFill>
                  <a:srgbClr val="000000"/>
                </a:solidFill>
              </a:rPr>
              <a:t>Othello draws on the exotic in order to manipulate, frighten and confuse Desdemona. He is allowing himself to be drawn into the exotic chain of creatures and places from which he had worked to distinguish himself from in Act I</a:t>
            </a:r>
          </a:p>
          <a:p>
            <a:endParaRPr lang="en-US" altLang="en-US" sz="1600" dirty="0">
              <a:solidFill>
                <a:srgbClr val="000000"/>
              </a:solidFill>
            </a:endParaRPr>
          </a:p>
          <a:p>
            <a:pPr>
              <a:buFont typeface="Wingdings" panose="05000000000000000000" pitchFamily="2" charset="2"/>
              <a:buNone/>
            </a:pPr>
            <a:r>
              <a:rPr lang="en-US" altLang="en-US" sz="1600" b="1" dirty="0">
                <a:solidFill>
                  <a:srgbClr val="000000"/>
                </a:solidFill>
              </a:rPr>
              <a:t>The final autobiography (suicide speech, </a:t>
            </a:r>
            <a:r>
              <a:rPr lang="en-US" altLang="en-US" sz="1600" b="1" dirty="0" err="1">
                <a:solidFill>
                  <a:srgbClr val="000000"/>
                </a:solidFill>
              </a:rPr>
              <a:t>V.ii</a:t>
            </a:r>
            <a:r>
              <a:rPr lang="en-US" altLang="en-US" sz="1600" b="1" dirty="0">
                <a:solidFill>
                  <a:srgbClr val="000000"/>
                </a:solidFill>
              </a:rPr>
              <a:t>)</a:t>
            </a:r>
          </a:p>
          <a:p>
            <a:pPr>
              <a:buFont typeface="Wingdings" panose="05000000000000000000" pitchFamily="2" charset="2"/>
              <a:buNone/>
            </a:pPr>
            <a:r>
              <a:rPr lang="en-US" altLang="en-US" sz="1600" i="1" dirty="0">
                <a:solidFill>
                  <a:srgbClr val="000000"/>
                </a:solidFill>
              </a:rPr>
              <a:t>In this final accounting, Othello takes ownership of his own fall into “barbarism,” but he also reminds his audience of his service to the state. Othello is both the epic narrator and the exotic object of narration. By killing himself as the “circumcised Turk”, he reaffirms his commitment to Venice, to Christianity, and to Desdemona, but only by cutting off his very life.</a:t>
            </a:r>
            <a:endParaRPr lang="en-US" altLang="en-US" sz="1600" dirty="0">
              <a:solidFill>
                <a:srgbClr val="000000"/>
              </a:solidFill>
            </a:endParaRPr>
          </a:p>
        </p:txBody>
      </p:sp>
    </p:spTree>
    <p:extLst>
      <p:ext uri="{BB962C8B-B14F-4D97-AF65-F5344CB8AC3E}">
        <p14:creationId xmlns:p14="http://schemas.microsoft.com/office/powerpoint/2010/main" val="961012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blinds(horizontal)">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45810"/>
            <a:ext cx="5120561" cy="1325563"/>
          </a:xfrm>
        </p:spPr>
        <p:txBody>
          <a:bodyPr>
            <a:normAutofit/>
          </a:bodyPr>
          <a:lstStyle/>
          <a:p>
            <a:r>
              <a:rPr lang="en-US"/>
              <a:t>Tragedy</a:t>
            </a:r>
          </a:p>
        </p:txBody>
      </p:sp>
      <p:sp>
        <p:nvSpPr>
          <p:cNvPr id="3" name="Content Placeholder 2"/>
          <p:cNvSpPr>
            <a:spLocks noGrp="1"/>
          </p:cNvSpPr>
          <p:nvPr>
            <p:ph idx="1"/>
          </p:nvPr>
        </p:nvSpPr>
        <p:spPr>
          <a:xfrm>
            <a:off x="838201" y="1825625"/>
            <a:ext cx="5092194" cy="4351338"/>
          </a:xfrm>
        </p:spPr>
        <p:txBody>
          <a:bodyPr>
            <a:normAutofit/>
          </a:bodyPr>
          <a:lstStyle/>
          <a:p>
            <a:r>
              <a:rPr lang="en-US" sz="2400"/>
              <a:t>‘serious subject’ ‘persons of significance’</a:t>
            </a:r>
          </a:p>
          <a:p>
            <a:r>
              <a:rPr lang="en-US" sz="2400"/>
              <a:t> effect on audience is pity and fear</a:t>
            </a:r>
          </a:p>
          <a:p>
            <a:r>
              <a:rPr lang="en-US" sz="2400"/>
              <a:t>purgation through catharsis</a:t>
            </a:r>
          </a:p>
          <a:p>
            <a:r>
              <a:rPr lang="en-US" sz="2400"/>
              <a:t>tragic flaw (</a:t>
            </a:r>
            <a:r>
              <a:rPr lang="en-US" sz="2400" i="1"/>
              <a:t>hamartia</a:t>
            </a:r>
            <a:r>
              <a:rPr lang="en-US" sz="2400"/>
              <a:t>)</a:t>
            </a:r>
          </a:p>
          <a:p>
            <a:r>
              <a:rPr lang="en-US" sz="2400"/>
              <a:t> dramatic irony</a:t>
            </a:r>
          </a:p>
          <a:p>
            <a:r>
              <a:rPr lang="en-US" sz="2400"/>
              <a:t>recognition of the downfall</a:t>
            </a:r>
          </a:p>
          <a:p>
            <a:r>
              <a:rPr lang="en-US" sz="2400"/>
              <a:t> inner character/psychology</a:t>
            </a:r>
          </a:p>
          <a:p>
            <a:pPr marL="0" indent="0">
              <a:buNone/>
            </a:pPr>
            <a:r>
              <a:rPr lang="en-US" sz="2400"/>
              <a:t>Aristotle’s </a:t>
            </a:r>
            <a:r>
              <a:rPr lang="en-US" sz="2400" i="1"/>
              <a:t>Poetics </a:t>
            </a:r>
          </a:p>
          <a:p>
            <a:endParaRPr lang="en-US" sz="2400"/>
          </a:p>
        </p:txBody>
      </p:sp>
      <p:sp>
        <p:nvSpPr>
          <p:cNvPr id="1035" name="Oval 103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Image result for shakespeare tragedy"/>
          <p:cNvPicPr>
            <a:picLocks noChangeAspect="1" noChangeArrowheads="1"/>
          </p:cNvPicPr>
          <p:nvPr/>
        </p:nvPicPr>
        <p:blipFill rotWithShape="1">
          <a:blip r:embed="rId2">
            <a:extLst>
              <a:ext uri="{28A0092B-C50C-407E-A947-70E740481C1C}">
                <a14:useLocalDpi xmlns:a14="http://schemas.microsoft.com/office/drawing/2010/main" val="0"/>
              </a:ext>
            </a:extLst>
          </a:blip>
          <a:srcRect l="16128" r="24410"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037" name="Arc 10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26" name="Picture 2" descr="Image result for shakespeare tragedy"/>
          <p:cNvPicPr>
            <a:picLocks noChangeAspect="1" noChangeArrowheads="1"/>
          </p:cNvPicPr>
          <p:nvPr/>
        </p:nvPicPr>
        <p:blipFill rotWithShape="1">
          <a:blip r:embed="rId3">
            <a:extLst>
              <a:ext uri="{28A0092B-C50C-407E-A947-70E740481C1C}">
                <a14:useLocalDpi xmlns:a14="http://schemas.microsoft.com/office/drawing/2010/main" val="0"/>
              </a:ext>
            </a:extLst>
          </a:blip>
          <a:srcRect l="2939" r="9424"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6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320" name="Rectangle 1331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p:cNvSpPr>
            <a:spLocks noGrp="1" noChangeArrowheads="1"/>
          </p:cNvSpPr>
          <p:nvPr>
            <p:ph type="title"/>
          </p:nvPr>
        </p:nvSpPr>
        <p:spPr>
          <a:xfrm>
            <a:off x="841248" y="548640"/>
            <a:ext cx="3600860" cy="5431536"/>
          </a:xfrm>
        </p:spPr>
        <p:txBody>
          <a:bodyPr vert="horz" lIns="91440" tIns="45720" rIns="91440" bIns="45720" rtlCol="0" anchor="ctr">
            <a:normAutofit/>
          </a:bodyPr>
          <a:lstStyle/>
          <a:p>
            <a:pPr>
              <a:defRPr/>
            </a:pPr>
            <a:r>
              <a:rPr lang="en-US" sz="5400" kern="1200">
                <a:solidFill>
                  <a:schemeClr val="tx1"/>
                </a:solidFill>
                <a:latin typeface="+mj-lt"/>
                <a:ea typeface="+mj-ea"/>
                <a:cs typeface="+mj-cs"/>
              </a:rPr>
              <a:t>Aristotle’s Definition of Tragedy</a:t>
            </a:r>
            <a:endParaRPr lang="en-US" sz="5400" i="1" kern="1200">
              <a:solidFill>
                <a:schemeClr val="tx1"/>
              </a:solidFill>
              <a:latin typeface="+mj-lt"/>
              <a:ea typeface="+mj-ea"/>
              <a:cs typeface="+mj-cs"/>
            </a:endParaRPr>
          </a:p>
        </p:txBody>
      </p:sp>
      <p:sp>
        <p:nvSpPr>
          <p:cNvPr id="1332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TextBox 4"/>
          <p:cNvSpPr txBox="1">
            <a:spLocks noChangeArrowheads="1"/>
          </p:cNvSpPr>
          <p:nvPr/>
        </p:nvSpPr>
        <p:spPr bwMode="auto">
          <a:xfrm>
            <a:off x="5126418" y="552091"/>
            <a:ext cx="6224335" cy="5431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indent="-228600">
              <a:lnSpc>
                <a:spcPct val="90000"/>
              </a:lnSpc>
              <a:spcAft>
                <a:spcPts val="600"/>
              </a:spcAft>
              <a:buFont typeface="Arial" panose="020B0604020202020204" pitchFamily="34" charset="0"/>
              <a:buChar char="•"/>
            </a:pPr>
            <a:r>
              <a:rPr lang="en-US" altLang="en-US" sz="2200">
                <a:latin typeface="+mn-lt"/>
              </a:rPr>
              <a:t>“Tragedy, then, is a representation of an action that is serious, complete, and of some magnitude; in language that is pleasurably embellished, the different forms of embellishment occurring in separate parts; presented in the form of action, not narration; by means of pity and fear bringing about the </a:t>
            </a:r>
            <a:r>
              <a:rPr lang="en-US" altLang="en-US" sz="2200" i="1">
                <a:latin typeface="+mn-lt"/>
              </a:rPr>
              <a:t>catharsis</a:t>
            </a:r>
            <a:r>
              <a:rPr lang="en-US" altLang="en-US" sz="2200">
                <a:latin typeface="+mn-lt"/>
              </a:rPr>
              <a:t> of such emotions.”</a:t>
            </a:r>
          </a:p>
          <a:p>
            <a:pPr indent="-228600">
              <a:lnSpc>
                <a:spcPct val="90000"/>
              </a:lnSpc>
              <a:spcAft>
                <a:spcPts val="600"/>
              </a:spcAft>
              <a:buFont typeface="Arial" panose="020B0604020202020204" pitchFamily="34" charset="0"/>
              <a:buChar char="•"/>
            </a:pPr>
            <a:r>
              <a:rPr lang="en-US" altLang="en-US" sz="2200">
                <a:latin typeface="+mn-lt"/>
              </a:rPr>
              <a:t>(</a:t>
            </a:r>
            <a:r>
              <a:rPr lang="en-US" altLang="en-US" sz="2200" i="1">
                <a:latin typeface="+mn-lt"/>
              </a:rPr>
              <a:t>Poetics</a:t>
            </a:r>
            <a:r>
              <a:rPr lang="en-US" altLang="en-US" sz="2200">
                <a:latin typeface="+mn-lt"/>
              </a:rPr>
              <a:t>, Chapter 6)</a:t>
            </a:r>
          </a:p>
        </p:txBody>
      </p:sp>
    </p:spTree>
    <p:extLst>
      <p:ext uri="{BB962C8B-B14F-4D97-AF65-F5344CB8AC3E}">
        <p14:creationId xmlns:p14="http://schemas.microsoft.com/office/powerpoint/2010/main" val="60102679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agedy othello">
            <a:extLst>
              <a:ext uri="{FF2B5EF4-FFF2-40B4-BE49-F238E27FC236}">
                <a16:creationId xmlns:a16="http://schemas.microsoft.com/office/drawing/2014/main" id="{9435B685-FB71-48BB-B3B8-9C06056CB8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14" r="1" b="1"/>
          <a:stretch/>
        </p:blipFill>
        <p:spPr bwMode="auto">
          <a:xfrm>
            <a:off x="6090613" y="640082"/>
            <a:ext cx="5461724" cy="557783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929" y="629266"/>
            <a:ext cx="5127031" cy="1676603"/>
          </a:xfrm>
        </p:spPr>
        <p:txBody>
          <a:bodyPr>
            <a:normAutofit/>
          </a:bodyPr>
          <a:lstStyle/>
          <a:p>
            <a:r>
              <a:rPr lang="en-US" dirty="0"/>
              <a:t>From Traveler to Turk</a:t>
            </a:r>
          </a:p>
        </p:txBody>
      </p:sp>
      <p:sp>
        <p:nvSpPr>
          <p:cNvPr id="3" name="Content Placeholder 2"/>
          <p:cNvSpPr>
            <a:spLocks noGrp="1"/>
          </p:cNvSpPr>
          <p:nvPr>
            <p:ph idx="1"/>
          </p:nvPr>
        </p:nvSpPr>
        <p:spPr>
          <a:xfrm>
            <a:off x="648930" y="2438400"/>
            <a:ext cx="5127029" cy="3785419"/>
          </a:xfrm>
        </p:spPr>
        <p:txBody>
          <a:bodyPr>
            <a:normAutofit lnSpcReduction="10000"/>
          </a:bodyPr>
          <a:lstStyle/>
          <a:p>
            <a:pPr marL="0" indent="0">
              <a:buNone/>
            </a:pPr>
            <a:r>
              <a:rPr lang="en-US" sz="1500"/>
              <a:t>…”OTHELLO IS A DRAMA OF CONVERSION, in particular a conversion to certain forms of faithlessness deeply feared by Shakespeare's audience. The collective anxiety about religious conversion felt in post-Reformation England focused primarily on Roman Catholic enemies who threatened to convert Protestant England by the sword, but the English also had reason to feel trepidation about the imperial power of the Ottoman Turks, who were conquering and colonizing Christian territories in Europe and the Mediterranean. English Protestant texts, both popular and learned, conflated the political/external and the demonic/internal enemies, associating both the Pope and the Ottoman sultan with Satan or the Antichrist. According to Protestant ideology, the Devil, the Pope, and the Turk all desired to "convert" good Protestant souls to a state of damnation, and their desire to do so was frequently figured as a sexual/sensual temptation of virtue, accompanied by a wrathful passion for power” (</a:t>
            </a:r>
            <a:r>
              <a:rPr lang="en-US" sz="1500" err="1"/>
              <a:t>Vitkus</a:t>
            </a:r>
            <a:r>
              <a:rPr lang="en-US" sz="1500"/>
              <a:t>, </a:t>
            </a:r>
            <a:r>
              <a:rPr lang="en-US" sz="1500" i="1"/>
              <a:t>Turning Turk)</a:t>
            </a:r>
            <a:endParaRPr lang="en-US" sz="1500"/>
          </a:p>
        </p:txBody>
      </p:sp>
    </p:spTree>
    <p:extLst>
      <p:ext uri="{BB962C8B-B14F-4D97-AF65-F5344CB8AC3E}">
        <p14:creationId xmlns:p14="http://schemas.microsoft.com/office/powerpoint/2010/main" val="2319150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3BB8-4752-4AF9-8661-AF0D5F3CADF4}"/>
              </a:ext>
            </a:extLst>
          </p:cNvPr>
          <p:cNvSpPr>
            <a:spLocks noGrp="1"/>
          </p:cNvSpPr>
          <p:nvPr>
            <p:ph type="title"/>
          </p:nvPr>
        </p:nvSpPr>
        <p:spPr>
          <a:xfrm>
            <a:off x="1981200" y="0"/>
            <a:ext cx="8229600" cy="1143000"/>
          </a:xfrm>
        </p:spPr>
        <p:txBody>
          <a:bodyPr/>
          <a:lstStyle/>
          <a:p>
            <a:pPr>
              <a:defRPr/>
            </a:pPr>
            <a:r>
              <a:rPr lang="en-US" sz="2800" dirty="0">
                <a:solidFill>
                  <a:srgbClr val="000000"/>
                </a:solidFill>
              </a:rPr>
              <a:t>Manifest Hostility and Hidden Hospitality in </a:t>
            </a:r>
            <a:r>
              <a:rPr lang="en-US" sz="2800" i="1" dirty="0">
                <a:solidFill>
                  <a:srgbClr val="000000"/>
                </a:solidFill>
              </a:rPr>
              <a:t>Othello</a:t>
            </a:r>
            <a:endParaRPr lang="en-US" sz="2800" dirty="0">
              <a:solidFill>
                <a:srgbClr val="000000"/>
              </a:solidFill>
            </a:endParaRPr>
          </a:p>
        </p:txBody>
      </p:sp>
      <p:sp>
        <p:nvSpPr>
          <p:cNvPr id="3" name="Content Placeholder 2">
            <a:extLst>
              <a:ext uri="{FF2B5EF4-FFF2-40B4-BE49-F238E27FC236}">
                <a16:creationId xmlns:a16="http://schemas.microsoft.com/office/drawing/2014/main" id="{EF523DE0-EF80-4094-8E9D-81C26495C69A}"/>
              </a:ext>
            </a:extLst>
          </p:cNvPr>
          <p:cNvSpPr>
            <a:spLocks noGrp="1"/>
          </p:cNvSpPr>
          <p:nvPr>
            <p:ph idx="1"/>
          </p:nvPr>
        </p:nvSpPr>
        <p:spPr>
          <a:xfrm>
            <a:off x="1981200" y="1143000"/>
            <a:ext cx="8229600" cy="5715000"/>
          </a:xfrm>
        </p:spPr>
        <p:txBody>
          <a:bodyPr/>
          <a:lstStyle/>
          <a:p>
            <a:pPr eaLnBrk="1" hangingPunct="1">
              <a:buFont typeface="Arial" charset="0"/>
              <a:buNone/>
              <a:defRPr/>
            </a:pPr>
            <a:r>
              <a:rPr lang="en-US" sz="1600" dirty="0">
                <a:solidFill>
                  <a:srgbClr val="000000"/>
                </a:solidFill>
                <a:effectLst>
                  <a:outerShdw blurRad="38100" dist="38100" dir="2700000" algn="tl">
                    <a:srgbClr val="000000">
                      <a:alpha val="43137"/>
                    </a:srgbClr>
                  </a:outerShdw>
                </a:effectLst>
              </a:rPr>
              <a:t>“In the world of theology and philosophy, hospitality embodies a singular, absolute law, an ethical imperative to welcome and serve the Other regardless of one’s own needs or desires. The Biblical injunction to “love your neighbor as yourself” is in part a command  to be hospitable” (Kevin Curran)</a:t>
            </a:r>
          </a:p>
          <a:p>
            <a:pPr eaLnBrk="1" hangingPunct="1">
              <a:buFont typeface="Arial" charset="0"/>
              <a:buNone/>
              <a:defRPr/>
            </a:pPr>
            <a:endParaRPr lang="en-US" sz="1600" dirty="0">
              <a:solidFill>
                <a:srgbClr val="000000"/>
              </a:solidFill>
              <a:effectLst>
                <a:outerShdw blurRad="38100" dist="38100" dir="2700000" algn="tl">
                  <a:srgbClr val="000000">
                    <a:alpha val="43137"/>
                  </a:srgbClr>
                </a:outerShdw>
              </a:effectLst>
            </a:endParaRPr>
          </a:p>
          <a:p>
            <a:pPr eaLnBrk="1" hangingPunct="1">
              <a:buFont typeface="Arial" charset="0"/>
              <a:buNone/>
              <a:defRPr/>
            </a:pPr>
            <a:r>
              <a:rPr lang="en-US" sz="1600" dirty="0">
                <a:solidFill>
                  <a:srgbClr val="000000"/>
                </a:solidFill>
                <a:effectLst>
                  <a:outerShdw blurRad="38100" dist="38100" dir="2700000" algn="tl">
                    <a:srgbClr val="000000">
                      <a:alpha val="43137"/>
                    </a:srgbClr>
                  </a:outerShdw>
                </a:effectLst>
              </a:rPr>
              <a:t>Hospitality from the Latin </a:t>
            </a:r>
            <a:r>
              <a:rPr lang="en-US" sz="1600" i="1" dirty="0" err="1">
                <a:solidFill>
                  <a:srgbClr val="000000"/>
                </a:solidFill>
                <a:effectLst>
                  <a:outerShdw blurRad="38100" dist="38100" dir="2700000" algn="tl">
                    <a:srgbClr val="000000">
                      <a:alpha val="43137"/>
                    </a:srgbClr>
                  </a:outerShdw>
                </a:effectLst>
              </a:rPr>
              <a:t>hostis</a:t>
            </a:r>
            <a:r>
              <a:rPr lang="en-US" sz="1600" i="1" dirty="0">
                <a:solidFill>
                  <a:srgbClr val="000000"/>
                </a:solidFill>
                <a:effectLst>
                  <a:outerShdw blurRad="38100" dist="38100" dir="2700000" algn="tl">
                    <a:srgbClr val="000000">
                      <a:alpha val="43137"/>
                    </a:srgbClr>
                  </a:outerShdw>
                </a:effectLst>
              </a:rPr>
              <a:t> : “</a:t>
            </a:r>
            <a:r>
              <a:rPr lang="en-US" sz="1600" dirty="0">
                <a:solidFill>
                  <a:srgbClr val="000000"/>
                </a:solidFill>
                <a:effectLst>
                  <a:outerShdw blurRad="38100" dist="38100" dir="2700000" algn="tl">
                    <a:srgbClr val="000000">
                      <a:alpha val="43137"/>
                    </a:srgbClr>
                  </a:outerShdw>
                </a:effectLst>
              </a:rPr>
              <a:t>guest”  or “enemy”</a:t>
            </a:r>
          </a:p>
          <a:p>
            <a:pPr>
              <a:buFont typeface="Wingdings" panose="05000000000000000000" pitchFamily="2" charset="2"/>
              <a:buNone/>
              <a:defRPr/>
            </a:pPr>
            <a:endParaRPr lang="en-US" sz="1800" dirty="0">
              <a:solidFill>
                <a:srgbClr val="000000"/>
              </a:solidFill>
              <a:effectLst>
                <a:outerShdw blurRad="38100" dist="38100" dir="2700000" algn="tl">
                  <a:srgbClr val="000000">
                    <a:alpha val="43137"/>
                  </a:srgbClr>
                </a:outerShdw>
              </a:effectLst>
            </a:endParaRPr>
          </a:p>
          <a:p>
            <a:pPr>
              <a:buFont typeface="Wingdings" panose="05000000000000000000" pitchFamily="2" charset="2"/>
              <a:buNone/>
              <a:defRPr/>
            </a:pPr>
            <a:r>
              <a:rPr lang="en-US" sz="1400" dirty="0">
                <a:solidFill>
                  <a:srgbClr val="000000"/>
                </a:solidFill>
              </a:rPr>
              <a:t>		</a:t>
            </a:r>
            <a:r>
              <a:rPr lang="en-US" sz="1600" dirty="0">
                <a:solidFill>
                  <a:srgbClr val="000000"/>
                </a:solidFill>
              </a:rPr>
              <a:t>Moments of hidden hospitality in both </a:t>
            </a:r>
            <a:r>
              <a:rPr lang="en-US" sz="1600" i="1" dirty="0">
                <a:solidFill>
                  <a:srgbClr val="000000"/>
                </a:solidFill>
              </a:rPr>
              <a:t>Othello </a:t>
            </a:r>
            <a:r>
              <a:rPr lang="en-US" sz="1600" dirty="0">
                <a:solidFill>
                  <a:srgbClr val="000000"/>
                </a:solidFill>
              </a:rPr>
              <a:t>and </a:t>
            </a:r>
            <a:r>
              <a:rPr lang="en-US" sz="1600" i="1" dirty="0">
                <a:solidFill>
                  <a:srgbClr val="000000"/>
                </a:solidFill>
              </a:rPr>
              <a:t>Merchant </a:t>
            </a:r>
            <a:r>
              <a:rPr lang="en-US" sz="1600" dirty="0">
                <a:solidFill>
                  <a:srgbClr val="000000"/>
                </a:solidFill>
              </a:rPr>
              <a:t>are primers in deciphering the extent of Shakespeare’s global visions and the interdependence of such vistas within his society. When Othello defends his amicable relationship with Desdemona and </a:t>
            </a:r>
            <a:r>
              <a:rPr lang="en-US" sz="1600" dirty="0" err="1">
                <a:solidFill>
                  <a:srgbClr val="000000"/>
                </a:solidFill>
              </a:rPr>
              <a:t>Brabantio</a:t>
            </a:r>
            <a:r>
              <a:rPr lang="en-US" sz="1600" dirty="0">
                <a:solidFill>
                  <a:srgbClr val="000000"/>
                </a:solidFill>
              </a:rPr>
              <a:t> before the Duke, he describes a </a:t>
            </a:r>
            <a:r>
              <a:rPr lang="en-US" sz="1600" dirty="0" err="1">
                <a:solidFill>
                  <a:srgbClr val="000000"/>
                </a:solidFill>
              </a:rPr>
              <a:t>Brabantio</a:t>
            </a:r>
            <a:r>
              <a:rPr lang="en-US" sz="1600" dirty="0">
                <a:solidFill>
                  <a:srgbClr val="000000"/>
                </a:solidFill>
              </a:rPr>
              <a:t> we never encounter—the welcoming, hospitable European who opened his door to a stranger and not the startled, hostile father waking to the infectious alarms of </a:t>
            </a:r>
            <a:r>
              <a:rPr lang="en-US" sz="1600" dirty="0" err="1">
                <a:solidFill>
                  <a:srgbClr val="000000"/>
                </a:solidFill>
              </a:rPr>
              <a:t>Iago’s</a:t>
            </a:r>
            <a:r>
              <a:rPr lang="en-US" sz="1600" dirty="0">
                <a:solidFill>
                  <a:srgbClr val="000000"/>
                </a:solidFill>
              </a:rPr>
              <a:t> </a:t>
            </a:r>
            <a:r>
              <a:rPr lang="en-US" sz="1600" dirty="0" err="1">
                <a:solidFill>
                  <a:srgbClr val="000000"/>
                </a:solidFill>
              </a:rPr>
              <a:t>racializing</a:t>
            </a:r>
            <a:r>
              <a:rPr lang="en-US" sz="1600" dirty="0">
                <a:solidFill>
                  <a:srgbClr val="000000"/>
                </a:solidFill>
              </a:rPr>
              <a:t> rhetoric. Following the Duke’s invitation to speak—“Say it, Othello” (1.3.127)—Othello begins with a reference to this earlier invitation: “Her father loved me, oft invited me,/Still questioned me the story of my life/From year to year” (1.3.128-130). Like the image of the “beast with two backs” (1.1.116), such a vision of loving and edifying intercultural hospitality is too unseemly to stage; nevertheless, the narration of a hospitable golden age signals toward a cultural and literary reserve of cosmopolitan co-existence and interfaith exchanges</a:t>
            </a:r>
            <a:r>
              <a:rPr lang="en-US" sz="1600" i="1" dirty="0">
                <a:solidFill>
                  <a:srgbClr val="000000"/>
                </a:solidFill>
              </a:rPr>
              <a:t> </a:t>
            </a:r>
            <a:r>
              <a:rPr lang="en-US" sz="1600" dirty="0">
                <a:solidFill>
                  <a:srgbClr val="000000"/>
                </a:solidFill>
              </a:rPr>
              <a:t>that is pivotal for the new worlds Shakespeare engenders. </a:t>
            </a:r>
          </a:p>
          <a:p>
            <a:pPr>
              <a:buFont typeface="Wingdings" panose="05000000000000000000" pitchFamily="2" charset="2"/>
              <a:buNone/>
              <a:defRPr/>
            </a:pPr>
            <a:endParaRPr lang="en-US" sz="18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270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Denzel Washington and Jake Gyllenhaal sizzle on opening night of &quot;Othello&quot; on Broadway">
            <a:hlinkClick r:id="" action="ppaction://media"/>
            <a:extLst>
              <a:ext uri="{FF2B5EF4-FFF2-40B4-BE49-F238E27FC236}">
                <a16:creationId xmlns:a16="http://schemas.microsoft.com/office/drawing/2014/main" id="{C9EAC90D-50D7-855A-D811-C1705583A273}"/>
              </a:ext>
            </a:extLst>
          </p:cNvPr>
          <p:cNvPicPr>
            <a:picLocks noGrp="1" noRot="1" noChangeAspect="1"/>
          </p:cNvPicPr>
          <p:nvPr>
            <p:ph idx="1"/>
            <a:videoFile r:link="rId1"/>
          </p:nvPr>
        </p:nvPicPr>
        <p:blipFill>
          <a:blip r:embed="rId3"/>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1768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118829F-6F3C-4EBB-AA92-CDF9FFCD14DB}"/>
              </a:ext>
            </a:extLst>
          </p:cNvPr>
          <p:cNvSpPr>
            <a:spLocks noGrp="1" noChangeArrowheads="1"/>
          </p:cNvSpPr>
          <p:nvPr>
            <p:ph type="title"/>
          </p:nvPr>
        </p:nvSpPr>
        <p:spPr>
          <a:xfrm>
            <a:off x="1981200" y="0"/>
            <a:ext cx="8229600" cy="838200"/>
          </a:xfrm>
        </p:spPr>
        <p:txBody>
          <a:bodyPr/>
          <a:lstStyle/>
          <a:p>
            <a:pPr eaLnBrk="1" hangingPunct="1">
              <a:defRPr/>
            </a:pPr>
            <a:r>
              <a:rPr lang="en-US" i="1" dirty="0">
                <a:solidFill>
                  <a:srgbClr val="000000"/>
                </a:solidFill>
              </a:rPr>
              <a:t>Othello</a:t>
            </a:r>
          </a:p>
        </p:txBody>
      </p:sp>
      <p:sp>
        <p:nvSpPr>
          <p:cNvPr id="14339" name="Rectangle 11">
            <a:extLst>
              <a:ext uri="{FF2B5EF4-FFF2-40B4-BE49-F238E27FC236}">
                <a16:creationId xmlns:a16="http://schemas.microsoft.com/office/drawing/2014/main" id="{43E1CF43-65D6-4042-AAAF-33983BEF3CAA}"/>
              </a:ext>
            </a:extLst>
          </p:cNvPr>
          <p:cNvSpPr>
            <a:spLocks noChangeArrowheads="1"/>
          </p:cNvSpPr>
          <p:nvPr/>
        </p:nvSpPr>
        <p:spPr bwMode="auto">
          <a:xfrm>
            <a:off x="471340" y="999241"/>
            <a:ext cx="722486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 typeface="Wingdings" panose="05000000000000000000" pitchFamily="2" charset="2"/>
              <a:buChar char="v"/>
            </a:pPr>
            <a:r>
              <a:rPr lang="en-US" altLang="en-US" sz="2000" dirty="0">
                <a:solidFill>
                  <a:srgbClr val="000000"/>
                </a:solidFill>
              </a:rPr>
              <a:t> Believed to have been written in approximately 1603, and based on </a:t>
            </a:r>
            <a:r>
              <a:rPr lang="en-US" altLang="en-US" sz="2000" dirty="0" err="1">
                <a:solidFill>
                  <a:srgbClr val="000000"/>
                </a:solidFill>
              </a:rPr>
              <a:t>Giraldi</a:t>
            </a:r>
            <a:r>
              <a:rPr lang="en-US" altLang="en-US" sz="2000" dirty="0">
                <a:solidFill>
                  <a:srgbClr val="000000"/>
                </a:solidFill>
              </a:rPr>
              <a:t> </a:t>
            </a:r>
            <a:r>
              <a:rPr lang="en-US" altLang="en-US" sz="2000" dirty="0" err="1">
                <a:solidFill>
                  <a:srgbClr val="000000"/>
                </a:solidFill>
              </a:rPr>
              <a:t>Cinthio’s</a:t>
            </a:r>
            <a:r>
              <a:rPr lang="en-US" altLang="en-US" sz="2000" dirty="0">
                <a:solidFill>
                  <a:srgbClr val="000000"/>
                </a:solidFill>
              </a:rPr>
              <a:t> </a:t>
            </a:r>
            <a:r>
              <a:rPr lang="en-US" altLang="en-US" sz="2000" i="1" dirty="0" err="1">
                <a:solidFill>
                  <a:srgbClr val="000000"/>
                </a:solidFill>
              </a:rPr>
              <a:t>Gli</a:t>
            </a:r>
            <a:r>
              <a:rPr lang="en-US" altLang="en-US" sz="2000" i="1" dirty="0">
                <a:solidFill>
                  <a:srgbClr val="000000"/>
                </a:solidFill>
              </a:rPr>
              <a:t> </a:t>
            </a:r>
            <a:r>
              <a:rPr lang="en-US" altLang="en-US" sz="2000" i="1" dirty="0" err="1">
                <a:solidFill>
                  <a:srgbClr val="000000"/>
                </a:solidFill>
              </a:rPr>
              <a:t>Hecatommithi</a:t>
            </a:r>
            <a:r>
              <a:rPr lang="en-US" altLang="en-US" sz="2000" i="1" dirty="0">
                <a:solidFill>
                  <a:srgbClr val="000000"/>
                </a:solidFill>
              </a:rPr>
              <a:t> </a:t>
            </a:r>
            <a:r>
              <a:rPr lang="en-US" altLang="en-US" sz="2000" dirty="0">
                <a:solidFill>
                  <a:srgbClr val="000000"/>
                </a:solidFill>
              </a:rPr>
              <a:t>(1565).</a:t>
            </a:r>
          </a:p>
          <a:p>
            <a:endParaRPr lang="en-US" altLang="en-US" sz="2000" dirty="0">
              <a:solidFill>
                <a:srgbClr val="000000"/>
              </a:solidFill>
            </a:endParaRPr>
          </a:p>
          <a:p>
            <a:pPr>
              <a:buFont typeface="Wingdings" panose="05000000000000000000" pitchFamily="2" charset="2"/>
              <a:buChar char="v"/>
            </a:pPr>
            <a:r>
              <a:rPr lang="en-US" altLang="en-US" sz="2000" dirty="0">
                <a:solidFill>
                  <a:srgbClr val="000000"/>
                </a:solidFill>
              </a:rPr>
              <a:t> First performance on November 1, 1604, at Whitehall Palace in London. </a:t>
            </a:r>
          </a:p>
          <a:p>
            <a:endParaRPr lang="en-US" altLang="en-US" sz="2000" dirty="0">
              <a:solidFill>
                <a:srgbClr val="000000"/>
              </a:solidFill>
            </a:endParaRPr>
          </a:p>
          <a:p>
            <a:pPr>
              <a:buFont typeface="Wingdings" panose="05000000000000000000" pitchFamily="2" charset="2"/>
              <a:buChar char="v"/>
            </a:pPr>
            <a:r>
              <a:rPr lang="en-US" altLang="en-US" sz="2000" dirty="0">
                <a:solidFill>
                  <a:srgbClr val="000000"/>
                </a:solidFill>
              </a:rPr>
              <a:t> Subsequent performances took place in 1610 at the Globe and at Oxford.</a:t>
            </a:r>
          </a:p>
          <a:p>
            <a:endParaRPr lang="en-US" altLang="en-US" sz="2000" dirty="0">
              <a:solidFill>
                <a:srgbClr val="000000"/>
              </a:solidFill>
            </a:endParaRPr>
          </a:p>
          <a:p>
            <a:pPr>
              <a:buFont typeface="Wingdings" panose="05000000000000000000" pitchFamily="2" charset="2"/>
              <a:buChar char="v"/>
            </a:pPr>
            <a:r>
              <a:rPr lang="en-US" altLang="en-US" sz="2000" dirty="0">
                <a:solidFill>
                  <a:srgbClr val="000000"/>
                </a:solidFill>
              </a:rPr>
              <a:t> It played at the </a:t>
            </a:r>
            <a:r>
              <a:rPr lang="en-US" altLang="en-US" sz="2000" dirty="0" err="1">
                <a:solidFill>
                  <a:srgbClr val="000000"/>
                </a:solidFill>
              </a:rPr>
              <a:t>Blackfriars</a:t>
            </a:r>
            <a:r>
              <a:rPr lang="en-US" altLang="en-US" sz="2000" dirty="0">
                <a:solidFill>
                  <a:srgbClr val="000000"/>
                </a:solidFill>
              </a:rPr>
              <a:t> Theatre in 1625 and 1639.</a:t>
            </a:r>
          </a:p>
          <a:p>
            <a:endParaRPr lang="en-US" altLang="en-US" sz="2000" dirty="0">
              <a:solidFill>
                <a:srgbClr val="000000"/>
              </a:solidFill>
            </a:endParaRPr>
          </a:p>
          <a:p>
            <a:endParaRPr lang="en-US" altLang="en-US" sz="2000" dirty="0">
              <a:solidFill>
                <a:srgbClr val="000000"/>
              </a:solidFill>
            </a:endParaRPr>
          </a:p>
          <a:p>
            <a:endParaRPr lang="en-US" altLang="en-US" sz="1600" dirty="0">
              <a:solidFill>
                <a:srgbClr val="000000"/>
              </a:solidFill>
            </a:endParaRPr>
          </a:p>
        </p:txBody>
      </p:sp>
      <p:pic>
        <p:nvPicPr>
          <p:cNvPr id="21510" name="Picture 6" descr="File:Othello title page.jpg">
            <a:hlinkClick r:id="rId2"/>
            <a:extLst>
              <a:ext uri="{FF2B5EF4-FFF2-40B4-BE49-F238E27FC236}">
                <a16:creationId xmlns:a16="http://schemas.microsoft.com/office/drawing/2014/main" id="{A498250B-5953-450D-A8F0-6BA3C0A2761F}"/>
              </a:ext>
            </a:extLst>
          </p:cNvPr>
          <p:cNvPicPr>
            <a:picLocks noChangeAspect="1" noChangeArrowheads="1"/>
          </p:cNvPicPr>
          <p:nvPr/>
        </p:nvPicPr>
        <p:blipFill>
          <a:blip r:embed="rId3"/>
          <a:srcRect/>
          <a:stretch>
            <a:fillRect/>
          </a:stretch>
        </p:blipFill>
        <p:spPr bwMode="auto">
          <a:xfrm>
            <a:off x="7848600" y="1600201"/>
            <a:ext cx="2547938" cy="3922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04910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61AD489-ED39-4ECE-A3DD-0BD27E305F31}"/>
              </a:ext>
            </a:extLst>
          </p:cNvPr>
          <p:cNvSpPr>
            <a:spLocks noGrp="1" noChangeArrowheads="1"/>
          </p:cNvSpPr>
          <p:nvPr>
            <p:ph type="title"/>
          </p:nvPr>
        </p:nvSpPr>
        <p:spPr>
          <a:xfrm>
            <a:off x="1981200" y="0"/>
            <a:ext cx="8229600" cy="838200"/>
          </a:xfrm>
        </p:spPr>
        <p:txBody>
          <a:bodyPr/>
          <a:lstStyle/>
          <a:p>
            <a:pPr eaLnBrk="1" hangingPunct="1">
              <a:defRPr/>
            </a:pPr>
            <a:r>
              <a:rPr lang="en-US" dirty="0">
                <a:solidFill>
                  <a:srgbClr val="000000"/>
                </a:solidFill>
              </a:rPr>
              <a:t>Shakespeare’s Moor</a:t>
            </a:r>
          </a:p>
        </p:txBody>
      </p:sp>
      <p:sp>
        <p:nvSpPr>
          <p:cNvPr id="15363" name="Rectangle 1">
            <a:extLst>
              <a:ext uri="{FF2B5EF4-FFF2-40B4-BE49-F238E27FC236}">
                <a16:creationId xmlns:a16="http://schemas.microsoft.com/office/drawing/2014/main" id="{1AFF8EE0-BB80-4D02-AE80-CC2BA4F95ECF}"/>
              </a:ext>
            </a:extLst>
          </p:cNvPr>
          <p:cNvSpPr>
            <a:spLocks noChangeArrowheads="1"/>
          </p:cNvSpPr>
          <p:nvPr/>
        </p:nvSpPr>
        <p:spPr bwMode="auto">
          <a:xfrm>
            <a:off x="254524" y="919364"/>
            <a:ext cx="10413476"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 typeface="Arial" panose="020B0604020202020204" pitchFamily="34" charset="0"/>
              <a:buChar char="•"/>
            </a:pPr>
            <a:r>
              <a:rPr lang="en-US" altLang="en-US" sz="1600" dirty="0">
                <a:solidFill>
                  <a:srgbClr val="000000"/>
                </a:solidFill>
                <a:cs typeface="Times New Roman" panose="02020603050405020304" pitchFamily="18" charset="0"/>
              </a:rPr>
              <a:t>  A "Moor” is a Muslim of North African ancestry, but the understanding (or misunderstanding) of this term by the Elizabethan English is far less stable. </a:t>
            </a:r>
          </a:p>
          <a:p>
            <a:pPr>
              <a:buFont typeface="Arial" panose="020B0604020202020204" pitchFamily="34" charset="0"/>
              <a:buChar char="•"/>
            </a:pPr>
            <a:endParaRPr lang="en-US" altLang="en-US" sz="1600" dirty="0">
              <a:solidFill>
                <a:srgbClr val="000000"/>
              </a:solidFill>
              <a:cs typeface="Times New Roman" panose="02020603050405020304" pitchFamily="18" charset="0"/>
            </a:endParaRPr>
          </a:p>
          <a:p>
            <a:pPr>
              <a:buFont typeface="Arial" panose="020B0604020202020204" pitchFamily="34" charset="0"/>
              <a:buChar char="•"/>
            </a:pPr>
            <a:r>
              <a:rPr lang="en-US" altLang="en-US" sz="1600" dirty="0">
                <a:solidFill>
                  <a:srgbClr val="000000"/>
                </a:solidFill>
                <a:cs typeface="Times New Roman" panose="02020603050405020304" pitchFamily="18" charset="0"/>
              </a:rPr>
              <a:t> The Moor of Venice has been interpreted widely from a pale-skinned Arab to a Black African and beyond. Theater and film productions take a stance on this question in their casting of the role. </a:t>
            </a:r>
          </a:p>
          <a:p>
            <a:pPr>
              <a:buFont typeface="Arial" panose="020B0604020202020204" pitchFamily="34" charset="0"/>
              <a:buChar char="•"/>
            </a:pPr>
            <a:endParaRPr lang="en-US" altLang="en-US" sz="1600" dirty="0">
              <a:solidFill>
                <a:srgbClr val="000000"/>
              </a:solidFill>
              <a:cs typeface="Times New Roman" panose="02020603050405020304" pitchFamily="18" charset="0"/>
            </a:endParaRPr>
          </a:p>
          <a:p>
            <a:pPr>
              <a:buFont typeface="Arial" panose="020B0604020202020204" pitchFamily="34" charset="0"/>
              <a:buChar char="•"/>
            </a:pPr>
            <a:r>
              <a:rPr lang="en-US" altLang="en-US" sz="1600" dirty="0">
                <a:solidFill>
                  <a:srgbClr val="000000"/>
                </a:solidFill>
                <a:cs typeface="Times New Roman" panose="02020603050405020304" pitchFamily="18" charset="0"/>
              </a:rPr>
              <a:t> For several centuries, Othello was played by white actors wearing black-face. </a:t>
            </a:r>
          </a:p>
          <a:p>
            <a:r>
              <a:rPr lang="en-US" altLang="en-US" sz="1600" dirty="0">
                <a:solidFill>
                  <a:srgbClr val="000000"/>
                </a:solidFill>
                <a:cs typeface="Times New Roman" panose="02020603050405020304" pitchFamily="18" charset="0"/>
              </a:rPr>
              <a:t>  </a:t>
            </a:r>
          </a:p>
          <a:p>
            <a:pPr>
              <a:buFont typeface="Arial" panose="020B0604020202020204" pitchFamily="34" charset="0"/>
              <a:buChar char="•"/>
            </a:pPr>
            <a:r>
              <a:rPr lang="en-US" altLang="en-US" sz="1600" dirty="0">
                <a:solidFill>
                  <a:srgbClr val="000000"/>
                </a:solidFill>
                <a:cs typeface="Times New Roman" panose="02020603050405020304" pitchFamily="18" charset="0"/>
              </a:rPr>
              <a:t> Critics have scrutinized the prejudices of Shakespeare’s for the historical and cultural context of the play. </a:t>
            </a:r>
          </a:p>
          <a:p>
            <a:pPr>
              <a:buFont typeface="Arial" panose="020B0604020202020204" pitchFamily="34" charset="0"/>
              <a:buChar char="•"/>
            </a:pPr>
            <a:endParaRPr lang="en-US" altLang="en-US" sz="1600" dirty="0">
              <a:solidFill>
                <a:srgbClr val="000000"/>
              </a:solidFill>
              <a:cs typeface="Times New Roman" panose="02020603050405020304" pitchFamily="18" charset="0"/>
            </a:endParaRPr>
          </a:p>
          <a:p>
            <a:pPr>
              <a:buFont typeface="Arial" panose="020B0604020202020204" pitchFamily="34" charset="0"/>
              <a:buChar char="•"/>
            </a:pPr>
            <a:r>
              <a:rPr lang="en-US" altLang="en-US" sz="1600" dirty="0">
                <a:solidFill>
                  <a:srgbClr val="000000"/>
                </a:solidFill>
                <a:cs typeface="Times New Roman" panose="02020603050405020304" pitchFamily="18" charset="0"/>
              </a:rPr>
              <a:t> When Othello was first written the African slave trade was just beginning in London</a:t>
            </a:r>
          </a:p>
          <a:p>
            <a:pPr>
              <a:buFont typeface="Arial" panose="020B0604020202020204" pitchFamily="34" charset="0"/>
              <a:buChar char="•"/>
            </a:pPr>
            <a:endParaRPr lang="en-US" altLang="en-US" sz="1600" dirty="0">
              <a:solidFill>
                <a:srgbClr val="000000"/>
              </a:solidFill>
              <a:cs typeface="Times New Roman" panose="02020603050405020304" pitchFamily="18" charset="0"/>
            </a:endParaRPr>
          </a:p>
          <a:p>
            <a:pPr>
              <a:buFont typeface="Arial" panose="020B0604020202020204" pitchFamily="34" charset="0"/>
              <a:buChar char="•"/>
            </a:pPr>
            <a:r>
              <a:rPr lang="en-US" altLang="en-US" sz="1600" dirty="0">
                <a:solidFill>
                  <a:srgbClr val="000000"/>
                </a:solidFill>
                <a:cs typeface="Times New Roman" panose="02020603050405020304" pitchFamily="18" charset="0"/>
              </a:rPr>
              <a:t> Othello’s “blackness” has also been read as a metaphorical state rather than a physical description (like the state of his soul or his position as an outsider). </a:t>
            </a:r>
          </a:p>
          <a:p>
            <a:r>
              <a:rPr lang="en-US" altLang="en-US" sz="1600" dirty="0">
                <a:solidFill>
                  <a:srgbClr val="000000"/>
                </a:solidFill>
                <a:cs typeface="Times New Roman" panose="02020603050405020304" pitchFamily="18" charset="0"/>
              </a:rPr>
              <a:t> </a:t>
            </a:r>
          </a:p>
          <a:p>
            <a:br>
              <a:rPr lang="en-US" altLang="en-US" sz="1200" dirty="0">
                <a:cs typeface="Times New Roman" panose="02020603050405020304" pitchFamily="18" charset="0"/>
              </a:rPr>
            </a:br>
            <a:br>
              <a:rPr lang="en-US" altLang="en-US" sz="1200" dirty="0">
                <a:cs typeface="Times New Roman" panose="02020603050405020304" pitchFamily="18" charset="0"/>
              </a:rPr>
            </a:br>
            <a:endParaRPr lang="en-US" altLang="en-US" dirty="0"/>
          </a:p>
        </p:txBody>
      </p:sp>
      <p:pic>
        <p:nvPicPr>
          <p:cNvPr id="15364" name="Picture 3" descr="http://upload.wikimedia.org/wikipedia/commons/thumb/e/ef/MoorishAmbassador_to_Elizabeth_I.jpg/180px-MoorishAmbassador_to_Elizabeth_I.jpg">
            <a:hlinkClick r:id="rId3" tooltip="Portrait of Abd el-Ouahed ben Messaoud ben Mohammed Anoun, Moorish ambassador to Queen Elizabeth I in 1600, sometimes claimed as an inspiration for Othello"/>
            <a:extLst>
              <a:ext uri="{FF2B5EF4-FFF2-40B4-BE49-F238E27FC236}">
                <a16:creationId xmlns:a16="http://schemas.microsoft.com/office/drawing/2014/main" id="{666AEA93-910B-41D6-908B-094B13BD90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543" y="4531520"/>
            <a:ext cx="16002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http://upload.wikimedia.org/wikipedia/commons/thumb/5/55/Robeson_Hagen_Othello.jpg/180px-Robeson_Hagen_Othello.jpg">
            <a:hlinkClick r:id="rId5" tooltip="The 1943 run of Othello — starring Paul Robeson and Uta Hagen — holds the record for the most performances of any Shakespeare play ever produced on Broadway."/>
            <a:extLst>
              <a:ext uri="{FF2B5EF4-FFF2-40B4-BE49-F238E27FC236}">
                <a16:creationId xmlns:a16="http://schemas.microsoft.com/office/drawing/2014/main" id="{7C3B4AAE-0FDD-440C-8C8E-B0C1898192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6468" y="4504422"/>
            <a:ext cx="1714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http://upload.wikimedia.org/wikipedia/en/thumb/4/41/Othelloiagomovie.jpg/250px-Othelloiagomovie.jpg">
            <a:hlinkClick r:id="rId7" tooltip="Laurence Fishburne and Kenneth Branagh as Othello and Iago respectively, in a scene from the 1995 version of Othello."/>
            <a:extLst>
              <a:ext uri="{FF2B5EF4-FFF2-40B4-BE49-F238E27FC236}">
                <a16:creationId xmlns:a16="http://schemas.microsoft.com/office/drawing/2014/main" id="{07CC6880-09EE-49A8-921D-DABE074F99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0620" y="4334230"/>
            <a:ext cx="2899220" cy="193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9" descr="http://lh6.ggpht.com/LondonMitch/SEVfYDQEemI/AAAAAAAACy4/tEFHpYoZBQA/s400/othello-1.jpg">
            <a:extLst>
              <a:ext uri="{FF2B5EF4-FFF2-40B4-BE49-F238E27FC236}">
                <a16:creationId xmlns:a16="http://schemas.microsoft.com/office/drawing/2014/main" id="{A3855E87-9286-4D44-ACF5-B5D36C89F7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6611" y="4697414"/>
            <a:ext cx="25304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4780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a:extLst>
              <a:ext uri="{FF2B5EF4-FFF2-40B4-BE49-F238E27FC236}">
                <a16:creationId xmlns:a16="http://schemas.microsoft.com/office/drawing/2014/main" id="{4762FA02-7737-487A-8423-829BDF9FA1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0" r="7818"/>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a:extLst>
              <a:ext uri="{FF2B5EF4-FFF2-40B4-BE49-F238E27FC236}">
                <a16:creationId xmlns:a16="http://schemas.microsoft.com/office/drawing/2014/main" id="{57719E66-C6B6-47C6-B441-AEAD5BD62BBA}"/>
              </a:ext>
            </a:extLst>
          </p:cNvPr>
          <p:cNvSpPr>
            <a:spLocks noGrp="1"/>
          </p:cNvSpPr>
          <p:nvPr>
            <p:ph type="title"/>
          </p:nvPr>
        </p:nvSpPr>
        <p:spPr>
          <a:xfrm>
            <a:off x="207391" y="-103694"/>
            <a:ext cx="7028030" cy="1376313"/>
          </a:xfrm>
        </p:spPr>
        <p:txBody>
          <a:bodyPr>
            <a:normAutofit/>
          </a:bodyPr>
          <a:lstStyle/>
          <a:p>
            <a:r>
              <a:rPr lang="en-US" altLang="en-US">
                <a:effectLst/>
              </a:rPr>
              <a:t>Ottoman –Venetian Wars</a:t>
            </a:r>
          </a:p>
        </p:txBody>
      </p:sp>
      <p:sp>
        <p:nvSpPr>
          <p:cNvPr id="3" name="Content Placeholder 2">
            <a:extLst>
              <a:ext uri="{FF2B5EF4-FFF2-40B4-BE49-F238E27FC236}">
                <a16:creationId xmlns:a16="http://schemas.microsoft.com/office/drawing/2014/main" id="{52F88A56-5FB0-490D-94B6-878A8E2D5671}"/>
              </a:ext>
            </a:extLst>
          </p:cNvPr>
          <p:cNvSpPr>
            <a:spLocks noGrp="1"/>
          </p:cNvSpPr>
          <p:nvPr>
            <p:ph idx="1"/>
          </p:nvPr>
        </p:nvSpPr>
        <p:spPr>
          <a:xfrm>
            <a:off x="207391" y="1272619"/>
            <a:ext cx="7028029" cy="4951201"/>
          </a:xfrm>
        </p:spPr>
        <p:txBody>
          <a:bodyPr>
            <a:normAutofit lnSpcReduction="10000"/>
          </a:bodyPr>
          <a:lstStyle/>
          <a:p>
            <a:pPr marL="0" indent="0">
              <a:buNone/>
              <a:defRPr/>
            </a:pPr>
            <a:r>
              <a:rPr lang="en-US" sz="1600" b="1" dirty="0"/>
              <a:t>“What has often been forgotten is that while Spanish, Portuguese, English, and Dutch ships sailed to the New World and beyond, beginning the exploration and conquest of foreign lands, the Ottoman Turks were rapidly colonizing European territory. Thus, in the sixteenth and seventeenth centuries, the Europeans were both colonizers and colonized, and even the English felt the power of the Turkish threat to Christendom” (</a:t>
            </a:r>
            <a:r>
              <a:rPr lang="en-US" sz="1600" b="1" dirty="0" err="1"/>
              <a:t>Vitkus</a:t>
            </a:r>
            <a:r>
              <a:rPr lang="en-US" sz="1600" b="1" dirty="0"/>
              <a:t>, </a:t>
            </a:r>
            <a:r>
              <a:rPr lang="en-US" sz="1600" b="1" i="1" dirty="0"/>
              <a:t>Turning Turk</a:t>
            </a:r>
            <a:r>
              <a:rPr lang="en-US" sz="1600" b="1" dirty="0"/>
              <a:t>).</a:t>
            </a:r>
          </a:p>
          <a:p>
            <a:pPr>
              <a:defRPr/>
            </a:pPr>
            <a:endParaRPr lang="en-US" sz="1600" b="1" dirty="0"/>
          </a:p>
          <a:p>
            <a:pPr>
              <a:defRPr/>
            </a:pPr>
            <a:r>
              <a:rPr lang="en-US" sz="1600" b="1" dirty="0"/>
              <a:t>Ottoman Empire height of power, Suleiman the Magnificent (1520-1566)</a:t>
            </a:r>
          </a:p>
          <a:p>
            <a:pPr>
              <a:defRPr/>
            </a:pPr>
            <a:r>
              <a:rPr lang="en-US" sz="1600" b="1" dirty="0"/>
              <a:t>The Battle of Lepanto, north of Cyprus 1571 (Christian Victory)</a:t>
            </a:r>
          </a:p>
          <a:p>
            <a:pPr>
              <a:defRPr/>
            </a:pPr>
            <a:r>
              <a:rPr lang="en-US" sz="1600" b="1" dirty="0"/>
              <a:t>Fall of Cyprus, 1573 (Ottoman Victory)</a:t>
            </a:r>
          </a:p>
          <a:p>
            <a:pPr marL="0" indent="0">
              <a:buNone/>
              <a:defRPr/>
            </a:pPr>
            <a:r>
              <a:rPr lang="en-US" sz="1600" dirty="0"/>
              <a:t>Venice loses Cyprus to the Turkish forces of Selim II,  ending over 80 years of Venetian rule on the island…the backdrop for Shakespeare’s </a:t>
            </a:r>
            <a:r>
              <a:rPr lang="en-US" sz="1600" i="1" dirty="0"/>
              <a:t>Othello</a:t>
            </a:r>
          </a:p>
          <a:p>
            <a:pPr marL="0" indent="0">
              <a:buNone/>
              <a:defRPr/>
            </a:pPr>
            <a:endParaRPr lang="en-US" sz="800" i="1" dirty="0"/>
          </a:p>
          <a:p>
            <a:pPr marL="0" indent="0">
              <a:buNone/>
              <a:defRPr/>
            </a:pPr>
            <a:endParaRPr lang="en-US" sz="800" i="1" dirty="0"/>
          </a:p>
          <a:p>
            <a:pPr marL="0" indent="0">
              <a:buNone/>
              <a:defRPr/>
            </a:pPr>
            <a:r>
              <a:rPr lang="en-US" sz="800" b="1" i="1" dirty="0"/>
              <a:t> </a:t>
            </a:r>
          </a:p>
          <a:p>
            <a:pPr marL="0" indent="0">
              <a:buNone/>
              <a:defRPr/>
            </a:pPr>
            <a:endParaRPr lang="en-US" sz="800" b="1" i="1" dirty="0"/>
          </a:p>
          <a:p>
            <a:pPr marL="0" indent="0">
              <a:buNone/>
              <a:defRPr/>
            </a:pPr>
            <a:r>
              <a:rPr lang="en-US" sz="1400" b="1" dirty="0"/>
              <a:t>The Siege of Vienna, 1529</a:t>
            </a:r>
            <a:r>
              <a:rPr lang="en-US" sz="1400" dirty="0"/>
              <a:t>  </a:t>
            </a:r>
            <a:r>
              <a:rPr lang="en-US" sz="1400" b="1" dirty="0"/>
              <a:t>Habsburg-Valois-Ottoman Wars, 1494–1559 (Christian victory but disturbing to Europe)</a:t>
            </a:r>
            <a:endParaRPr lang="en-US" sz="1400" dirty="0"/>
          </a:p>
        </p:txBody>
      </p:sp>
    </p:spTree>
    <p:extLst>
      <p:ext uri="{BB962C8B-B14F-4D97-AF65-F5344CB8AC3E}">
        <p14:creationId xmlns:p14="http://schemas.microsoft.com/office/powerpoint/2010/main" val="317559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CCF75E-A46A-B5EF-D01D-BEC3A371729E}"/>
              </a:ext>
            </a:extLst>
          </p:cNvPr>
          <p:cNvSpPr>
            <a:spLocks noGrp="1"/>
          </p:cNvSpPr>
          <p:nvPr>
            <p:ph type="title"/>
          </p:nvPr>
        </p:nvSpPr>
        <p:spPr>
          <a:xfrm>
            <a:off x="1137034" y="609597"/>
            <a:ext cx="9392421" cy="1330841"/>
          </a:xfrm>
        </p:spPr>
        <p:txBody>
          <a:bodyPr>
            <a:normAutofit/>
          </a:bodyPr>
          <a:lstStyle/>
          <a:p>
            <a:r>
              <a:rPr lang="en-US" sz="2400" dirty="0"/>
              <a:t>The “Valiant Moor” (1.3) vs. the “extravagant and wheeling stranger” (1.1)</a:t>
            </a:r>
          </a:p>
        </p:txBody>
      </p:sp>
      <p:sp>
        <p:nvSpPr>
          <p:cNvPr id="3" name="Content Placeholder 2">
            <a:extLst>
              <a:ext uri="{FF2B5EF4-FFF2-40B4-BE49-F238E27FC236}">
                <a16:creationId xmlns:a16="http://schemas.microsoft.com/office/drawing/2014/main" id="{49A2EDDF-90F6-2989-030C-5DED6740BA21}"/>
              </a:ext>
            </a:extLst>
          </p:cNvPr>
          <p:cNvSpPr>
            <a:spLocks noGrp="1"/>
          </p:cNvSpPr>
          <p:nvPr>
            <p:ph idx="1"/>
          </p:nvPr>
        </p:nvSpPr>
        <p:spPr>
          <a:xfrm>
            <a:off x="1137034" y="2198362"/>
            <a:ext cx="4958966" cy="3917773"/>
          </a:xfrm>
        </p:spPr>
        <p:txBody>
          <a:bodyPr>
            <a:normAutofit/>
          </a:bodyPr>
          <a:lstStyle/>
          <a:p>
            <a:pPr marL="0" indent="0">
              <a:buNone/>
            </a:pPr>
            <a:r>
              <a:rPr lang="en-US" sz="2000" b="0" i="0" cap="small" dirty="0">
                <a:effectLst/>
                <a:latin typeface="Practice"/>
              </a:rPr>
              <a:t>FIRST SENATOR</a:t>
            </a:r>
            <a:r>
              <a:rPr lang="en-US" sz="2000" b="0" i="0" dirty="0">
                <a:effectLst/>
                <a:latin typeface="Practice"/>
              </a:rPr>
              <a:t> </a:t>
            </a:r>
            <a:br>
              <a:rPr lang="en-US" sz="2000" dirty="0"/>
            </a:br>
            <a:r>
              <a:rPr lang="en-US" sz="2000" b="0" i="0" dirty="0">
                <a:effectLst/>
                <a:latin typeface="Practice"/>
              </a:rPr>
              <a:t> Here comes Brabantio and the </a:t>
            </a:r>
            <a:r>
              <a:rPr lang="en-US" sz="2000" b="0" i="0" dirty="0">
                <a:effectLst/>
                <a:highlight>
                  <a:srgbClr val="FFFF00"/>
                </a:highlight>
                <a:latin typeface="Practice"/>
              </a:rPr>
              <a:t>valiant Moor</a:t>
            </a:r>
            <a:r>
              <a:rPr lang="en-US" sz="2000" b="0" i="0" dirty="0">
                <a:effectLst/>
                <a:latin typeface="Practice"/>
              </a:rPr>
              <a:t>.</a:t>
            </a:r>
            <a:br>
              <a:rPr lang="en-US" sz="2000" dirty="0"/>
            </a:br>
            <a:br>
              <a:rPr lang="en-US" sz="2000" dirty="0"/>
            </a:br>
            <a:r>
              <a:rPr lang="en-US" sz="2000" b="0" i="1" dirty="0">
                <a:effectLst/>
                <a:latin typeface="Practice"/>
              </a:rPr>
              <a:t>Enter Brabantio, Othello, Cassio, Iago, Roderigo, and</a:t>
            </a:r>
            <a:br>
              <a:rPr lang="en-US" sz="2000" b="0" i="1" dirty="0">
                <a:effectLst/>
                <a:latin typeface="Practice"/>
              </a:rPr>
            </a:br>
            <a:r>
              <a:rPr lang="en-US" sz="2000" b="0" i="1" dirty="0">
                <a:effectLst/>
                <a:latin typeface="Practice"/>
              </a:rPr>
              <a:t>Officers.</a:t>
            </a:r>
            <a:br>
              <a:rPr lang="en-US" sz="2000" dirty="0"/>
            </a:br>
            <a:br>
              <a:rPr lang="en-US" sz="2000" dirty="0"/>
            </a:br>
            <a:r>
              <a:rPr lang="en-US" sz="2000" b="0" i="0" cap="small" dirty="0">
                <a:effectLst/>
                <a:latin typeface="Practice"/>
              </a:rPr>
              <a:t>DUKE</a:t>
            </a:r>
            <a:r>
              <a:rPr lang="en-US" sz="2000" b="0" i="0" dirty="0">
                <a:effectLst/>
                <a:latin typeface="Practice"/>
              </a:rPr>
              <a:t> </a:t>
            </a:r>
            <a:br>
              <a:rPr lang="en-US" sz="2000" dirty="0"/>
            </a:br>
            <a:r>
              <a:rPr lang="en-US" sz="2000" b="0" i="0" dirty="0">
                <a:effectLst/>
                <a:latin typeface="Practice"/>
              </a:rPr>
              <a:t> </a:t>
            </a:r>
            <a:r>
              <a:rPr lang="en-US" sz="2000" b="0" i="0" dirty="0">
                <a:effectLst/>
                <a:highlight>
                  <a:srgbClr val="FFFF00"/>
                </a:highlight>
                <a:latin typeface="Practice"/>
              </a:rPr>
              <a:t>Valiant Othello</a:t>
            </a:r>
            <a:r>
              <a:rPr lang="en-US" sz="2000" b="0" i="0" dirty="0">
                <a:effectLst/>
                <a:latin typeface="Practice"/>
              </a:rPr>
              <a:t>, we must straight employ you</a:t>
            </a:r>
            <a:br>
              <a:rPr lang="en-US" sz="2000" dirty="0"/>
            </a:br>
            <a:r>
              <a:rPr lang="en-US" sz="2000" b="0" i="0" dirty="0">
                <a:effectLst/>
                <a:latin typeface="Practice"/>
              </a:rPr>
              <a:t> Against the general enemy Ottoman.</a:t>
            </a:r>
          </a:p>
          <a:p>
            <a:pPr marL="0" indent="0">
              <a:buNone/>
            </a:pPr>
            <a:br>
              <a:rPr lang="en-US" sz="1400" dirty="0"/>
            </a:br>
            <a:r>
              <a:rPr lang="en-US" sz="1800" dirty="0"/>
              <a:t>Herald: </a:t>
            </a:r>
            <a:r>
              <a:rPr lang="en-US" sz="1800" b="0" i="0" dirty="0">
                <a:solidFill>
                  <a:srgbClr val="222222"/>
                </a:solidFill>
                <a:effectLst/>
                <a:latin typeface="Practice"/>
              </a:rPr>
              <a:t>It is Othello’s pleasure, our noble and valiant</a:t>
            </a:r>
            <a:br>
              <a:rPr lang="en-US" sz="1800" dirty="0"/>
            </a:br>
            <a:r>
              <a:rPr lang="en-US" sz="1800" b="0" i="0" dirty="0">
                <a:solidFill>
                  <a:srgbClr val="222222"/>
                </a:solidFill>
                <a:effectLst/>
                <a:latin typeface="Practice"/>
              </a:rPr>
              <a:t> general (2.2)</a:t>
            </a:r>
            <a:endParaRPr lang="en-US" sz="1800" dirty="0"/>
          </a:p>
        </p:txBody>
      </p:sp>
      <p:pic>
        <p:nvPicPr>
          <p:cNvPr id="4" name="Picture 3" descr="A person in a black cape&#10;&#10;AI-generated content may be incorrect.">
            <a:extLst>
              <a:ext uri="{FF2B5EF4-FFF2-40B4-BE49-F238E27FC236}">
                <a16:creationId xmlns:a16="http://schemas.microsoft.com/office/drawing/2014/main" id="{B82ADD87-E363-5310-840B-12FA61B33B4E}"/>
              </a:ext>
            </a:extLst>
          </p:cNvPr>
          <p:cNvPicPr>
            <a:picLocks noChangeAspect="1"/>
          </p:cNvPicPr>
          <p:nvPr/>
        </p:nvPicPr>
        <p:blipFill>
          <a:blip r:embed="rId2"/>
          <a:stretch>
            <a:fillRect/>
          </a:stretch>
        </p:blipFill>
        <p:spPr>
          <a:xfrm>
            <a:off x="6719367" y="2469605"/>
            <a:ext cx="4788505" cy="3186532"/>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5672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3714C9-E4D4-A7A3-33CE-5369FC885760}"/>
              </a:ext>
            </a:extLst>
          </p:cNvPr>
          <p:cNvSpPr>
            <a:spLocks noGrp="1"/>
          </p:cNvSpPr>
          <p:nvPr>
            <p:ph type="title"/>
          </p:nvPr>
        </p:nvSpPr>
        <p:spPr>
          <a:xfrm>
            <a:off x="572493" y="238539"/>
            <a:ext cx="11018520" cy="1434415"/>
          </a:xfrm>
        </p:spPr>
        <p:txBody>
          <a:bodyPr anchor="b">
            <a:normAutofit/>
          </a:bodyPr>
          <a:lstStyle/>
          <a:p>
            <a:r>
              <a:rPr lang="en-US" sz="5400"/>
              <a:t>Storytelling</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B56775-68AE-8537-53EB-BE8FECE1A715}"/>
              </a:ext>
            </a:extLst>
          </p:cNvPr>
          <p:cNvSpPr>
            <a:spLocks noGrp="1"/>
          </p:cNvSpPr>
          <p:nvPr>
            <p:ph idx="1"/>
          </p:nvPr>
        </p:nvSpPr>
        <p:spPr>
          <a:xfrm>
            <a:off x="572493" y="2071316"/>
            <a:ext cx="6713552" cy="4119172"/>
          </a:xfrm>
        </p:spPr>
        <p:txBody>
          <a:bodyPr anchor="t">
            <a:normAutofit/>
          </a:bodyPr>
          <a:lstStyle/>
          <a:p>
            <a:pPr marL="0" indent="0">
              <a:buNone/>
            </a:pPr>
            <a:r>
              <a:rPr lang="en-US" sz="2200" dirty="0"/>
              <a:t>Othello: </a:t>
            </a:r>
            <a:r>
              <a:rPr lang="en-US" sz="2200" b="0" i="0" dirty="0">
                <a:effectLst/>
                <a:latin typeface="Practice"/>
              </a:rPr>
              <a:t>Yet, by your gracious patience,</a:t>
            </a:r>
            <a:br>
              <a:rPr lang="en-US" sz="2200" dirty="0"/>
            </a:br>
            <a:r>
              <a:rPr lang="en-US" sz="2200" b="0" i="0" dirty="0">
                <a:effectLst/>
                <a:latin typeface="Practice"/>
              </a:rPr>
              <a:t> I will a </a:t>
            </a:r>
            <a:r>
              <a:rPr lang="en-US" sz="2200" b="0" i="0" dirty="0">
                <a:effectLst/>
                <a:highlight>
                  <a:srgbClr val="FFFF00"/>
                </a:highlight>
                <a:latin typeface="Practice"/>
              </a:rPr>
              <a:t>round unvarnished tale deliver</a:t>
            </a:r>
            <a:br>
              <a:rPr lang="en-US" sz="2200" dirty="0"/>
            </a:br>
            <a:r>
              <a:rPr lang="en-US" sz="2200" b="0" i="0" dirty="0">
                <a:effectLst/>
                <a:latin typeface="Practice"/>
              </a:rPr>
              <a:t> Of my whole course of love—what drugs, what</a:t>
            </a:r>
            <a:br>
              <a:rPr lang="en-US" sz="2200" dirty="0"/>
            </a:br>
            <a:r>
              <a:rPr lang="en-US" sz="2200" b="0" i="0" dirty="0">
                <a:effectLst/>
                <a:latin typeface="Practice"/>
              </a:rPr>
              <a:t> charms,</a:t>
            </a:r>
            <a:br>
              <a:rPr lang="en-US" sz="2200" dirty="0"/>
            </a:br>
            <a:r>
              <a:rPr lang="en-US" sz="2200" b="0" i="0" dirty="0">
                <a:effectLst/>
                <a:latin typeface="Practice"/>
              </a:rPr>
              <a:t> What conjuration, and what mighty magic</a:t>
            </a:r>
            <a:br>
              <a:rPr lang="en-US" sz="2200" dirty="0"/>
            </a:br>
            <a:r>
              <a:rPr lang="en-US" sz="2200" b="0" i="0" dirty="0">
                <a:effectLst/>
                <a:latin typeface="Practice"/>
              </a:rPr>
              <a:t>(For such proceeding I am charged withal)</a:t>
            </a:r>
            <a:br>
              <a:rPr lang="en-US" sz="2200" dirty="0"/>
            </a:br>
            <a:r>
              <a:rPr lang="en-US" sz="2200" b="0" i="0" dirty="0">
                <a:effectLst/>
                <a:latin typeface="Practice"/>
              </a:rPr>
              <a:t> I won his daughter. (1.3.105-111)</a:t>
            </a:r>
            <a:endParaRPr lang="en-US" sz="2200" dirty="0"/>
          </a:p>
        </p:txBody>
      </p:sp>
      <p:pic>
        <p:nvPicPr>
          <p:cNvPr id="5" name="Picture 4" descr="A person and person touching heads&#10;&#10;AI-generated content may be incorrect.">
            <a:extLst>
              <a:ext uri="{FF2B5EF4-FFF2-40B4-BE49-F238E27FC236}">
                <a16:creationId xmlns:a16="http://schemas.microsoft.com/office/drawing/2014/main" id="{66983E26-7298-6851-FFAB-56DEC70D3B3B}"/>
              </a:ext>
            </a:extLst>
          </p:cNvPr>
          <p:cNvPicPr>
            <a:picLocks noChangeAspect="1"/>
          </p:cNvPicPr>
          <p:nvPr/>
        </p:nvPicPr>
        <p:blipFill>
          <a:blip r:embed="rId2"/>
          <a:srcRect l="19492" r="20548" b="-1"/>
          <a:stretch/>
        </p:blipFill>
        <p:spPr>
          <a:xfrm>
            <a:off x="7675658" y="2093976"/>
            <a:ext cx="3941064" cy="4096512"/>
          </a:xfrm>
          <a:prstGeom prst="rect">
            <a:avLst/>
          </a:prstGeom>
        </p:spPr>
      </p:pic>
      <p:sp>
        <p:nvSpPr>
          <p:cNvPr id="4" name="TextBox 3">
            <a:extLst>
              <a:ext uri="{FF2B5EF4-FFF2-40B4-BE49-F238E27FC236}">
                <a16:creationId xmlns:a16="http://schemas.microsoft.com/office/drawing/2014/main" id="{F7E1ABC3-FA6B-2315-5215-E83122A6A998}"/>
              </a:ext>
            </a:extLst>
          </p:cNvPr>
          <p:cNvSpPr txBox="1"/>
          <p:nvPr/>
        </p:nvSpPr>
        <p:spPr>
          <a:xfrm>
            <a:off x="7374194" y="2064774"/>
            <a:ext cx="3864077" cy="3500284"/>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73924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C022-5BD9-5074-A22B-429C08F9D89E}"/>
              </a:ext>
            </a:extLst>
          </p:cNvPr>
          <p:cNvSpPr>
            <a:spLocks noGrp="1"/>
          </p:cNvSpPr>
          <p:nvPr>
            <p:ph type="title"/>
          </p:nvPr>
        </p:nvSpPr>
        <p:spPr/>
        <p:txBody>
          <a:bodyPr/>
          <a:lstStyle/>
          <a:p>
            <a:r>
              <a:rPr lang="en-US" dirty="0"/>
              <a:t>Autobiography (1.3)</a:t>
            </a:r>
          </a:p>
        </p:txBody>
      </p:sp>
      <p:sp>
        <p:nvSpPr>
          <p:cNvPr id="3" name="Content Placeholder 2">
            <a:extLst>
              <a:ext uri="{FF2B5EF4-FFF2-40B4-BE49-F238E27FC236}">
                <a16:creationId xmlns:a16="http://schemas.microsoft.com/office/drawing/2014/main" id="{FD0B063F-3FB9-5DD1-4149-B1F06010088B}"/>
              </a:ext>
            </a:extLst>
          </p:cNvPr>
          <p:cNvSpPr>
            <a:spLocks noGrp="1"/>
          </p:cNvSpPr>
          <p:nvPr>
            <p:ph idx="1"/>
          </p:nvPr>
        </p:nvSpPr>
        <p:spPr/>
        <p:txBody>
          <a:bodyPr numCol="2">
            <a:normAutofit fontScale="47500" lnSpcReduction="20000"/>
          </a:bodyPr>
          <a:lstStyle/>
          <a:p>
            <a:pPr marL="0" indent="0">
              <a:buNone/>
            </a:pPr>
            <a:r>
              <a:rPr lang="en-US" b="0" i="0" cap="small" dirty="0">
                <a:solidFill>
                  <a:srgbClr val="222222"/>
                </a:solidFill>
                <a:effectLst/>
                <a:latin typeface="Practice"/>
              </a:rPr>
              <a:t>OTHELLO</a:t>
            </a:r>
            <a:r>
              <a:rPr lang="en-US" b="0" i="0" dirty="0">
                <a:solidFill>
                  <a:srgbClr val="222222"/>
                </a:solidFill>
                <a:effectLst/>
                <a:latin typeface="Practice"/>
              </a:rPr>
              <a:t> </a:t>
            </a:r>
            <a:br>
              <a:rPr lang="en-US" dirty="0"/>
            </a:br>
            <a:r>
              <a:rPr lang="en-US" b="0" i="0" dirty="0">
                <a:solidFill>
                  <a:srgbClr val="222222"/>
                </a:solidFill>
                <a:effectLst/>
                <a:latin typeface="Practice"/>
              </a:rPr>
              <a:t> </a:t>
            </a:r>
            <a:r>
              <a:rPr lang="en-US" b="0" i="0" dirty="0">
                <a:solidFill>
                  <a:srgbClr val="222222"/>
                </a:solidFill>
                <a:effectLst/>
                <a:highlight>
                  <a:srgbClr val="FFFF00"/>
                </a:highlight>
                <a:latin typeface="Practice"/>
              </a:rPr>
              <a:t>Her father loved me, oft invited me</a:t>
            </a:r>
            <a:r>
              <a:rPr lang="en-US" b="0" i="0" dirty="0">
                <a:solidFill>
                  <a:srgbClr val="222222"/>
                </a:solidFill>
                <a:effectLst/>
                <a:latin typeface="Practice"/>
              </a:rPr>
              <a:t>,</a:t>
            </a:r>
            <a:br>
              <a:rPr lang="en-US" dirty="0"/>
            </a:br>
            <a:r>
              <a:rPr lang="en-US" b="0" i="0" dirty="0">
                <a:solidFill>
                  <a:srgbClr val="222222"/>
                </a:solidFill>
                <a:effectLst/>
                <a:latin typeface="Practice"/>
              </a:rPr>
              <a:t>Still questioned me the story of my life</a:t>
            </a:r>
            <a:endParaRPr lang="en-US" dirty="0">
              <a:solidFill>
                <a:srgbClr val="4B555F"/>
              </a:solidFill>
              <a:latin typeface="Practice"/>
            </a:endParaRPr>
          </a:p>
          <a:p>
            <a:pPr marL="0" indent="0">
              <a:buNone/>
            </a:pPr>
            <a:r>
              <a:rPr lang="en-US" b="0" i="0" dirty="0">
                <a:solidFill>
                  <a:srgbClr val="222222"/>
                </a:solidFill>
                <a:effectLst/>
                <a:latin typeface="Practice"/>
              </a:rPr>
              <a:t> From year to year—the ⟨battles,⟩ sieges, ⟨fortunes⟩</a:t>
            </a:r>
            <a:br>
              <a:rPr lang="en-US" dirty="0"/>
            </a:br>
            <a:r>
              <a:rPr lang="en-US" b="0" i="0" dirty="0">
                <a:solidFill>
                  <a:srgbClr val="222222"/>
                </a:solidFill>
                <a:effectLst/>
                <a:latin typeface="Practice"/>
              </a:rPr>
              <a:t> That I have passed.</a:t>
            </a:r>
            <a:br>
              <a:rPr lang="en-US" dirty="0"/>
            </a:br>
            <a:r>
              <a:rPr lang="en-US" b="0" i="0" dirty="0">
                <a:solidFill>
                  <a:srgbClr val="222222"/>
                </a:solidFill>
                <a:effectLst/>
                <a:latin typeface="Practice"/>
              </a:rPr>
              <a:t> I ran it through, even from my boyish days</a:t>
            </a:r>
            <a:br>
              <a:rPr lang="en-US" dirty="0"/>
            </a:br>
            <a:r>
              <a:rPr lang="en-US" b="0" i="0" dirty="0">
                <a:solidFill>
                  <a:srgbClr val="222222"/>
                </a:solidFill>
                <a:effectLst/>
                <a:latin typeface="Practice"/>
              </a:rPr>
              <a:t> To </a:t>
            </a:r>
            <a:r>
              <a:rPr lang="en-US" b="0" i="0" dirty="0" err="1">
                <a:solidFill>
                  <a:srgbClr val="222222"/>
                </a:solidFill>
                <a:effectLst/>
                <a:latin typeface="Practice"/>
              </a:rPr>
              <a:t>th</a:t>
            </a:r>
            <a:r>
              <a:rPr lang="en-US" b="0" i="0" dirty="0">
                <a:solidFill>
                  <a:srgbClr val="222222"/>
                </a:solidFill>
                <a:effectLst/>
                <a:latin typeface="Practice"/>
              </a:rPr>
              <a:t>’ very moment that he bade me tell it,</a:t>
            </a:r>
            <a:br>
              <a:rPr lang="en-US" dirty="0"/>
            </a:br>
            <a:r>
              <a:rPr lang="en-US" b="0" i="0" dirty="0">
                <a:solidFill>
                  <a:srgbClr val="4B555F"/>
                </a:solidFill>
                <a:effectLst/>
                <a:latin typeface="Practice"/>
              </a:rPr>
              <a:t>155</a:t>
            </a:r>
            <a:r>
              <a:rPr lang="en-US" b="0" i="0" dirty="0">
                <a:solidFill>
                  <a:srgbClr val="222222"/>
                </a:solidFill>
                <a:effectLst/>
                <a:latin typeface="Practice"/>
              </a:rPr>
              <a:t> Wherein I spoke of most disastrous chances:</a:t>
            </a:r>
            <a:br>
              <a:rPr lang="en-US" dirty="0"/>
            </a:br>
            <a:r>
              <a:rPr lang="en-US" b="0" i="0" dirty="0">
                <a:solidFill>
                  <a:srgbClr val="222222"/>
                </a:solidFill>
                <a:effectLst/>
                <a:latin typeface="Practice"/>
              </a:rPr>
              <a:t> Of moving accidents by flood and field,</a:t>
            </a:r>
            <a:br>
              <a:rPr lang="en-US" dirty="0"/>
            </a:br>
            <a:r>
              <a:rPr lang="en-US" b="0" i="0" dirty="0">
                <a:solidFill>
                  <a:srgbClr val="222222"/>
                </a:solidFill>
                <a:effectLst/>
                <a:latin typeface="Practice"/>
              </a:rPr>
              <a:t> Of hairbreadth ’</a:t>
            </a:r>
            <a:r>
              <a:rPr lang="en-US" b="0" i="0" dirty="0" err="1">
                <a:solidFill>
                  <a:srgbClr val="222222"/>
                </a:solidFill>
                <a:effectLst/>
                <a:latin typeface="Practice"/>
              </a:rPr>
              <a:t>scapes</a:t>
            </a:r>
            <a:r>
              <a:rPr lang="en-US" b="0" i="0" dirty="0">
                <a:solidFill>
                  <a:srgbClr val="222222"/>
                </a:solidFill>
                <a:effectLst/>
                <a:latin typeface="Practice"/>
              </a:rPr>
              <a:t> </a:t>
            </a:r>
            <a:r>
              <a:rPr lang="en-US" b="0" i="0" dirty="0" err="1">
                <a:solidFill>
                  <a:srgbClr val="222222"/>
                </a:solidFill>
                <a:effectLst/>
                <a:latin typeface="Practice"/>
              </a:rPr>
              <a:t>i</a:t>
            </a:r>
            <a:r>
              <a:rPr lang="en-US" b="0" i="0" dirty="0">
                <a:solidFill>
                  <a:srgbClr val="222222"/>
                </a:solidFill>
                <a:effectLst/>
                <a:latin typeface="Practice"/>
              </a:rPr>
              <a:t>’ </a:t>
            </a:r>
            <a:r>
              <a:rPr lang="en-US" b="0" i="0" dirty="0" err="1">
                <a:solidFill>
                  <a:srgbClr val="222222"/>
                </a:solidFill>
                <a:effectLst/>
                <a:latin typeface="Practice"/>
              </a:rPr>
              <a:t>th</a:t>
            </a:r>
            <a:r>
              <a:rPr lang="en-US" b="0" i="0" dirty="0">
                <a:solidFill>
                  <a:srgbClr val="222222"/>
                </a:solidFill>
                <a:effectLst/>
                <a:latin typeface="Practice"/>
              </a:rPr>
              <a:t>’ imminent deadly</a:t>
            </a:r>
            <a:br>
              <a:rPr lang="en-US" dirty="0"/>
            </a:br>
            <a:r>
              <a:rPr lang="en-US" b="0" i="0" dirty="0">
                <a:solidFill>
                  <a:srgbClr val="222222"/>
                </a:solidFill>
                <a:effectLst/>
                <a:latin typeface="Practice"/>
              </a:rPr>
              <a:t> breach,</a:t>
            </a:r>
            <a:br>
              <a:rPr lang="en-US" dirty="0"/>
            </a:br>
            <a:r>
              <a:rPr lang="en-US" b="0" i="0" dirty="0">
                <a:solidFill>
                  <a:srgbClr val="222222"/>
                </a:solidFill>
                <a:effectLst/>
                <a:latin typeface="Practice"/>
              </a:rPr>
              <a:t> Of being taken by the insolent foe</a:t>
            </a:r>
            <a:br>
              <a:rPr lang="en-US" dirty="0"/>
            </a:br>
            <a:r>
              <a:rPr lang="en-US" b="0" i="0" dirty="0">
                <a:solidFill>
                  <a:srgbClr val="4B555F"/>
                </a:solidFill>
                <a:effectLst/>
                <a:latin typeface="Practice"/>
              </a:rPr>
              <a:t>160</a:t>
            </a:r>
            <a:r>
              <a:rPr lang="en-US" b="0" i="0" dirty="0">
                <a:solidFill>
                  <a:srgbClr val="222222"/>
                </a:solidFill>
                <a:effectLst/>
                <a:latin typeface="Practice"/>
              </a:rPr>
              <a:t> And sold to slavery, of my redemption thence,</a:t>
            </a:r>
            <a:br>
              <a:rPr lang="en-US" dirty="0"/>
            </a:br>
            <a:r>
              <a:rPr lang="en-US" b="0" i="0" dirty="0">
                <a:solidFill>
                  <a:srgbClr val="222222"/>
                </a:solidFill>
                <a:effectLst/>
                <a:latin typeface="Practice"/>
              </a:rPr>
              <a:t> And portance in my traveler’s history,</a:t>
            </a:r>
            <a:br>
              <a:rPr lang="en-US" dirty="0"/>
            </a:br>
            <a:r>
              <a:rPr lang="en-US" b="0" i="0" dirty="0">
                <a:solidFill>
                  <a:srgbClr val="222222"/>
                </a:solidFill>
                <a:effectLst/>
                <a:latin typeface="Practice"/>
              </a:rPr>
              <a:t> Wherein of antres vast and deserts idle,</a:t>
            </a:r>
            <a:br>
              <a:rPr lang="en-US" dirty="0"/>
            </a:br>
            <a:r>
              <a:rPr lang="en-US" b="0" i="0" dirty="0">
                <a:solidFill>
                  <a:srgbClr val="222222"/>
                </a:solidFill>
                <a:effectLst/>
                <a:latin typeface="Practice"/>
              </a:rPr>
              <a:t> Rough quarries, rocks, ⟨and⟩ hills whose ⟨heads⟩</a:t>
            </a:r>
            <a:br>
              <a:rPr lang="en-US" dirty="0"/>
            </a:br>
            <a:r>
              <a:rPr lang="en-US" b="0" i="0" dirty="0">
                <a:solidFill>
                  <a:srgbClr val="222222"/>
                </a:solidFill>
                <a:effectLst/>
                <a:latin typeface="Practice"/>
              </a:rPr>
              <a:t> touch heaven,</a:t>
            </a:r>
            <a:br>
              <a:rPr lang="en-US" dirty="0"/>
            </a:br>
            <a:r>
              <a:rPr lang="en-US" b="0" i="0" dirty="0">
                <a:solidFill>
                  <a:srgbClr val="4B555F"/>
                </a:solidFill>
                <a:effectLst/>
                <a:latin typeface="Practice"/>
              </a:rPr>
              <a:t>165</a:t>
            </a:r>
            <a:r>
              <a:rPr lang="en-US" b="0" i="0" dirty="0">
                <a:solidFill>
                  <a:srgbClr val="222222"/>
                </a:solidFill>
                <a:effectLst/>
                <a:latin typeface="Practice"/>
              </a:rPr>
              <a:t> It was my hint to speak—such was my process—</a:t>
            </a:r>
            <a:br>
              <a:rPr lang="en-US" dirty="0"/>
            </a:br>
            <a:r>
              <a:rPr lang="en-US" b="0" i="0" dirty="0">
                <a:solidFill>
                  <a:srgbClr val="222222"/>
                </a:solidFill>
                <a:effectLst/>
                <a:latin typeface="Practice"/>
              </a:rPr>
              <a:t> And of the cannibals that each ⟨other⟩ eat,</a:t>
            </a:r>
            <a:br>
              <a:rPr lang="en-US" dirty="0"/>
            </a:br>
            <a:r>
              <a:rPr lang="en-US" b="0" i="0" dirty="0">
                <a:solidFill>
                  <a:srgbClr val="222222"/>
                </a:solidFill>
                <a:effectLst/>
                <a:latin typeface="Practice"/>
              </a:rPr>
              <a:t> The Anthropophagi, and men whose heads</a:t>
            </a:r>
            <a:br>
              <a:rPr lang="en-US" dirty="0"/>
            </a:br>
            <a:r>
              <a:rPr lang="en-US" b="0" i="0" dirty="0">
                <a:solidFill>
                  <a:srgbClr val="222222"/>
                </a:solidFill>
                <a:effectLst/>
                <a:latin typeface="Practice"/>
              </a:rPr>
              <a:t> ⟨Do grow⟩ beneath their shoulders. These things to</a:t>
            </a:r>
            <a:br>
              <a:rPr lang="en-US" dirty="0"/>
            </a:br>
            <a:r>
              <a:rPr lang="en-US" b="0" i="0" dirty="0">
                <a:solidFill>
                  <a:srgbClr val="222222"/>
                </a:solidFill>
                <a:effectLst/>
                <a:latin typeface="Practice"/>
              </a:rPr>
              <a:t> hear</a:t>
            </a:r>
            <a:br>
              <a:rPr lang="en-US" dirty="0"/>
            </a:br>
            <a:r>
              <a:rPr lang="en-US" b="0" i="0" dirty="0">
                <a:solidFill>
                  <a:srgbClr val="4B555F"/>
                </a:solidFill>
                <a:effectLst/>
                <a:latin typeface="Practice"/>
              </a:rPr>
              <a:t>170</a:t>
            </a:r>
            <a:r>
              <a:rPr lang="en-US" b="0" i="0" dirty="0">
                <a:solidFill>
                  <a:srgbClr val="222222"/>
                </a:solidFill>
                <a:effectLst/>
                <a:latin typeface="Practice"/>
              </a:rPr>
              <a:t> </a:t>
            </a:r>
            <a:r>
              <a:rPr lang="en-US" b="0" i="0" dirty="0">
                <a:solidFill>
                  <a:srgbClr val="222222"/>
                </a:solidFill>
                <a:effectLst/>
                <a:highlight>
                  <a:srgbClr val="FFFF00"/>
                </a:highlight>
                <a:latin typeface="Practice"/>
              </a:rPr>
              <a:t>Would Desdemona seriously incline.</a:t>
            </a:r>
            <a:br>
              <a:rPr lang="en-US" dirty="0">
                <a:highlight>
                  <a:srgbClr val="FFFF00"/>
                </a:highlight>
              </a:rPr>
            </a:br>
            <a:r>
              <a:rPr lang="en-US" b="0" i="0" dirty="0">
                <a:solidFill>
                  <a:srgbClr val="222222"/>
                </a:solidFill>
                <a:effectLst/>
                <a:highlight>
                  <a:srgbClr val="FFFF00"/>
                </a:highlight>
                <a:latin typeface="Practice"/>
              </a:rPr>
              <a:t> But still the house affairs would draw her ⟨thence,⟩</a:t>
            </a:r>
            <a:br>
              <a:rPr lang="en-US" dirty="0">
                <a:highlight>
                  <a:srgbClr val="FFFF00"/>
                </a:highlight>
              </a:rPr>
            </a:br>
            <a:r>
              <a:rPr lang="en-US" b="0" i="0" dirty="0">
                <a:solidFill>
                  <a:srgbClr val="222222"/>
                </a:solidFill>
                <a:effectLst/>
                <a:highlight>
                  <a:srgbClr val="FFFF00"/>
                </a:highlight>
                <a:latin typeface="Practice"/>
              </a:rPr>
              <a:t> Which ever as she could with haste dispatch</a:t>
            </a:r>
            <a:br>
              <a:rPr lang="en-US" dirty="0">
                <a:highlight>
                  <a:srgbClr val="FFFF00"/>
                </a:highlight>
              </a:rPr>
            </a:br>
            <a:r>
              <a:rPr lang="en-US" b="0" i="0" dirty="0">
                <a:solidFill>
                  <a:srgbClr val="222222"/>
                </a:solidFill>
                <a:effectLst/>
                <a:latin typeface="Practice"/>
              </a:rPr>
              <a:t> </a:t>
            </a:r>
            <a:r>
              <a:rPr lang="en-US" b="0" i="0" dirty="0">
                <a:solidFill>
                  <a:srgbClr val="222222"/>
                </a:solidFill>
                <a:effectLst/>
                <a:highlight>
                  <a:srgbClr val="FFFF00"/>
                </a:highlight>
                <a:latin typeface="Practice"/>
              </a:rPr>
              <a:t>She’d come again, and with a greedy ear</a:t>
            </a:r>
            <a:br>
              <a:rPr lang="en-US" dirty="0">
                <a:highlight>
                  <a:srgbClr val="FFFF00"/>
                </a:highlight>
              </a:rPr>
            </a:br>
            <a:r>
              <a:rPr lang="en-US" b="0" i="0" dirty="0">
                <a:solidFill>
                  <a:srgbClr val="222222"/>
                </a:solidFill>
                <a:effectLst/>
                <a:highlight>
                  <a:srgbClr val="FFFF00"/>
                </a:highlight>
                <a:latin typeface="Practice"/>
              </a:rPr>
              <a:t> Devour up my discourse. Which I, observing,</a:t>
            </a:r>
            <a:br>
              <a:rPr lang="en-US" dirty="0">
                <a:highlight>
                  <a:srgbClr val="FFFF00"/>
                </a:highlight>
              </a:rPr>
            </a:br>
            <a:r>
              <a:rPr lang="en-US" b="0" i="0" dirty="0">
                <a:solidFill>
                  <a:srgbClr val="4B555F"/>
                </a:solidFill>
                <a:effectLst/>
                <a:highlight>
                  <a:srgbClr val="FFFF00"/>
                </a:highlight>
                <a:latin typeface="Practice"/>
              </a:rPr>
              <a:t>175</a:t>
            </a:r>
            <a:r>
              <a:rPr lang="en-US" b="0" i="0" dirty="0">
                <a:solidFill>
                  <a:srgbClr val="222222"/>
                </a:solidFill>
                <a:effectLst/>
                <a:highlight>
                  <a:srgbClr val="FFFF00"/>
                </a:highlight>
                <a:latin typeface="Practice"/>
              </a:rPr>
              <a:t> Took once a pliant hour, and found good means</a:t>
            </a:r>
            <a:br>
              <a:rPr lang="en-US" dirty="0">
                <a:highlight>
                  <a:srgbClr val="FFFF00"/>
                </a:highlight>
              </a:rPr>
            </a:br>
            <a:r>
              <a:rPr lang="en-US" b="0" i="0" dirty="0">
                <a:solidFill>
                  <a:srgbClr val="222222"/>
                </a:solidFill>
                <a:effectLst/>
                <a:highlight>
                  <a:srgbClr val="FFFF00"/>
                </a:highlight>
                <a:latin typeface="Practice"/>
              </a:rPr>
              <a:t> To draw from her a prayer of earnest heart</a:t>
            </a:r>
            <a:br>
              <a:rPr lang="en-US" dirty="0">
                <a:highlight>
                  <a:srgbClr val="FFFF00"/>
                </a:highlight>
              </a:rPr>
            </a:br>
            <a:r>
              <a:rPr lang="en-US" b="0" i="0" dirty="0">
                <a:solidFill>
                  <a:srgbClr val="222222"/>
                </a:solidFill>
                <a:effectLst/>
                <a:highlight>
                  <a:srgbClr val="FFFF00"/>
                </a:highlight>
                <a:latin typeface="Practice"/>
              </a:rPr>
              <a:t> That I would all my pilgrimage dilate,</a:t>
            </a:r>
            <a:br>
              <a:rPr lang="en-US" dirty="0">
                <a:highlight>
                  <a:srgbClr val="FFFF00"/>
                </a:highlight>
              </a:rPr>
            </a:br>
            <a:r>
              <a:rPr lang="en-US" b="0" i="0" dirty="0">
                <a:solidFill>
                  <a:srgbClr val="222222"/>
                </a:solidFill>
                <a:effectLst/>
                <a:highlight>
                  <a:srgbClr val="FFFF00"/>
                </a:highlight>
                <a:latin typeface="Practice"/>
              </a:rPr>
              <a:t> Whereof by parcels she had something heard,</a:t>
            </a:r>
            <a:br>
              <a:rPr lang="en-US" dirty="0">
                <a:highlight>
                  <a:srgbClr val="FFFF00"/>
                </a:highlight>
              </a:rPr>
            </a:br>
            <a:r>
              <a:rPr lang="en-US" b="0" i="0" dirty="0">
                <a:solidFill>
                  <a:srgbClr val="222222"/>
                </a:solidFill>
                <a:effectLst/>
                <a:highlight>
                  <a:srgbClr val="FFFF00"/>
                </a:highlight>
                <a:latin typeface="Practice"/>
              </a:rPr>
              <a:t> But not ⟨</a:t>
            </a:r>
            <a:r>
              <a:rPr lang="en-US" b="0" i="0" dirty="0" err="1">
                <a:solidFill>
                  <a:srgbClr val="222222"/>
                </a:solidFill>
                <a:effectLst/>
                <a:highlight>
                  <a:srgbClr val="FFFF00"/>
                </a:highlight>
                <a:latin typeface="Practice"/>
              </a:rPr>
              <a:t>intentively</a:t>
            </a:r>
            <a:r>
              <a:rPr lang="en-US" b="0" i="0" dirty="0">
                <a:solidFill>
                  <a:srgbClr val="222222"/>
                </a:solidFill>
                <a:effectLst/>
                <a:highlight>
                  <a:srgbClr val="FFFF00"/>
                </a:highlight>
                <a:latin typeface="Practice"/>
              </a:rPr>
              <a:t>.⟩ I did consent,</a:t>
            </a:r>
            <a:br>
              <a:rPr lang="en-US" dirty="0">
                <a:highlight>
                  <a:srgbClr val="FFFF00"/>
                </a:highlight>
              </a:rPr>
            </a:br>
            <a:r>
              <a:rPr lang="en-US" b="0" i="0" dirty="0">
                <a:solidFill>
                  <a:srgbClr val="4B555F"/>
                </a:solidFill>
                <a:effectLst/>
                <a:highlight>
                  <a:srgbClr val="FFFF00"/>
                </a:highlight>
                <a:latin typeface="Practice"/>
              </a:rPr>
              <a:t>180</a:t>
            </a:r>
            <a:r>
              <a:rPr lang="en-US" b="0" i="0" dirty="0">
                <a:solidFill>
                  <a:srgbClr val="222222"/>
                </a:solidFill>
                <a:effectLst/>
                <a:highlight>
                  <a:srgbClr val="FFFF00"/>
                </a:highlight>
                <a:latin typeface="Practice"/>
              </a:rPr>
              <a:t> And often did beguile her of her tears</a:t>
            </a:r>
            <a:br>
              <a:rPr lang="en-US" dirty="0">
                <a:highlight>
                  <a:srgbClr val="FFFF00"/>
                </a:highlight>
              </a:rPr>
            </a:br>
            <a:r>
              <a:rPr lang="en-US" b="0" i="0" dirty="0">
                <a:solidFill>
                  <a:srgbClr val="222222"/>
                </a:solidFill>
                <a:effectLst/>
                <a:highlight>
                  <a:srgbClr val="FFFF00"/>
                </a:highlight>
                <a:latin typeface="Practice"/>
              </a:rPr>
              <a:t> When I did speak of some distressful stroke</a:t>
            </a:r>
            <a:br>
              <a:rPr lang="en-US" dirty="0">
                <a:highlight>
                  <a:srgbClr val="FFFF00"/>
                </a:highlight>
              </a:rPr>
            </a:br>
            <a:r>
              <a:rPr lang="en-US" b="0" i="0" dirty="0">
                <a:solidFill>
                  <a:srgbClr val="222222"/>
                </a:solidFill>
                <a:effectLst/>
                <a:highlight>
                  <a:srgbClr val="FFFF00"/>
                </a:highlight>
                <a:latin typeface="Practice"/>
              </a:rPr>
              <a:t> That my youth suffered. My story being done,</a:t>
            </a:r>
            <a:br>
              <a:rPr lang="en-US" dirty="0">
                <a:highlight>
                  <a:srgbClr val="FFFF00"/>
                </a:highlight>
              </a:rPr>
            </a:br>
            <a:r>
              <a:rPr lang="en-US" b="0" i="0" dirty="0">
                <a:solidFill>
                  <a:srgbClr val="222222"/>
                </a:solidFill>
                <a:effectLst/>
                <a:highlight>
                  <a:srgbClr val="FFFF00"/>
                </a:highlight>
                <a:latin typeface="Practice"/>
              </a:rPr>
              <a:t> She gave me for my pains a world of ⟨sighs.⟩</a:t>
            </a:r>
            <a:br>
              <a:rPr lang="en-US" dirty="0">
                <a:highlight>
                  <a:srgbClr val="FFFF00"/>
                </a:highlight>
              </a:rPr>
            </a:br>
            <a:r>
              <a:rPr lang="en-US" b="0" i="0" dirty="0">
                <a:solidFill>
                  <a:srgbClr val="222222"/>
                </a:solidFill>
                <a:effectLst/>
                <a:highlight>
                  <a:srgbClr val="FFFF00"/>
                </a:highlight>
                <a:latin typeface="Practice"/>
              </a:rPr>
              <a:t> She swore, in faith, ’twas strange, ’twas passing</a:t>
            </a:r>
            <a:br>
              <a:rPr lang="en-US" dirty="0">
                <a:highlight>
                  <a:srgbClr val="FFFF00"/>
                </a:highlight>
              </a:rPr>
            </a:br>
            <a:r>
              <a:rPr lang="en-US" b="0" i="0" dirty="0">
                <a:solidFill>
                  <a:srgbClr val="4B555F"/>
                </a:solidFill>
                <a:effectLst/>
                <a:highlight>
                  <a:srgbClr val="FFFF00"/>
                </a:highlight>
                <a:latin typeface="Practice"/>
              </a:rPr>
              <a:t>185</a:t>
            </a:r>
            <a:r>
              <a:rPr lang="en-US" b="0" i="0" dirty="0">
                <a:solidFill>
                  <a:srgbClr val="222222"/>
                </a:solidFill>
                <a:effectLst/>
                <a:highlight>
                  <a:srgbClr val="FFFF00"/>
                </a:highlight>
                <a:latin typeface="Practice"/>
              </a:rPr>
              <a:t> strange,</a:t>
            </a:r>
            <a:br>
              <a:rPr lang="en-US" dirty="0">
                <a:highlight>
                  <a:srgbClr val="FFFF00"/>
                </a:highlight>
              </a:rPr>
            </a:br>
            <a:r>
              <a:rPr lang="en-US" b="0" i="0" dirty="0">
                <a:solidFill>
                  <a:srgbClr val="222222"/>
                </a:solidFill>
                <a:effectLst/>
                <a:highlight>
                  <a:srgbClr val="FFFF00"/>
                </a:highlight>
                <a:latin typeface="Practice"/>
              </a:rPr>
              <a:t> </a:t>
            </a:r>
            <a:r>
              <a:rPr lang="en-US" b="0" i="0" dirty="0" err="1">
                <a:solidFill>
                  <a:srgbClr val="222222"/>
                </a:solidFill>
                <a:effectLst/>
                <a:highlight>
                  <a:srgbClr val="FFFF00"/>
                </a:highlight>
                <a:latin typeface="Practice"/>
              </a:rPr>
              <a:t>’Twas</a:t>
            </a:r>
            <a:r>
              <a:rPr lang="en-US" b="0" i="0" dirty="0">
                <a:solidFill>
                  <a:srgbClr val="222222"/>
                </a:solidFill>
                <a:effectLst/>
                <a:highlight>
                  <a:srgbClr val="FFFF00"/>
                </a:highlight>
                <a:latin typeface="Practice"/>
              </a:rPr>
              <a:t> pitiful, ’twas wondrous pitiful.</a:t>
            </a:r>
          </a:p>
          <a:p>
            <a:pPr marL="0" indent="0">
              <a:buNone/>
            </a:pPr>
            <a:endParaRPr lang="en-US" b="0" i="0" dirty="0">
              <a:solidFill>
                <a:srgbClr val="4B555F"/>
              </a:solidFill>
              <a:effectLst/>
              <a:highlight>
                <a:srgbClr val="FFFF00"/>
              </a:highlight>
              <a:latin typeface="Practice"/>
            </a:endParaRPr>
          </a:p>
          <a:p>
            <a:pPr marL="0" indent="0">
              <a:buNone/>
            </a:pPr>
            <a:r>
              <a:rPr lang="en-US" b="0" i="0" dirty="0">
                <a:solidFill>
                  <a:srgbClr val="222222"/>
                </a:solidFill>
                <a:effectLst/>
                <a:latin typeface="Practice"/>
              </a:rPr>
              <a:t>She wished she had not heard it, yet she wished</a:t>
            </a:r>
            <a:br>
              <a:rPr lang="en-US" dirty="0"/>
            </a:br>
            <a:r>
              <a:rPr lang="en-US" b="0" i="0" dirty="0">
                <a:solidFill>
                  <a:srgbClr val="222222"/>
                </a:solidFill>
                <a:effectLst/>
                <a:latin typeface="Practice"/>
              </a:rPr>
              <a:t> That heaven had made her such a man. She thanked</a:t>
            </a:r>
            <a:br>
              <a:rPr lang="en-US" dirty="0"/>
            </a:br>
            <a:r>
              <a:rPr lang="en-US" b="0" i="0" dirty="0">
                <a:solidFill>
                  <a:srgbClr val="222222"/>
                </a:solidFill>
                <a:effectLst/>
                <a:latin typeface="Practice"/>
              </a:rPr>
              <a:t> me,</a:t>
            </a:r>
            <a:br>
              <a:rPr lang="en-US" dirty="0"/>
            </a:br>
            <a:r>
              <a:rPr lang="en-US" b="0" i="0" dirty="0">
                <a:solidFill>
                  <a:srgbClr val="4B555F"/>
                </a:solidFill>
                <a:effectLst/>
                <a:latin typeface="Practice"/>
              </a:rPr>
              <a:t>190</a:t>
            </a:r>
            <a:r>
              <a:rPr lang="en-US" b="0" i="0" dirty="0">
                <a:solidFill>
                  <a:srgbClr val="222222"/>
                </a:solidFill>
                <a:effectLst/>
                <a:latin typeface="Practice"/>
              </a:rPr>
              <a:t> And bade me, if I had a friend that loved her,</a:t>
            </a:r>
            <a:br>
              <a:rPr lang="en-US" dirty="0"/>
            </a:br>
            <a:r>
              <a:rPr lang="en-US" b="0" i="0" dirty="0">
                <a:solidFill>
                  <a:srgbClr val="222222"/>
                </a:solidFill>
                <a:effectLst/>
                <a:latin typeface="Practice"/>
              </a:rPr>
              <a:t> I should but teach him how to tell my story,</a:t>
            </a:r>
            <a:br>
              <a:rPr lang="en-US" dirty="0"/>
            </a:br>
            <a:r>
              <a:rPr lang="en-US" b="0" i="0" dirty="0">
                <a:solidFill>
                  <a:srgbClr val="222222"/>
                </a:solidFill>
                <a:effectLst/>
                <a:latin typeface="Practice"/>
              </a:rPr>
              <a:t> And that would woo her. Upon this hint I </a:t>
            </a:r>
            <a:r>
              <a:rPr lang="en-US" b="0" i="0" dirty="0" err="1">
                <a:solidFill>
                  <a:srgbClr val="222222"/>
                </a:solidFill>
                <a:effectLst/>
                <a:latin typeface="Practice"/>
              </a:rPr>
              <a:t>spake</a:t>
            </a:r>
            <a:r>
              <a:rPr lang="en-US" b="0" i="0" dirty="0">
                <a:solidFill>
                  <a:srgbClr val="222222"/>
                </a:solidFill>
                <a:effectLst/>
                <a:latin typeface="Practice"/>
              </a:rPr>
              <a:t>.</a:t>
            </a:r>
            <a:br>
              <a:rPr lang="en-US" dirty="0"/>
            </a:br>
            <a:r>
              <a:rPr lang="en-US" b="0" i="0" dirty="0">
                <a:solidFill>
                  <a:srgbClr val="222222"/>
                </a:solidFill>
                <a:effectLst/>
                <a:latin typeface="Practice"/>
              </a:rPr>
              <a:t> </a:t>
            </a:r>
            <a:r>
              <a:rPr lang="en-US" b="0" i="0" dirty="0">
                <a:solidFill>
                  <a:srgbClr val="222222"/>
                </a:solidFill>
                <a:effectLst/>
                <a:highlight>
                  <a:srgbClr val="FFFF00"/>
                </a:highlight>
                <a:latin typeface="Practice"/>
              </a:rPr>
              <a:t>She loved me for the dangers I had passed,</a:t>
            </a:r>
            <a:br>
              <a:rPr lang="en-US" dirty="0">
                <a:highlight>
                  <a:srgbClr val="FFFF00"/>
                </a:highlight>
              </a:rPr>
            </a:br>
            <a:r>
              <a:rPr lang="en-US" b="0" i="0" dirty="0">
                <a:solidFill>
                  <a:srgbClr val="222222"/>
                </a:solidFill>
                <a:effectLst/>
                <a:highlight>
                  <a:srgbClr val="FFFF00"/>
                </a:highlight>
                <a:latin typeface="Practice"/>
              </a:rPr>
              <a:t> And I loved her that she did pity them.</a:t>
            </a:r>
            <a:br>
              <a:rPr lang="en-US" dirty="0">
                <a:highlight>
                  <a:srgbClr val="FFFF00"/>
                </a:highlight>
              </a:rPr>
            </a:br>
            <a:r>
              <a:rPr lang="en-US" b="0" i="0" dirty="0">
                <a:solidFill>
                  <a:srgbClr val="4B555F"/>
                </a:solidFill>
                <a:effectLst/>
                <a:highlight>
                  <a:srgbClr val="FFFF00"/>
                </a:highlight>
                <a:latin typeface="Practice"/>
              </a:rPr>
              <a:t>195</a:t>
            </a:r>
            <a:r>
              <a:rPr lang="en-US" b="0" i="0" dirty="0">
                <a:solidFill>
                  <a:srgbClr val="222222"/>
                </a:solidFill>
                <a:effectLst/>
                <a:highlight>
                  <a:srgbClr val="FFFF00"/>
                </a:highlight>
                <a:latin typeface="Practice"/>
              </a:rPr>
              <a:t> This only is the witchcraft I have used.</a:t>
            </a:r>
            <a:br>
              <a:rPr lang="en-US" dirty="0">
                <a:highlight>
                  <a:srgbClr val="FFFF00"/>
                </a:highlight>
              </a:rPr>
            </a:br>
            <a:r>
              <a:rPr lang="en-US" b="0" i="0" dirty="0">
                <a:solidFill>
                  <a:srgbClr val="222222"/>
                </a:solidFill>
                <a:effectLst/>
                <a:highlight>
                  <a:srgbClr val="FFFF00"/>
                </a:highlight>
                <a:latin typeface="Practice"/>
              </a:rPr>
              <a:t> Here comes the lady. Let her witness it.</a:t>
            </a:r>
            <a:endParaRPr lang="en-US" dirty="0">
              <a:highlight>
                <a:srgbClr val="FFFF00"/>
              </a:highlight>
            </a:endParaRPr>
          </a:p>
        </p:txBody>
      </p:sp>
    </p:spTree>
    <p:extLst>
      <p:ext uri="{BB962C8B-B14F-4D97-AF65-F5344CB8AC3E}">
        <p14:creationId xmlns:p14="http://schemas.microsoft.com/office/powerpoint/2010/main" val="36281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1073</TotalTime>
  <Words>3842</Words>
  <Application>Microsoft Office PowerPoint</Application>
  <PresentationFormat>Widescreen</PresentationFormat>
  <Paragraphs>149</Paragraphs>
  <Slides>26</Slides>
  <Notes>2</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Aptos Display</vt:lpstr>
      <vt:lpstr>Arial</vt:lpstr>
      <vt:lpstr>Calibri</vt:lpstr>
      <vt:lpstr>Cambria</vt:lpstr>
      <vt:lpstr>Courier New</vt:lpstr>
      <vt:lpstr>Practice</vt:lpstr>
      <vt:lpstr>Tahoma</vt:lpstr>
      <vt:lpstr>Times New Roman</vt:lpstr>
      <vt:lpstr>Wingdings</vt:lpstr>
      <vt:lpstr>Office Theme</vt:lpstr>
      <vt:lpstr>PowerPoint Presentation</vt:lpstr>
      <vt:lpstr>PowerPoint Presentation</vt:lpstr>
      <vt:lpstr>PowerPoint Presentation</vt:lpstr>
      <vt:lpstr>Othello</vt:lpstr>
      <vt:lpstr>Shakespeare’s Moor</vt:lpstr>
      <vt:lpstr>Ottoman –Venetian Wars</vt:lpstr>
      <vt:lpstr>The “Valiant Moor” (1.3) vs. the “extravagant and wheeling stranger” (1.1)</vt:lpstr>
      <vt:lpstr>Storytelling</vt:lpstr>
      <vt:lpstr>Autobiography (1.3)</vt:lpstr>
      <vt:lpstr>Desdemona’s Defense</vt:lpstr>
      <vt:lpstr>“Honest Iago”</vt:lpstr>
      <vt:lpstr>“Motiveless Malignancy” (Coleridge)</vt:lpstr>
      <vt:lpstr>PowerPoint Presentation</vt:lpstr>
      <vt:lpstr>PowerPoint Presentation</vt:lpstr>
      <vt:lpstr>Auricular Persuasions</vt:lpstr>
      <vt:lpstr>PowerPoint Presentation</vt:lpstr>
      <vt:lpstr>PowerPoint Presentation</vt:lpstr>
      <vt:lpstr>Temptation Scene 3.3.90</vt:lpstr>
      <vt:lpstr>Internalization of Iago’s Racialized rhetoric (“us vs. them”)</vt:lpstr>
      <vt:lpstr>Compare and contrast Othello's two autobiographical statements (1.3.128- on his courtship) and (3.4.53- on the origins of the handkerchief). How does Othello's place or ethos as storyteller shift? What does this change suggest about his evolving sense of identity?</vt:lpstr>
      <vt:lpstr>“Ocular proof” and Willow Song (Act 4)</vt:lpstr>
      <vt:lpstr>Othello’s Autobiographies</vt:lpstr>
      <vt:lpstr>Tragedy</vt:lpstr>
      <vt:lpstr>Aristotle’s Definition of Tragedy</vt:lpstr>
      <vt:lpstr>From Traveler to Turk</vt:lpstr>
      <vt:lpstr>Manifest Hostility and Hidden Hospitality in Othello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Sheiba Kian Kaufman</dc:creator>
  <cp:lastModifiedBy>Sheiba Kian Kaufman</cp:lastModifiedBy>
  <cp:revision>3</cp:revision>
  <dcterms:created xsi:type="dcterms:W3CDTF">2025-04-05T20:58:15Z</dcterms:created>
  <dcterms:modified xsi:type="dcterms:W3CDTF">2025-04-08T17:04:37Z</dcterms:modified>
</cp:coreProperties>
</file>