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73" r:id="rId3"/>
    <p:sldId id="274" r:id="rId4"/>
    <p:sldId id="259" r:id="rId5"/>
    <p:sldId id="257" r:id="rId6"/>
    <p:sldId id="261" r:id="rId7"/>
    <p:sldId id="271" r:id="rId8"/>
    <p:sldId id="262" r:id="rId9"/>
    <p:sldId id="270" r:id="rId10"/>
    <p:sldId id="260" r:id="rId11"/>
    <p:sldId id="263" r:id="rId12"/>
    <p:sldId id="265" r:id="rId13"/>
    <p:sldId id="266" r:id="rId14"/>
    <p:sldId id="264" r:id="rId15"/>
    <p:sldId id="268" r:id="rId16"/>
    <p:sldId id="267" r:id="rId17"/>
    <p:sldId id="269" r:id="rId18"/>
    <p:sldId id="272" r:id="rId19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دمة" id="{28EB33DC-030C-4AAB-9E4D-024A35F78147}">
          <p14:sldIdLst>
            <p14:sldId id="273"/>
            <p14:sldId id="274"/>
          </p14:sldIdLst>
        </p14:section>
        <p14:section name="الأسئلة" id="{099171A3-6E2A-4FA4-9BD0-438BDB1492F4}">
          <p14:sldIdLst>
            <p14:sldId id="259"/>
            <p14:sldId id="257"/>
            <p14:sldId id="261"/>
            <p14:sldId id="271"/>
            <p14:sldId id="262"/>
            <p14:sldId id="270"/>
            <p14:sldId id="260"/>
            <p14:sldId id="263"/>
            <p14:sldId id="265"/>
            <p14:sldId id="266"/>
            <p14:sldId id="264"/>
            <p14:sldId id="268"/>
            <p14:sldId id="267"/>
            <p14:sldId id="269"/>
          </p14:sldIdLst>
        </p14:section>
        <p14:section name="النهاية" id="{DA40DAEC-9308-43FA-88C1-9C61287D3472}">
          <p14:sldIdLst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220B"/>
    <a:srgbClr val="FF6D58"/>
    <a:srgbClr val="B35B68"/>
    <a:srgbClr val="5D3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58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D547F8-2FFD-657B-68AC-F8C89DBC1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CBAA5-0292-0F87-C80F-4D56AD7FA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B85395B-6121-9778-203A-A11BBF6F8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8F9A-EC83-4BBF-9397-4E82E03723BF}" type="datetimeFigureOut">
              <a:rPr lang="ar-JO" smtClean="0"/>
              <a:t>18/08/1447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9823910-013F-509B-106E-FA084AB76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1184F5-B2EA-42DB-5E3A-C1A352E67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D96C-8AEB-42EE-8A81-5A0576BAC55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4173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3C9EE2-73C6-4E2B-E328-6B2492E53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A255DA9-09A7-2D2D-B2D4-0943EF99A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9A77CAA-E167-F383-EFC3-35662B172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8F9A-EC83-4BBF-9397-4E82E03723BF}" type="datetimeFigureOut">
              <a:rPr lang="ar-JO" smtClean="0"/>
              <a:t>18/08/1447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2B03C4F-1D6D-4E4E-6179-593311F1C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CE0412C-E118-A7E0-075F-F2F226A0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D96C-8AEB-42EE-8A81-5A0576BAC55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5277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13A4036-96F8-BDC2-310D-90288EA381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A291B49-3638-0CBE-D355-893F34568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0A53E84-25B9-5258-C90A-3DB01A258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8F9A-EC83-4BBF-9397-4E82E03723BF}" type="datetimeFigureOut">
              <a:rPr lang="ar-JO" smtClean="0"/>
              <a:t>18/08/1447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6B9102-8CD5-BF40-777C-4EE625BC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2B05CB-587D-E86D-4DE8-6F3A7576E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D96C-8AEB-42EE-8A81-5A0576BAC55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23599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18/08/1447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0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A36903-DC4C-CA7E-836B-85E9D97F3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37E0DFF-F598-10E5-A2DE-C3A31D131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941F656-91BC-51CD-275C-620E2012B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8F9A-EC83-4BBF-9397-4E82E03723BF}" type="datetimeFigureOut">
              <a:rPr lang="ar-JO" smtClean="0"/>
              <a:t>18/08/1447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23E0AF5-038F-7F3F-434A-641C377A0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E15DF6-4A7F-52D2-6786-0FB34AA6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D96C-8AEB-42EE-8A81-5A0576BAC55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9336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D4B906-C0E2-2520-0947-392FE6F3E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5792459-20A1-5342-521E-02F03CADB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98D2E4B-A6D0-D9F4-92D4-FF7C11F99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8F9A-EC83-4BBF-9397-4E82E03723BF}" type="datetimeFigureOut">
              <a:rPr lang="ar-JO" smtClean="0"/>
              <a:t>18/08/1447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57238D-B73C-27F0-FB54-921E9BB4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719B0CA-39D4-A524-5B21-C0F62E35F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D96C-8AEB-42EE-8A81-5A0576BAC55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7793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FFB365B-31FC-FF78-83D0-9526BAEE6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976FE2-EDCD-2B33-D029-9A78F5C8F1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9B38ED3-A9BF-3427-1420-5D3DD9F5C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DB74176-7CF1-2715-0A3C-44C532168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8F9A-EC83-4BBF-9397-4E82E03723BF}" type="datetimeFigureOut">
              <a:rPr lang="ar-JO" smtClean="0"/>
              <a:t>18/08/1447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BDAF742-841F-1703-F118-9999C6943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FAAB514-807E-A631-A4F5-FB317DDBB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D96C-8AEB-42EE-8A81-5A0576BAC55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2157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8100E0-970F-33B6-05F4-9440EEEF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A1CBB7E-E356-BB04-F301-0CD814CE2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9987D55-295D-15E2-E60F-502612EA0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CE944E8-8F72-A462-7A2C-BECEAAF6E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8AB956D-CDF1-E302-E4BD-BDA908E429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AAAA0C7-2B68-162F-9EA9-4EF408F86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8F9A-EC83-4BBF-9397-4E82E03723BF}" type="datetimeFigureOut">
              <a:rPr lang="ar-JO" smtClean="0"/>
              <a:t>18/08/1447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19BCD06-21E4-5B9F-6DB6-BE997C4FD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980FB23-38AC-0134-D2C7-62E622BA0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D96C-8AEB-42EE-8A81-5A0576BAC55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16394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3989BF-495E-CE73-B5CB-5F19956BA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E357E43-5E4F-69C4-40CA-CFBB39BE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8F9A-EC83-4BBF-9397-4E82E03723BF}" type="datetimeFigureOut">
              <a:rPr lang="ar-JO" smtClean="0"/>
              <a:t>18/08/1447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CECBAE5-5C69-9C4D-6BDD-508E4A11D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A0752FF-3980-CF49-2D0E-F021C0F0C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D96C-8AEB-42EE-8A81-5A0576BAC55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5830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261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733560-FD46-D8BA-1DB7-A196F4867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78F409A-44B7-6FEE-D74D-8D0A4BF79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5C21053-D853-F8CF-9459-62C7DE443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3061BF3-E0FC-336C-9200-E4B57B89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8F9A-EC83-4BBF-9397-4E82E03723BF}" type="datetimeFigureOut">
              <a:rPr lang="ar-JO" smtClean="0"/>
              <a:t>18/08/1447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0649047-83A0-228A-0AEB-0A4197D1B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774C18B-4502-E526-B2D0-BAD07DF6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D96C-8AEB-42EE-8A81-5A0576BAC55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3658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387315D-0DF8-3E6D-63A4-076D6A7A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39A6DEE-6E22-9811-7D66-880255A52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E5779BE-F63E-CF8F-3C08-F7C609ACB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0C9A0AB-C45E-1F59-BD40-C1B44BB9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8F9A-EC83-4BBF-9397-4E82E03723BF}" type="datetimeFigureOut">
              <a:rPr lang="ar-JO" smtClean="0"/>
              <a:t>18/08/1447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BDD30E2-011E-5532-8B81-953842F0B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824C9E3-45EB-491D-8507-66737839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D96C-8AEB-42EE-8A81-5A0576BAC55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2730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373BEF3-EB23-CF32-4E3B-5F8B64C8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E19512C-8CCA-0BC9-DBF9-5649F8200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45A810E-0C0E-5834-49AD-2BFA537C4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DF8F9A-EC83-4BBF-9397-4E82E03723BF}" type="datetimeFigureOut">
              <a:rPr lang="ar-JO" smtClean="0"/>
              <a:t>18/08/1447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EBE7F89-3A31-4A6C-A203-123D4992F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B0FD63E-B8DD-DC8F-5BCB-84FC588E5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42D96C-8AEB-42EE-8A81-5A0576BAC55A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7231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18/08/1447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2471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IslamicPowerPoint" TargetMode="Externa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IslamicPowerPoint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شكرًا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4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ED690-DC69-8A20-617B-7DC773695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السؤال">
            <a:extLst>
              <a:ext uri="{FF2B5EF4-FFF2-40B4-BE49-F238E27FC236}">
                <a16:creationId xmlns:a16="http://schemas.microsoft.com/office/drawing/2014/main" id="{50EDB2AD-B382-39C1-F36D-D57BE9D5ABEB}"/>
              </a:ext>
            </a:extLst>
          </p:cNvPr>
          <p:cNvSpPr/>
          <p:nvPr/>
        </p:nvSpPr>
        <p:spPr>
          <a:xfrm>
            <a:off x="2608163" y="1335756"/>
            <a:ext cx="6975676" cy="170501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r>
              <a:rPr lang="ar-JO" sz="36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أي أبواب الجنة يدخل الصائمون يوم القيامة؟</a:t>
            </a:r>
          </a:p>
        </p:txBody>
      </p:sp>
      <p:sp>
        <p:nvSpPr>
          <p:cNvPr id="31" name="صحيح">
            <a:extLst>
              <a:ext uri="{FF2B5EF4-FFF2-40B4-BE49-F238E27FC236}">
                <a16:creationId xmlns:a16="http://schemas.microsoft.com/office/drawing/2014/main" id="{5CF59CED-B6F6-C496-8D66-8C340E2BD171}"/>
              </a:ext>
            </a:extLst>
          </p:cNvPr>
          <p:cNvSpPr/>
          <p:nvPr/>
        </p:nvSpPr>
        <p:spPr>
          <a:xfrm>
            <a:off x="2608163" y="3317240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باب الرَّيَّان</a:t>
            </a:r>
          </a:p>
        </p:txBody>
      </p:sp>
      <p:sp>
        <p:nvSpPr>
          <p:cNvPr id="32" name="خطأ 1">
            <a:extLst>
              <a:ext uri="{FF2B5EF4-FFF2-40B4-BE49-F238E27FC236}">
                <a16:creationId xmlns:a16="http://schemas.microsoft.com/office/drawing/2014/main" id="{959374B7-61C7-E81D-189E-37CC1A3663B1}"/>
              </a:ext>
            </a:extLst>
          </p:cNvPr>
          <p:cNvSpPr/>
          <p:nvPr/>
        </p:nvSpPr>
        <p:spPr>
          <a:xfrm>
            <a:off x="2608163" y="4085785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باب الرِّضوان</a:t>
            </a:r>
          </a:p>
        </p:txBody>
      </p:sp>
      <p:sp>
        <p:nvSpPr>
          <p:cNvPr id="33" name="خطأ 2">
            <a:extLst>
              <a:ext uri="{FF2B5EF4-FFF2-40B4-BE49-F238E27FC236}">
                <a16:creationId xmlns:a16="http://schemas.microsoft.com/office/drawing/2014/main" id="{DB651628-3529-2A3D-F496-1E6B7B63D495}"/>
              </a:ext>
            </a:extLst>
          </p:cNvPr>
          <p:cNvSpPr/>
          <p:nvPr/>
        </p:nvSpPr>
        <p:spPr>
          <a:xfrm>
            <a:off x="2608163" y="4854329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باب السَّلام</a:t>
            </a:r>
          </a:p>
        </p:txBody>
      </p:sp>
      <p:pic>
        <p:nvPicPr>
          <p:cNvPr id="52" name="علامة صحيح">
            <a:extLst>
              <a:ext uri="{FF2B5EF4-FFF2-40B4-BE49-F238E27FC236}">
                <a16:creationId xmlns:a16="http://schemas.microsoft.com/office/drawing/2014/main" id="{EEBF5831-F8D9-560D-D047-DBD61A965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13" y="3414393"/>
            <a:ext cx="451668" cy="48053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3C38E45-04BF-536A-5E68-E80651E8B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24" y="4189730"/>
            <a:ext cx="449970" cy="4669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3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FACED29A-C434-06A9-A0BE-37A0B4AE59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24" y="4958274"/>
            <a:ext cx="449970" cy="4669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سهم: لليسار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558C67E-F1AC-164D-DF24-88883C06A966}"/>
              </a:ext>
            </a:extLst>
          </p:cNvPr>
          <p:cNvSpPr/>
          <p:nvPr/>
        </p:nvSpPr>
        <p:spPr>
          <a:xfrm>
            <a:off x="5781040" y="5760720"/>
            <a:ext cx="629920" cy="548640"/>
          </a:xfrm>
          <a:prstGeom prst="leftArrow">
            <a:avLst>
              <a:gd name="adj1" fmla="val 50000"/>
              <a:gd name="adj2" fmla="val 64815"/>
            </a:avLst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5617" b="-15617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190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27897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2" presetClass="entr" presetSubtype="1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أحسنت إجابة 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خطأ 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خطأ 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1" grpId="0" animBg="1"/>
      <p:bldP spid="31" grpId="0" animBg="1"/>
      <p:bldP spid="32" grpId="0" animBg="1"/>
      <p:bldP spid="33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4B0A5-23D4-CF42-598A-6A9F6D738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السؤال">
            <a:extLst>
              <a:ext uri="{FF2B5EF4-FFF2-40B4-BE49-F238E27FC236}">
                <a16:creationId xmlns:a16="http://schemas.microsoft.com/office/drawing/2014/main" id="{16E2C8D8-55CE-5A7F-38AF-B631976BDB60}"/>
              </a:ext>
            </a:extLst>
          </p:cNvPr>
          <p:cNvSpPr/>
          <p:nvPr/>
        </p:nvSpPr>
        <p:spPr>
          <a:xfrm>
            <a:off x="2608163" y="1335756"/>
            <a:ext cx="6975676" cy="170501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r>
              <a:rPr lang="ar-JO" sz="36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هو الشهر الذي يأتي بعد شهر رمضان بالأشهر الهجرية؟</a:t>
            </a:r>
          </a:p>
        </p:txBody>
      </p:sp>
      <p:sp>
        <p:nvSpPr>
          <p:cNvPr id="31" name="صحيح">
            <a:extLst>
              <a:ext uri="{FF2B5EF4-FFF2-40B4-BE49-F238E27FC236}">
                <a16:creationId xmlns:a16="http://schemas.microsoft.com/office/drawing/2014/main" id="{1C3C8EF9-E3A6-DBFF-223B-65BB466F008E}"/>
              </a:ext>
            </a:extLst>
          </p:cNvPr>
          <p:cNvSpPr/>
          <p:nvPr/>
        </p:nvSpPr>
        <p:spPr>
          <a:xfrm>
            <a:off x="2608163" y="4854329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شهر شوَّال</a:t>
            </a:r>
          </a:p>
        </p:txBody>
      </p:sp>
      <p:sp>
        <p:nvSpPr>
          <p:cNvPr id="32" name="خطأ 1">
            <a:extLst>
              <a:ext uri="{FF2B5EF4-FFF2-40B4-BE49-F238E27FC236}">
                <a16:creationId xmlns:a16="http://schemas.microsoft.com/office/drawing/2014/main" id="{658B5B4A-13B0-4AA4-07FD-C6C34563AB8A}"/>
              </a:ext>
            </a:extLst>
          </p:cNvPr>
          <p:cNvSpPr/>
          <p:nvPr/>
        </p:nvSpPr>
        <p:spPr>
          <a:xfrm>
            <a:off x="2608163" y="3317241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شهر محرَّم</a:t>
            </a:r>
          </a:p>
        </p:txBody>
      </p:sp>
      <p:sp>
        <p:nvSpPr>
          <p:cNvPr id="33" name="خطأ 2">
            <a:extLst>
              <a:ext uri="{FF2B5EF4-FFF2-40B4-BE49-F238E27FC236}">
                <a16:creationId xmlns:a16="http://schemas.microsoft.com/office/drawing/2014/main" id="{C68B0E98-2216-CA0F-5BF2-7508FC9528D8}"/>
              </a:ext>
            </a:extLst>
          </p:cNvPr>
          <p:cNvSpPr/>
          <p:nvPr/>
        </p:nvSpPr>
        <p:spPr>
          <a:xfrm>
            <a:off x="2608163" y="4082388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شهر ذو القعدة</a:t>
            </a:r>
          </a:p>
        </p:txBody>
      </p:sp>
      <p:pic>
        <p:nvPicPr>
          <p:cNvPr id="52" name="علامة صحيح">
            <a:extLst>
              <a:ext uri="{FF2B5EF4-FFF2-40B4-BE49-F238E27FC236}">
                <a16:creationId xmlns:a16="http://schemas.microsoft.com/office/drawing/2014/main" id="{00587791-1A62-A571-3A11-CFE492C5FB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13" y="4951482"/>
            <a:ext cx="451668" cy="48053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7A3640F5-07E4-B958-A5DA-E5E35E78A8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24" y="3421186"/>
            <a:ext cx="449970" cy="4669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3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C9C73567-DCB8-6AC0-2729-486EC3A928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24" y="4186333"/>
            <a:ext cx="449970" cy="4669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سهم: لليسار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E7C6475-FB62-34CE-D191-4AA48E2D293C}"/>
              </a:ext>
            </a:extLst>
          </p:cNvPr>
          <p:cNvSpPr/>
          <p:nvPr/>
        </p:nvSpPr>
        <p:spPr>
          <a:xfrm>
            <a:off x="5781040" y="5760720"/>
            <a:ext cx="629920" cy="548640"/>
          </a:xfrm>
          <a:prstGeom prst="leftArrow">
            <a:avLst>
              <a:gd name="adj1" fmla="val 50000"/>
              <a:gd name="adj2" fmla="val 64815"/>
            </a:avLst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5617" b="-15617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190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35625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2" presetClass="entr" presetSubtype="1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أحسنت إجابة 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خطأ 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خطأ 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1" grpId="0" animBg="1"/>
      <p:bldP spid="31" grpId="0" animBg="1"/>
      <p:bldP spid="32" grpId="0" animBg="1"/>
      <p:bldP spid="3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BEFB0-46C7-1A80-BFCD-7846F4A77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السؤال">
            <a:extLst>
              <a:ext uri="{FF2B5EF4-FFF2-40B4-BE49-F238E27FC236}">
                <a16:creationId xmlns:a16="http://schemas.microsoft.com/office/drawing/2014/main" id="{4CD3092F-3032-F894-1172-C1303E8DE8BD}"/>
              </a:ext>
            </a:extLst>
          </p:cNvPr>
          <p:cNvSpPr/>
          <p:nvPr/>
        </p:nvSpPr>
        <p:spPr>
          <a:xfrm>
            <a:off x="2608163" y="1335756"/>
            <a:ext cx="6975676" cy="170501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r>
              <a:rPr lang="ar-JO" sz="36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وقعت غزوة بدر في شهر رمضان من السنة الثانية للهجرة، ففي أي يوم كان ذلك؟</a:t>
            </a:r>
          </a:p>
        </p:txBody>
      </p:sp>
      <p:sp>
        <p:nvSpPr>
          <p:cNvPr id="31" name="صحيح">
            <a:extLst>
              <a:ext uri="{FF2B5EF4-FFF2-40B4-BE49-F238E27FC236}">
                <a16:creationId xmlns:a16="http://schemas.microsoft.com/office/drawing/2014/main" id="{6A015E00-4D77-F2F1-4577-B11089ABC51E}"/>
              </a:ext>
            </a:extLst>
          </p:cNvPr>
          <p:cNvSpPr/>
          <p:nvPr/>
        </p:nvSpPr>
        <p:spPr>
          <a:xfrm>
            <a:off x="2608163" y="3317240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اليوم السابع عشر</a:t>
            </a:r>
          </a:p>
        </p:txBody>
      </p:sp>
      <p:sp>
        <p:nvSpPr>
          <p:cNvPr id="32" name="خطأ 1">
            <a:extLst>
              <a:ext uri="{FF2B5EF4-FFF2-40B4-BE49-F238E27FC236}">
                <a16:creationId xmlns:a16="http://schemas.microsoft.com/office/drawing/2014/main" id="{EC2E2C71-0F91-9EAD-0E67-D8B8C435439A}"/>
              </a:ext>
            </a:extLst>
          </p:cNvPr>
          <p:cNvSpPr/>
          <p:nvPr/>
        </p:nvSpPr>
        <p:spPr>
          <a:xfrm>
            <a:off x="2608163" y="4085785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اليوم الثاني عشر</a:t>
            </a:r>
          </a:p>
        </p:txBody>
      </p:sp>
      <p:sp>
        <p:nvSpPr>
          <p:cNvPr id="33" name="خطأ 2">
            <a:extLst>
              <a:ext uri="{FF2B5EF4-FFF2-40B4-BE49-F238E27FC236}">
                <a16:creationId xmlns:a16="http://schemas.microsoft.com/office/drawing/2014/main" id="{156BE03F-FC82-9925-43FE-2CB3225B5C09}"/>
              </a:ext>
            </a:extLst>
          </p:cNvPr>
          <p:cNvSpPr/>
          <p:nvPr/>
        </p:nvSpPr>
        <p:spPr>
          <a:xfrm>
            <a:off x="2608163" y="4854329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اليوم التاسع عشر</a:t>
            </a:r>
          </a:p>
        </p:txBody>
      </p:sp>
      <p:pic>
        <p:nvPicPr>
          <p:cNvPr id="52" name="علامة صحيح">
            <a:extLst>
              <a:ext uri="{FF2B5EF4-FFF2-40B4-BE49-F238E27FC236}">
                <a16:creationId xmlns:a16="http://schemas.microsoft.com/office/drawing/2014/main" id="{663AEF09-E564-D2B7-2773-F18DB00A1E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13" y="3414393"/>
            <a:ext cx="451668" cy="48053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69DB3D8-2936-13BE-CA39-427EFFEC5E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24" y="4189730"/>
            <a:ext cx="449970" cy="4669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3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E18BDA9-1E1C-8D3F-0EA5-B425EDE60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24" y="4958274"/>
            <a:ext cx="449970" cy="4669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سهم: لليسار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5B9A9E-430C-E6BD-EF52-60956FFEA329}"/>
              </a:ext>
            </a:extLst>
          </p:cNvPr>
          <p:cNvSpPr/>
          <p:nvPr/>
        </p:nvSpPr>
        <p:spPr>
          <a:xfrm>
            <a:off x="5781040" y="5760720"/>
            <a:ext cx="629920" cy="548640"/>
          </a:xfrm>
          <a:prstGeom prst="leftArrow">
            <a:avLst>
              <a:gd name="adj1" fmla="val 50000"/>
              <a:gd name="adj2" fmla="val 64815"/>
            </a:avLst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5617" b="-15617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190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99083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2" presetClass="entr" presetSubtype="1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أحسنت إجابة 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خطأ 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خطأ 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1" grpId="0" animBg="1"/>
      <p:bldP spid="31" grpId="0" animBg="1"/>
      <p:bldP spid="32" grpId="0" animBg="1"/>
      <p:bldP spid="33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AB196-1A0A-8C0A-DB5B-08CD702BF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السؤال">
            <a:extLst>
              <a:ext uri="{FF2B5EF4-FFF2-40B4-BE49-F238E27FC236}">
                <a16:creationId xmlns:a16="http://schemas.microsoft.com/office/drawing/2014/main" id="{76FAB9B9-4BC0-F837-457E-0D4E1B62200F}"/>
              </a:ext>
            </a:extLst>
          </p:cNvPr>
          <p:cNvSpPr/>
          <p:nvPr/>
        </p:nvSpPr>
        <p:spPr>
          <a:xfrm>
            <a:off x="2608163" y="1335756"/>
            <a:ext cx="6975676" cy="170501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r>
              <a:rPr lang="ar-JO" sz="36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هو الشهر الذي يسبق شهر رمضان بالأشهر الهجرية؟</a:t>
            </a:r>
          </a:p>
        </p:txBody>
      </p:sp>
      <p:sp>
        <p:nvSpPr>
          <p:cNvPr id="31" name="صحيح">
            <a:extLst>
              <a:ext uri="{FF2B5EF4-FFF2-40B4-BE49-F238E27FC236}">
                <a16:creationId xmlns:a16="http://schemas.microsoft.com/office/drawing/2014/main" id="{44685996-5E0E-D811-1C9E-DC20437DB577}"/>
              </a:ext>
            </a:extLst>
          </p:cNvPr>
          <p:cNvSpPr/>
          <p:nvPr/>
        </p:nvSpPr>
        <p:spPr>
          <a:xfrm>
            <a:off x="2608163" y="4085785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شهر شعبان</a:t>
            </a:r>
          </a:p>
        </p:txBody>
      </p:sp>
      <p:sp>
        <p:nvSpPr>
          <p:cNvPr id="32" name="خطأ 1">
            <a:extLst>
              <a:ext uri="{FF2B5EF4-FFF2-40B4-BE49-F238E27FC236}">
                <a16:creationId xmlns:a16="http://schemas.microsoft.com/office/drawing/2014/main" id="{4D8D11D8-AD1F-137A-ADA9-168E2C6A13EA}"/>
              </a:ext>
            </a:extLst>
          </p:cNvPr>
          <p:cNvSpPr/>
          <p:nvPr/>
        </p:nvSpPr>
        <p:spPr>
          <a:xfrm>
            <a:off x="2608163" y="3317241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شهر رجب</a:t>
            </a:r>
          </a:p>
        </p:txBody>
      </p:sp>
      <p:sp>
        <p:nvSpPr>
          <p:cNvPr id="33" name="خطأ 2">
            <a:extLst>
              <a:ext uri="{FF2B5EF4-FFF2-40B4-BE49-F238E27FC236}">
                <a16:creationId xmlns:a16="http://schemas.microsoft.com/office/drawing/2014/main" id="{97E192D6-909C-C239-26A5-4A2475403B04}"/>
              </a:ext>
            </a:extLst>
          </p:cNvPr>
          <p:cNvSpPr/>
          <p:nvPr/>
        </p:nvSpPr>
        <p:spPr>
          <a:xfrm>
            <a:off x="2608163" y="4854329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شهر صفر</a:t>
            </a:r>
          </a:p>
        </p:txBody>
      </p:sp>
      <p:pic>
        <p:nvPicPr>
          <p:cNvPr id="52" name="علامة صحيح">
            <a:extLst>
              <a:ext uri="{FF2B5EF4-FFF2-40B4-BE49-F238E27FC236}">
                <a16:creationId xmlns:a16="http://schemas.microsoft.com/office/drawing/2014/main" id="{E583DC31-61CB-1196-A0E6-B05FF2A0B6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13" y="4182938"/>
            <a:ext cx="451668" cy="48053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B3701236-5874-E5E6-FC50-AFF0089CCB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24" y="3421186"/>
            <a:ext cx="449970" cy="4669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3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F708D1A-79AF-0F57-044A-E5BD67A3F9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24" y="4958274"/>
            <a:ext cx="449970" cy="4669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سهم: لليسار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3B9F77-05A1-60D2-61CC-330CAB2CBCFD}"/>
              </a:ext>
            </a:extLst>
          </p:cNvPr>
          <p:cNvSpPr/>
          <p:nvPr/>
        </p:nvSpPr>
        <p:spPr>
          <a:xfrm>
            <a:off x="5781040" y="5760720"/>
            <a:ext cx="629920" cy="548640"/>
          </a:xfrm>
          <a:prstGeom prst="leftArrow">
            <a:avLst>
              <a:gd name="adj1" fmla="val 50000"/>
              <a:gd name="adj2" fmla="val 64815"/>
            </a:avLst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5617" b="-15617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190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0493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2" presetClass="entr" presetSubtype="1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أحسنت إجابة 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خطأ 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خطأ 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1" grpId="0" animBg="1"/>
      <p:bldP spid="31" grpId="0" animBg="1"/>
      <p:bldP spid="32" grpId="0" animBg="1"/>
      <p:bldP spid="3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A379E-317A-C74F-FBEF-5DAAB099A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السؤال">
            <a:extLst>
              <a:ext uri="{FF2B5EF4-FFF2-40B4-BE49-F238E27FC236}">
                <a16:creationId xmlns:a16="http://schemas.microsoft.com/office/drawing/2014/main" id="{551BAA15-5A02-A7C5-4604-0547DA1AC8BB}"/>
              </a:ext>
            </a:extLst>
          </p:cNvPr>
          <p:cNvSpPr/>
          <p:nvPr/>
        </p:nvSpPr>
        <p:spPr>
          <a:xfrm>
            <a:off x="2608163" y="1335756"/>
            <a:ext cx="6975676" cy="170501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r>
              <a:rPr lang="ar-JO" sz="36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هو ترتيب صيام شهر رمضان من بين أركان الإسلام؟</a:t>
            </a:r>
          </a:p>
        </p:txBody>
      </p:sp>
      <p:sp>
        <p:nvSpPr>
          <p:cNvPr id="31" name="صحيح">
            <a:extLst>
              <a:ext uri="{FF2B5EF4-FFF2-40B4-BE49-F238E27FC236}">
                <a16:creationId xmlns:a16="http://schemas.microsoft.com/office/drawing/2014/main" id="{327B6261-752F-CB18-7F51-93D91D04D5FA}"/>
              </a:ext>
            </a:extLst>
          </p:cNvPr>
          <p:cNvSpPr/>
          <p:nvPr/>
        </p:nvSpPr>
        <p:spPr>
          <a:xfrm>
            <a:off x="2608163" y="4854329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الركن الرابع</a:t>
            </a:r>
          </a:p>
        </p:txBody>
      </p:sp>
      <p:sp>
        <p:nvSpPr>
          <p:cNvPr id="32" name="خطأ 1">
            <a:extLst>
              <a:ext uri="{FF2B5EF4-FFF2-40B4-BE49-F238E27FC236}">
                <a16:creationId xmlns:a16="http://schemas.microsoft.com/office/drawing/2014/main" id="{7FF0BF6D-6F27-6B0A-774D-5611BE3B4F4A}"/>
              </a:ext>
            </a:extLst>
          </p:cNvPr>
          <p:cNvSpPr/>
          <p:nvPr/>
        </p:nvSpPr>
        <p:spPr>
          <a:xfrm>
            <a:off x="2608163" y="3317241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الركن الخامس</a:t>
            </a:r>
          </a:p>
        </p:txBody>
      </p:sp>
      <p:sp>
        <p:nvSpPr>
          <p:cNvPr id="33" name="خطأ 2">
            <a:extLst>
              <a:ext uri="{FF2B5EF4-FFF2-40B4-BE49-F238E27FC236}">
                <a16:creationId xmlns:a16="http://schemas.microsoft.com/office/drawing/2014/main" id="{9ABAB914-BB15-2C27-9B75-CC4414BBB296}"/>
              </a:ext>
            </a:extLst>
          </p:cNvPr>
          <p:cNvSpPr/>
          <p:nvPr/>
        </p:nvSpPr>
        <p:spPr>
          <a:xfrm>
            <a:off x="2608163" y="4082388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الركن الثالث</a:t>
            </a:r>
          </a:p>
        </p:txBody>
      </p:sp>
      <p:pic>
        <p:nvPicPr>
          <p:cNvPr id="52" name="علامة صحيح">
            <a:extLst>
              <a:ext uri="{FF2B5EF4-FFF2-40B4-BE49-F238E27FC236}">
                <a16:creationId xmlns:a16="http://schemas.microsoft.com/office/drawing/2014/main" id="{EAC49565-69E2-EA8D-EBCB-69B79114B3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13" y="4951482"/>
            <a:ext cx="451668" cy="48053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FC4244ED-3D56-D940-3CDB-4158EFB3BA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24" y="3421186"/>
            <a:ext cx="449970" cy="4669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3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FE5F250-22CA-9A36-57CF-63026A47C8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24" y="4186333"/>
            <a:ext cx="449970" cy="4669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سهم: لليسار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CC38F39-F899-6ACD-9D2B-BBC4066BD421}"/>
              </a:ext>
            </a:extLst>
          </p:cNvPr>
          <p:cNvSpPr/>
          <p:nvPr/>
        </p:nvSpPr>
        <p:spPr>
          <a:xfrm>
            <a:off x="5781040" y="5760720"/>
            <a:ext cx="629920" cy="548640"/>
          </a:xfrm>
          <a:prstGeom prst="leftArrow">
            <a:avLst>
              <a:gd name="adj1" fmla="val 50000"/>
              <a:gd name="adj2" fmla="val 64815"/>
            </a:avLst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5617" b="-15617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190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58618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2" presetClass="entr" presetSubtype="1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أحسنت إجابة 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خطأ 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خطأ 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1" grpId="0" animBg="1"/>
      <p:bldP spid="31" grpId="0" animBg="1"/>
      <p:bldP spid="32" grpId="0" animBg="1"/>
      <p:bldP spid="33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9ABBF-4D1A-6D2A-799A-DF22DE729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السؤال">
            <a:extLst>
              <a:ext uri="{FF2B5EF4-FFF2-40B4-BE49-F238E27FC236}">
                <a16:creationId xmlns:a16="http://schemas.microsoft.com/office/drawing/2014/main" id="{42334295-E9C7-B663-3F69-C03B4C215B2F}"/>
              </a:ext>
            </a:extLst>
          </p:cNvPr>
          <p:cNvSpPr/>
          <p:nvPr/>
        </p:nvSpPr>
        <p:spPr>
          <a:xfrm>
            <a:off x="2608163" y="1335756"/>
            <a:ext cx="6975676" cy="170501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r>
              <a:rPr lang="ar-JO" sz="36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كان فتح مكَّة في اليوم العشرون من شهر رمضان، ففي أي سنة هجرية كان ذلك؟</a:t>
            </a:r>
          </a:p>
        </p:txBody>
      </p:sp>
      <p:sp>
        <p:nvSpPr>
          <p:cNvPr id="31" name="صحيح">
            <a:extLst>
              <a:ext uri="{FF2B5EF4-FFF2-40B4-BE49-F238E27FC236}">
                <a16:creationId xmlns:a16="http://schemas.microsoft.com/office/drawing/2014/main" id="{D80E7BB5-C70C-B4FD-DB36-AAACED9ABA81}"/>
              </a:ext>
            </a:extLst>
          </p:cNvPr>
          <p:cNvSpPr/>
          <p:nvPr/>
        </p:nvSpPr>
        <p:spPr>
          <a:xfrm>
            <a:off x="2608163" y="4085785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السنة الثامنة من الهجرة</a:t>
            </a:r>
          </a:p>
        </p:txBody>
      </p:sp>
      <p:sp>
        <p:nvSpPr>
          <p:cNvPr id="32" name="خطأ 1">
            <a:extLst>
              <a:ext uri="{FF2B5EF4-FFF2-40B4-BE49-F238E27FC236}">
                <a16:creationId xmlns:a16="http://schemas.microsoft.com/office/drawing/2014/main" id="{4611E06C-A0FA-9950-B4F4-5EF2F9230C84}"/>
              </a:ext>
            </a:extLst>
          </p:cNvPr>
          <p:cNvSpPr/>
          <p:nvPr/>
        </p:nvSpPr>
        <p:spPr>
          <a:xfrm>
            <a:off x="2608163" y="3317241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السنة التاسعة من الهجرة</a:t>
            </a:r>
          </a:p>
        </p:txBody>
      </p:sp>
      <p:sp>
        <p:nvSpPr>
          <p:cNvPr id="33" name="خطأ 2">
            <a:extLst>
              <a:ext uri="{FF2B5EF4-FFF2-40B4-BE49-F238E27FC236}">
                <a16:creationId xmlns:a16="http://schemas.microsoft.com/office/drawing/2014/main" id="{42082310-FD00-D7AE-801B-8C6765BB91F7}"/>
              </a:ext>
            </a:extLst>
          </p:cNvPr>
          <p:cNvSpPr/>
          <p:nvPr/>
        </p:nvSpPr>
        <p:spPr>
          <a:xfrm>
            <a:off x="2608163" y="4854329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السنة السابعة من الهجرة</a:t>
            </a:r>
          </a:p>
        </p:txBody>
      </p:sp>
      <p:pic>
        <p:nvPicPr>
          <p:cNvPr id="52" name="علامة صحيح">
            <a:extLst>
              <a:ext uri="{FF2B5EF4-FFF2-40B4-BE49-F238E27FC236}">
                <a16:creationId xmlns:a16="http://schemas.microsoft.com/office/drawing/2014/main" id="{F4AF3EE9-836F-6276-6B76-152A1D958B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13" y="4182938"/>
            <a:ext cx="451668" cy="48053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A642806-CBEC-B578-5CA4-FE775BBBE8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24" y="3421186"/>
            <a:ext cx="449970" cy="4669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3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DC715AAC-951F-BEAE-5CEF-E3FFE2DE1E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24" y="4958274"/>
            <a:ext cx="449970" cy="4669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سهم: لليسار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8E11ED-B3D8-D3FE-26B3-42DDB3498E85}"/>
              </a:ext>
            </a:extLst>
          </p:cNvPr>
          <p:cNvSpPr/>
          <p:nvPr/>
        </p:nvSpPr>
        <p:spPr>
          <a:xfrm>
            <a:off x="5781040" y="5760720"/>
            <a:ext cx="629920" cy="548640"/>
          </a:xfrm>
          <a:prstGeom prst="leftArrow">
            <a:avLst>
              <a:gd name="adj1" fmla="val 50000"/>
              <a:gd name="adj2" fmla="val 64815"/>
            </a:avLst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5617" b="-15617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190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549391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2" presetClass="entr" presetSubtype="1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أحسنت إجابة 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خطأ 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خطأ 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1" grpId="0" animBg="1"/>
      <p:bldP spid="31" grpId="0" animBg="1"/>
      <p:bldP spid="32" grpId="0" animBg="1"/>
      <p:bldP spid="33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36607-414B-E587-2124-34E451C07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السؤال">
            <a:extLst>
              <a:ext uri="{FF2B5EF4-FFF2-40B4-BE49-F238E27FC236}">
                <a16:creationId xmlns:a16="http://schemas.microsoft.com/office/drawing/2014/main" id="{1E9A5450-A251-2E6D-9B76-7BFE49803BC4}"/>
              </a:ext>
            </a:extLst>
          </p:cNvPr>
          <p:cNvSpPr/>
          <p:nvPr/>
        </p:nvSpPr>
        <p:spPr>
          <a:xfrm>
            <a:off x="2608163" y="1335756"/>
            <a:ext cx="6975676" cy="170501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r>
              <a:rPr lang="ar-JO" sz="36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أي عام قَدِمَ وفد ثقيف على رسول الله صلى الله عليه وسلم؟</a:t>
            </a:r>
          </a:p>
        </p:txBody>
      </p:sp>
      <p:sp>
        <p:nvSpPr>
          <p:cNvPr id="31" name="صحيح">
            <a:extLst>
              <a:ext uri="{FF2B5EF4-FFF2-40B4-BE49-F238E27FC236}">
                <a16:creationId xmlns:a16="http://schemas.microsoft.com/office/drawing/2014/main" id="{7FA8CBA5-20C8-5DCB-62AB-16D90CCB5358}"/>
              </a:ext>
            </a:extLst>
          </p:cNvPr>
          <p:cNvSpPr/>
          <p:nvPr/>
        </p:nvSpPr>
        <p:spPr>
          <a:xfrm>
            <a:off x="2608163" y="3317240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العام التاسع من الهجرة</a:t>
            </a:r>
          </a:p>
        </p:txBody>
      </p:sp>
      <p:sp>
        <p:nvSpPr>
          <p:cNvPr id="32" name="خطأ 1">
            <a:extLst>
              <a:ext uri="{FF2B5EF4-FFF2-40B4-BE49-F238E27FC236}">
                <a16:creationId xmlns:a16="http://schemas.microsoft.com/office/drawing/2014/main" id="{200D9F8E-588B-9B40-8710-BDFCD46979FB}"/>
              </a:ext>
            </a:extLst>
          </p:cNvPr>
          <p:cNvSpPr/>
          <p:nvPr/>
        </p:nvSpPr>
        <p:spPr>
          <a:xfrm>
            <a:off x="2608163" y="4085785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العام العاشر من الهجرة</a:t>
            </a:r>
          </a:p>
        </p:txBody>
      </p:sp>
      <p:sp>
        <p:nvSpPr>
          <p:cNvPr id="33" name="خطأ 2">
            <a:extLst>
              <a:ext uri="{FF2B5EF4-FFF2-40B4-BE49-F238E27FC236}">
                <a16:creationId xmlns:a16="http://schemas.microsoft.com/office/drawing/2014/main" id="{B33C953B-F20A-93C5-0A8A-A2BC6985E385}"/>
              </a:ext>
            </a:extLst>
          </p:cNvPr>
          <p:cNvSpPr/>
          <p:nvPr/>
        </p:nvSpPr>
        <p:spPr>
          <a:xfrm>
            <a:off x="2608163" y="4854329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العام الثامن من الهجرة</a:t>
            </a:r>
          </a:p>
        </p:txBody>
      </p:sp>
      <p:pic>
        <p:nvPicPr>
          <p:cNvPr id="52" name="علامة صحيح">
            <a:extLst>
              <a:ext uri="{FF2B5EF4-FFF2-40B4-BE49-F238E27FC236}">
                <a16:creationId xmlns:a16="http://schemas.microsoft.com/office/drawing/2014/main" id="{250022EB-8439-69E9-C763-765343A258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13" y="3414393"/>
            <a:ext cx="451668" cy="48053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DAE60593-DF7C-83C3-EED9-AF7B0C508D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24" y="4189730"/>
            <a:ext cx="449970" cy="4669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3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E06F0025-BC58-A2B9-FBEC-F791AB5788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24" y="4958274"/>
            <a:ext cx="449970" cy="4669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سهم: لليسار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ACB9E6-6E1D-9518-7BE8-903A2B87A73C}"/>
              </a:ext>
            </a:extLst>
          </p:cNvPr>
          <p:cNvSpPr/>
          <p:nvPr/>
        </p:nvSpPr>
        <p:spPr>
          <a:xfrm>
            <a:off x="5781040" y="5760720"/>
            <a:ext cx="629920" cy="548640"/>
          </a:xfrm>
          <a:prstGeom prst="leftArrow">
            <a:avLst>
              <a:gd name="adj1" fmla="val 50000"/>
              <a:gd name="adj2" fmla="val 64815"/>
            </a:avLst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5617" b="-15617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190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8036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2" presetClass="entr" presetSubtype="1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أحسنت إجابة 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خطأ 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خطأ 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1" grpId="0" animBg="1"/>
      <p:bldP spid="31" grpId="0" animBg="1"/>
      <p:bldP spid="32" grpId="0" animBg="1"/>
      <p:bldP spid="33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DFB66-5B52-474F-10DF-F7BF8BCB9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نص">
            <a:extLst>
              <a:ext uri="{FF2B5EF4-FFF2-40B4-BE49-F238E27FC236}">
                <a16:creationId xmlns:a16="http://schemas.microsoft.com/office/drawing/2014/main" id="{6AD001A7-105A-E417-557C-E26C2EC34154}"/>
              </a:ext>
            </a:extLst>
          </p:cNvPr>
          <p:cNvGrpSpPr/>
          <p:nvPr/>
        </p:nvGrpSpPr>
        <p:grpSpPr>
          <a:xfrm>
            <a:off x="3560698" y="2549841"/>
            <a:ext cx="5070619" cy="1758319"/>
            <a:chOff x="3560698" y="2461719"/>
            <a:chExt cx="5070619" cy="1758319"/>
          </a:xfrm>
        </p:grpSpPr>
        <p:sp>
          <p:nvSpPr>
            <p:cNvPr id="6" name="نص 1">
              <a:extLst>
                <a:ext uri="{FF2B5EF4-FFF2-40B4-BE49-F238E27FC236}">
                  <a16:creationId xmlns:a16="http://schemas.microsoft.com/office/drawing/2014/main" id="{A77AD29B-293C-C51C-E0A3-B183C295E4D1}"/>
                </a:ext>
              </a:extLst>
            </p:cNvPr>
            <p:cNvSpPr txBox="1"/>
            <p:nvPr/>
          </p:nvSpPr>
          <p:spPr>
            <a:xfrm>
              <a:off x="3648061" y="2461719"/>
              <a:ext cx="4895892" cy="830997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JO" sz="48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شكرًا لمشاركتكم في المسابقة.</a:t>
              </a:r>
            </a:p>
          </p:txBody>
        </p:sp>
        <p:sp>
          <p:nvSpPr>
            <p:cNvPr id="7" name="نص 2">
              <a:hlinkClick r:id="rId3" tooltip="يسرنا زيارتكم للقناة"/>
              <a:extLst>
                <a:ext uri="{FF2B5EF4-FFF2-40B4-BE49-F238E27FC236}">
                  <a16:creationId xmlns:a16="http://schemas.microsoft.com/office/drawing/2014/main" id="{0017D922-EE6B-6454-359C-FA56BCFEA854}"/>
                </a:ext>
              </a:extLst>
            </p:cNvPr>
            <p:cNvSpPr txBox="1"/>
            <p:nvPr/>
          </p:nvSpPr>
          <p:spPr>
            <a:xfrm>
              <a:off x="3560698" y="3389041"/>
              <a:ext cx="5070619" cy="830997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JO" sz="2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قناة البوربوينت الإسلامي</a:t>
              </a:r>
            </a:p>
            <a:p>
              <a:pPr algn="ctr" rtl="0"/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youtube.com/@IslamicPowerPoint</a:t>
              </a:r>
              <a:endParaRPr lang="ar-JO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" name="مستطيل: زوايا مستديرة 1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FA9A199-4E99-F51E-98EB-8D8438F6AEC1}"/>
              </a:ext>
            </a:extLst>
          </p:cNvPr>
          <p:cNvSpPr/>
          <p:nvPr/>
        </p:nvSpPr>
        <p:spPr>
          <a:xfrm>
            <a:off x="5212466" y="5286158"/>
            <a:ext cx="1767068" cy="548640"/>
          </a:xfrm>
          <a:prstGeom prst="round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5617" b="-15617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190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72000" rtlCol="1" anchor="ctr"/>
          <a:lstStyle/>
          <a:p>
            <a:pPr algn="ctr"/>
            <a:r>
              <a:rPr lang="ar-JO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خروج</a:t>
            </a:r>
          </a:p>
        </p:txBody>
      </p:sp>
    </p:spTree>
    <p:extLst>
      <p:ext uri="{BB962C8B-B14F-4D97-AF65-F5344CB8AC3E}">
        <p14:creationId xmlns:p14="http://schemas.microsoft.com/office/powerpoint/2010/main" val="1350670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AF6F7-F71C-631F-1187-6B8D34C2F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نص">
            <a:extLst>
              <a:ext uri="{FF2B5EF4-FFF2-40B4-BE49-F238E27FC236}">
                <a16:creationId xmlns:a16="http://schemas.microsoft.com/office/drawing/2014/main" id="{5B986CF8-845D-0107-5123-D56BA911E773}"/>
              </a:ext>
            </a:extLst>
          </p:cNvPr>
          <p:cNvGrpSpPr/>
          <p:nvPr/>
        </p:nvGrpSpPr>
        <p:grpSpPr>
          <a:xfrm>
            <a:off x="3560698" y="2180510"/>
            <a:ext cx="5070619" cy="2496981"/>
            <a:chOff x="3560698" y="2092388"/>
            <a:chExt cx="5070619" cy="2496981"/>
          </a:xfrm>
        </p:grpSpPr>
        <p:sp>
          <p:nvSpPr>
            <p:cNvPr id="6" name="نص 1">
              <a:extLst>
                <a:ext uri="{FF2B5EF4-FFF2-40B4-BE49-F238E27FC236}">
                  <a16:creationId xmlns:a16="http://schemas.microsoft.com/office/drawing/2014/main" id="{08C9DCF7-ACCE-1456-E48A-53345EE3635E}"/>
                </a:ext>
              </a:extLst>
            </p:cNvPr>
            <p:cNvSpPr txBox="1"/>
            <p:nvPr/>
          </p:nvSpPr>
          <p:spPr>
            <a:xfrm>
              <a:off x="4545737" y="2092388"/>
              <a:ext cx="3100528" cy="1569660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JO" sz="48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المسابقة الرمضانية</a:t>
              </a:r>
            </a:p>
            <a:p>
              <a:pPr algn="ctr"/>
              <a:r>
                <a:rPr lang="ar-JO" sz="48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1447 هـ</a:t>
              </a:r>
            </a:p>
          </p:txBody>
        </p:sp>
        <p:sp>
          <p:nvSpPr>
            <p:cNvPr id="7" name="نص 2">
              <a:hlinkClick r:id="rId3" tooltip="يسرنا زيارتكم للقناة"/>
              <a:extLst>
                <a:ext uri="{FF2B5EF4-FFF2-40B4-BE49-F238E27FC236}">
                  <a16:creationId xmlns:a16="http://schemas.microsoft.com/office/drawing/2014/main" id="{08308342-A8F5-EBF9-C1D9-098E29293F20}"/>
                </a:ext>
              </a:extLst>
            </p:cNvPr>
            <p:cNvSpPr txBox="1"/>
            <p:nvPr/>
          </p:nvSpPr>
          <p:spPr>
            <a:xfrm>
              <a:off x="3560698" y="3758372"/>
              <a:ext cx="5070619" cy="830997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JO" sz="2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قناة البوربوينت الإسلامي</a:t>
              </a:r>
            </a:p>
            <a:p>
              <a:pPr algn="ctr" rtl="0"/>
              <a:r>
                <a:rPr lang="en-US" sz="2400" b="1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youtube.com/@IslamicPowerPoint</a:t>
              </a:r>
              <a:endParaRPr lang="ar-JO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104143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A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489E3-5651-1647-D293-B3ABDBA6D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السؤال">
            <a:extLst>
              <a:ext uri="{FF2B5EF4-FFF2-40B4-BE49-F238E27FC236}">
                <a16:creationId xmlns:a16="http://schemas.microsoft.com/office/drawing/2014/main" id="{E42F67D3-C020-03F9-BC3F-54FDFAD28150}"/>
              </a:ext>
            </a:extLst>
          </p:cNvPr>
          <p:cNvSpPr/>
          <p:nvPr/>
        </p:nvSpPr>
        <p:spPr>
          <a:xfrm>
            <a:off x="2608163" y="1335756"/>
            <a:ext cx="6975676" cy="170501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r>
              <a:rPr lang="ar-JO" sz="36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أي سنة هجرية فُرض الصيام؟</a:t>
            </a:r>
          </a:p>
        </p:txBody>
      </p:sp>
      <p:sp>
        <p:nvSpPr>
          <p:cNvPr id="31" name="صحيح">
            <a:extLst>
              <a:ext uri="{FF2B5EF4-FFF2-40B4-BE49-F238E27FC236}">
                <a16:creationId xmlns:a16="http://schemas.microsoft.com/office/drawing/2014/main" id="{5C899C7F-ADCD-BB43-4EBC-7F4D32D395FF}"/>
              </a:ext>
            </a:extLst>
          </p:cNvPr>
          <p:cNvSpPr/>
          <p:nvPr/>
        </p:nvSpPr>
        <p:spPr>
          <a:xfrm>
            <a:off x="2608163" y="4854329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السنة الثانية من الهجرة</a:t>
            </a:r>
          </a:p>
        </p:txBody>
      </p:sp>
      <p:sp>
        <p:nvSpPr>
          <p:cNvPr id="32" name="خطأ 1">
            <a:extLst>
              <a:ext uri="{FF2B5EF4-FFF2-40B4-BE49-F238E27FC236}">
                <a16:creationId xmlns:a16="http://schemas.microsoft.com/office/drawing/2014/main" id="{D9AED475-9C1C-704E-252A-81144A3797AE}"/>
              </a:ext>
            </a:extLst>
          </p:cNvPr>
          <p:cNvSpPr/>
          <p:nvPr/>
        </p:nvSpPr>
        <p:spPr>
          <a:xfrm>
            <a:off x="2608163" y="3317241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السنة الرابعة من الهجرة</a:t>
            </a:r>
          </a:p>
        </p:txBody>
      </p:sp>
      <p:sp>
        <p:nvSpPr>
          <p:cNvPr id="33" name="خطأ 2">
            <a:extLst>
              <a:ext uri="{FF2B5EF4-FFF2-40B4-BE49-F238E27FC236}">
                <a16:creationId xmlns:a16="http://schemas.microsoft.com/office/drawing/2014/main" id="{D4B07838-4A57-BBC2-79EF-6AC85F104BB0}"/>
              </a:ext>
            </a:extLst>
          </p:cNvPr>
          <p:cNvSpPr/>
          <p:nvPr/>
        </p:nvSpPr>
        <p:spPr>
          <a:xfrm>
            <a:off x="2608163" y="4082388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السنة الخامسة من الهجرة</a:t>
            </a:r>
          </a:p>
        </p:txBody>
      </p:sp>
      <p:pic>
        <p:nvPicPr>
          <p:cNvPr id="52" name="علامة صحيح">
            <a:extLst>
              <a:ext uri="{FF2B5EF4-FFF2-40B4-BE49-F238E27FC236}">
                <a16:creationId xmlns:a16="http://schemas.microsoft.com/office/drawing/2014/main" id="{6E927472-8323-8B8C-CA15-16DEF79CC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13" y="4951482"/>
            <a:ext cx="451668" cy="48053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14E3E09-CE34-CB2B-DA3F-4DD9B6EED0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24" y="3421186"/>
            <a:ext cx="449970" cy="4669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3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AA3529D-04B9-4168-AA70-D706F7795E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24" y="4186333"/>
            <a:ext cx="449970" cy="4669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سهم: لليسار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B0B0783-BC2D-7E1A-091C-6C71C8D931E7}"/>
              </a:ext>
            </a:extLst>
          </p:cNvPr>
          <p:cNvSpPr/>
          <p:nvPr/>
        </p:nvSpPr>
        <p:spPr>
          <a:xfrm>
            <a:off x="5781040" y="5760720"/>
            <a:ext cx="629920" cy="548640"/>
          </a:xfrm>
          <a:prstGeom prst="leftArrow">
            <a:avLst>
              <a:gd name="adj1" fmla="val 50000"/>
              <a:gd name="adj2" fmla="val 64815"/>
            </a:avLst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5617" b="-15617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190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16019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2" presetClass="entr" presetSubtype="1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أحسنت إجابة 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خطأ 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خطأ 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1" grpId="0" animBg="1"/>
      <p:bldP spid="31" grpId="0" animBg="1"/>
      <p:bldP spid="32" grpId="0" animBg="1"/>
      <p:bldP spid="3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C33A5-E4B6-E8F9-6317-AE6FA73EA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السؤال">
            <a:extLst>
              <a:ext uri="{FF2B5EF4-FFF2-40B4-BE49-F238E27FC236}">
                <a16:creationId xmlns:a16="http://schemas.microsoft.com/office/drawing/2014/main" id="{355AE81B-83A4-BB95-0B94-0A166EC26483}"/>
              </a:ext>
            </a:extLst>
          </p:cNvPr>
          <p:cNvSpPr/>
          <p:nvPr/>
        </p:nvSpPr>
        <p:spPr>
          <a:xfrm>
            <a:off x="2608163" y="1335756"/>
            <a:ext cx="6975676" cy="170501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r>
              <a:rPr lang="ar-JO" sz="36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هو ترتيب شهر رمضان بين الأشهر الهجرية؟</a:t>
            </a:r>
          </a:p>
        </p:txBody>
      </p:sp>
      <p:sp>
        <p:nvSpPr>
          <p:cNvPr id="31" name="صحيح">
            <a:extLst>
              <a:ext uri="{FF2B5EF4-FFF2-40B4-BE49-F238E27FC236}">
                <a16:creationId xmlns:a16="http://schemas.microsoft.com/office/drawing/2014/main" id="{F7A241D9-596E-2E4C-0AA9-33CA716130C7}"/>
              </a:ext>
            </a:extLst>
          </p:cNvPr>
          <p:cNvSpPr/>
          <p:nvPr/>
        </p:nvSpPr>
        <p:spPr>
          <a:xfrm>
            <a:off x="2608163" y="3317240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الشهر التاسع</a:t>
            </a:r>
          </a:p>
        </p:txBody>
      </p:sp>
      <p:sp>
        <p:nvSpPr>
          <p:cNvPr id="32" name="خطأ 1">
            <a:extLst>
              <a:ext uri="{FF2B5EF4-FFF2-40B4-BE49-F238E27FC236}">
                <a16:creationId xmlns:a16="http://schemas.microsoft.com/office/drawing/2014/main" id="{41F5A306-2E78-8CEE-2B4C-E38E8A9F2DE5}"/>
              </a:ext>
            </a:extLst>
          </p:cNvPr>
          <p:cNvSpPr/>
          <p:nvPr/>
        </p:nvSpPr>
        <p:spPr>
          <a:xfrm>
            <a:off x="2608163" y="4085785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الشهر الخامس</a:t>
            </a:r>
          </a:p>
        </p:txBody>
      </p:sp>
      <p:sp>
        <p:nvSpPr>
          <p:cNvPr id="33" name="خطأ 2">
            <a:extLst>
              <a:ext uri="{FF2B5EF4-FFF2-40B4-BE49-F238E27FC236}">
                <a16:creationId xmlns:a16="http://schemas.microsoft.com/office/drawing/2014/main" id="{06E09E4A-A2DD-94BE-443F-8FDCFF13B2BD}"/>
              </a:ext>
            </a:extLst>
          </p:cNvPr>
          <p:cNvSpPr/>
          <p:nvPr/>
        </p:nvSpPr>
        <p:spPr>
          <a:xfrm>
            <a:off x="2608163" y="4854329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الشهر السابع</a:t>
            </a:r>
          </a:p>
        </p:txBody>
      </p:sp>
      <p:pic>
        <p:nvPicPr>
          <p:cNvPr id="52" name="علامة صحيح">
            <a:extLst>
              <a:ext uri="{FF2B5EF4-FFF2-40B4-BE49-F238E27FC236}">
                <a16:creationId xmlns:a16="http://schemas.microsoft.com/office/drawing/2014/main" id="{F6A5B1AB-77A5-7032-2F53-BD09AA20A5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13" y="3414393"/>
            <a:ext cx="451668" cy="48053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B16A6DD5-1719-5BF8-6C2F-B239057F9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24" y="4189730"/>
            <a:ext cx="449970" cy="4669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3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CEBC845E-BE8B-4B1D-1E4D-FE0807A455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24" y="4958274"/>
            <a:ext cx="449970" cy="4669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4" name="سهم: لليسار 5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E84EFB5-A9A3-410E-E62D-2E4AED129512}"/>
              </a:ext>
            </a:extLst>
          </p:cNvPr>
          <p:cNvSpPr/>
          <p:nvPr/>
        </p:nvSpPr>
        <p:spPr>
          <a:xfrm>
            <a:off x="5781040" y="5760720"/>
            <a:ext cx="629920" cy="548640"/>
          </a:xfrm>
          <a:prstGeom prst="leftArrow">
            <a:avLst>
              <a:gd name="adj1" fmla="val 50000"/>
              <a:gd name="adj2" fmla="val 64815"/>
            </a:avLst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5617" b="-15617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190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58309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2" presetClass="entr" presetSubtype="1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أحسنت إجابة صحيحة.wav"/>
                                        </p:tgtEl>
                                      </p:cMediaNode>
                                    </p:audio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أحسنت إجابة 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/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خطأ 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/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خطأ 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1" grpId="0" animBg="1"/>
      <p:bldP spid="31" grpId="0" animBg="1"/>
      <p:bldP spid="32" grpId="0" animBg="1"/>
      <p:bldP spid="33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E6B88-5E36-EAC5-611A-165F5D687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السؤال">
            <a:extLst>
              <a:ext uri="{FF2B5EF4-FFF2-40B4-BE49-F238E27FC236}">
                <a16:creationId xmlns:a16="http://schemas.microsoft.com/office/drawing/2014/main" id="{E8ADBE0F-B019-7D4A-7E25-E70121BB0538}"/>
              </a:ext>
            </a:extLst>
          </p:cNvPr>
          <p:cNvSpPr/>
          <p:nvPr/>
        </p:nvSpPr>
        <p:spPr>
          <a:xfrm>
            <a:off x="2608163" y="1335756"/>
            <a:ext cx="6975676" cy="170501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r>
              <a:rPr lang="ar-JO" sz="36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أي شهر نزل القرآن؟</a:t>
            </a:r>
          </a:p>
        </p:txBody>
      </p:sp>
      <p:sp>
        <p:nvSpPr>
          <p:cNvPr id="31" name="صحيح">
            <a:extLst>
              <a:ext uri="{FF2B5EF4-FFF2-40B4-BE49-F238E27FC236}">
                <a16:creationId xmlns:a16="http://schemas.microsoft.com/office/drawing/2014/main" id="{507BD6B2-C7C7-CEB1-C43D-4D207E335A85}"/>
              </a:ext>
            </a:extLst>
          </p:cNvPr>
          <p:cNvSpPr/>
          <p:nvPr/>
        </p:nvSpPr>
        <p:spPr>
          <a:xfrm>
            <a:off x="2608163" y="4085785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شهر رمضان</a:t>
            </a:r>
          </a:p>
        </p:txBody>
      </p:sp>
      <p:sp>
        <p:nvSpPr>
          <p:cNvPr id="32" name="خطأ 1">
            <a:extLst>
              <a:ext uri="{FF2B5EF4-FFF2-40B4-BE49-F238E27FC236}">
                <a16:creationId xmlns:a16="http://schemas.microsoft.com/office/drawing/2014/main" id="{85D53DE7-BACC-4892-0146-FCFB48E283E2}"/>
              </a:ext>
            </a:extLst>
          </p:cNvPr>
          <p:cNvSpPr/>
          <p:nvPr/>
        </p:nvSpPr>
        <p:spPr>
          <a:xfrm>
            <a:off x="2608163" y="3317241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شهر شوَّال</a:t>
            </a:r>
          </a:p>
        </p:txBody>
      </p:sp>
      <p:sp>
        <p:nvSpPr>
          <p:cNvPr id="33" name="خطأ 2">
            <a:extLst>
              <a:ext uri="{FF2B5EF4-FFF2-40B4-BE49-F238E27FC236}">
                <a16:creationId xmlns:a16="http://schemas.microsoft.com/office/drawing/2014/main" id="{F204511B-EC1A-A83B-7329-B98057434AA7}"/>
              </a:ext>
            </a:extLst>
          </p:cNvPr>
          <p:cNvSpPr/>
          <p:nvPr/>
        </p:nvSpPr>
        <p:spPr>
          <a:xfrm>
            <a:off x="2608163" y="4854329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شهر مُحرَّم</a:t>
            </a:r>
          </a:p>
        </p:txBody>
      </p:sp>
      <p:pic>
        <p:nvPicPr>
          <p:cNvPr id="52" name="علامة صحيح">
            <a:extLst>
              <a:ext uri="{FF2B5EF4-FFF2-40B4-BE49-F238E27FC236}">
                <a16:creationId xmlns:a16="http://schemas.microsoft.com/office/drawing/2014/main" id="{21D737E1-EE24-B3DA-A792-4029EDF58A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13" y="4182938"/>
            <a:ext cx="451668" cy="48053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73B0DC13-2470-592A-197B-270FD3C75B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24" y="3421186"/>
            <a:ext cx="449970" cy="4669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3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339F632A-CD65-163C-6620-9900A56866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24" y="4958274"/>
            <a:ext cx="449970" cy="4669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سهم: لليسار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CD68187-5739-BF09-137E-8CFC61F581BD}"/>
              </a:ext>
            </a:extLst>
          </p:cNvPr>
          <p:cNvSpPr/>
          <p:nvPr/>
        </p:nvSpPr>
        <p:spPr>
          <a:xfrm>
            <a:off x="5781040" y="5760720"/>
            <a:ext cx="629920" cy="548640"/>
          </a:xfrm>
          <a:prstGeom prst="leftArrow">
            <a:avLst>
              <a:gd name="adj1" fmla="val 50000"/>
              <a:gd name="adj2" fmla="val 64815"/>
            </a:avLst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5617" b="-15617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190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34504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2" presetClass="entr" presetSubtype="1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أحسنت إجابة 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خطأ 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خطأ 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1" grpId="0" animBg="1"/>
      <p:bldP spid="31" grpId="0" animBg="1"/>
      <p:bldP spid="32" grpId="0" animBg="1"/>
      <p:bldP spid="3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2073B-A291-CD65-2D1D-3D1D5A083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السؤال">
            <a:extLst>
              <a:ext uri="{FF2B5EF4-FFF2-40B4-BE49-F238E27FC236}">
                <a16:creationId xmlns:a16="http://schemas.microsoft.com/office/drawing/2014/main" id="{7EB74DFC-C7A9-5C3F-4343-56648D09879C}"/>
              </a:ext>
            </a:extLst>
          </p:cNvPr>
          <p:cNvSpPr/>
          <p:nvPr/>
        </p:nvSpPr>
        <p:spPr>
          <a:xfrm>
            <a:off x="2608163" y="1335756"/>
            <a:ext cx="6975676" cy="170501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r>
              <a:rPr lang="ar-JO" sz="36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أي عام شُرِع الأذان؟</a:t>
            </a:r>
          </a:p>
        </p:txBody>
      </p:sp>
      <p:sp>
        <p:nvSpPr>
          <p:cNvPr id="31" name="صحيح">
            <a:extLst>
              <a:ext uri="{FF2B5EF4-FFF2-40B4-BE49-F238E27FC236}">
                <a16:creationId xmlns:a16="http://schemas.microsoft.com/office/drawing/2014/main" id="{73F0FA52-DF29-7BE7-2C9C-1C15DA39B482}"/>
              </a:ext>
            </a:extLst>
          </p:cNvPr>
          <p:cNvSpPr/>
          <p:nvPr/>
        </p:nvSpPr>
        <p:spPr>
          <a:xfrm>
            <a:off x="2608163" y="4854329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السنة الأولى من الهجرة</a:t>
            </a:r>
          </a:p>
        </p:txBody>
      </p:sp>
      <p:sp>
        <p:nvSpPr>
          <p:cNvPr id="32" name="خطأ 1">
            <a:extLst>
              <a:ext uri="{FF2B5EF4-FFF2-40B4-BE49-F238E27FC236}">
                <a16:creationId xmlns:a16="http://schemas.microsoft.com/office/drawing/2014/main" id="{3A43412E-47FC-C931-7A73-F52D600522C8}"/>
              </a:ext>
            </a:extLst>
          </p:cNvPr>
          <p:cNvSpPr/>
          <p:nvPr/>
        </p:nvSpPr>
        <p:spPr>
          <a:xfrm>
            <a:off x="2608163" y="3317241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السنة الثالثة من الهجرة</a:t>
            </a:r>
          </a:p>
        </p:txBody>
      </p:sp>
      <p:sp>
        <p:nvSpPr>
          <p:cNvPr id="33" name="خطأ 2">
            <a:extLst>
              <a:ext uri="{FF2B5EF4-FFF2-40B4-BE49-F238E27FC236}">
                <a16:creationId xmlns:a16="http://schemas.microsoft.com/office/drawing/2014/main" id="{C9F294F2-C8E0-8989-AF3F-BB9015759BB3}"/>
              </a:ext>
            </a:extLst>
          </p:cNvPr>
          <p:cNvSpPr/>
          <p:nvPr/>
        </p:nvSpPr>
        <p:spPr>
          <a:xfrm>
            <a:off x="2608163" y="4082388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السنة الخامسة من الهجرة</a:t>
            </a:r>
          </a:p>
        </p:txBody>
      </p:sp>
      <p:pic>
        <p:nvPicPr>
          <p:cNvPr id="52" name="علامة صحيح">
            <a:extLst>
              <a:ext uri="{FF2B5EF4-FFF2-40B4-BE49-F238E27FC236}">
                <a16:creationId xmlns:a16="http://schemas.microsoft.com/office/drawing/2014/main" id="{D13AA765-1966-4184-06F3-0757D0CDB3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13" y="4951482"/>
            <a:ext cx="451668" cy="48053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34030E92-0649-3BE2-B530-7BCF56DB09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24" y="3421186"/>
            <a:ext cx="449970" cy="4669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3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7CC7800-B84B-5CD0-5B88-8FD672490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24" y="4186333"/>
            <a:ext cx="449970" cy="4669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سهم: لليسار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9C75D22-BADB-F48F-F4D9-E223354EE769}"/>
              </a:ext>
            </a:extLst>
          </p:cNvPr>
          <p:cNvSpPr/>
          <p:nvPr/>
        </p:nvSpPr>
        <p:spPr>
          <a:xfrm>
            <a:off x="5781040" y="5760720"/>
            <a:ext cx="629920" cy="548640"/>
          </a:xfrm>
          <a:prstGeom prst="leftArrow">
            <a:avLst>
              <a:gd name="adj1" fmla="val 50000"/>
              <a:gd name="adj2" fmla="val 64815"/>
            </a:avLst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5617" b="-15617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190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04800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2" presetClass="entr" presetSubtype="1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أحسنت إجابة 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خطأ 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خطأ 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1" grpId="0" animBg="1"/>
      <p:bldP spid="31" grpId="0" animBg="1"/>
      <p:bldP spid="32" grpId="0" animBg="1"/>
      <p:bldP spid="3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6868B-EFFD-7558-7D7C-07E6FD7FF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السؤال">
            <a:extLst>
              <a:ext uri="{FF2B5EF4-FFF2-40B4-BE49-F238E27FC236}">
                <a16:creationId xmlns:a16="http://schemas.microsoft.com/office/drawing/2014/main" id="{A656A591-D5ED-06E1-2785-3665E77BAC07}"/>
              </a:ext>
            </a:extLst>
          </p:cNvPr>
          <p:cNvSpPr/>
          <p:nvPr/>
        </p:nvSpPr>
        <p:spPr>
          <a:xfrm>
            <a:off x="2608163" y="1335756"/>
            <a:ext cx="6975676" cy="170501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r>
              <a:rPr lang="ar-JO" sz="36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أي سورة بالقرآن الكريم ذُكِر شهر رمضان؟</a:t>
            </a:r>
          </a:p>
        </p:txBody>
      </p:sp>
      <p:sp>
        <p:nvSpPr>
          <p:cNvPr id="31" name="صحيح">
            <a:extLst>
              <a:ext uri="{FF2B5EF4-FFF2-40B4-BE49-F238E27FC236}">
                <a16:creationId xmlns:a16="http://schemas.microsoft.com/office/drawing/2014/main" id="{12E9B783-A291-7C07-9B45-F43B026049FA}"/>
              </a:ext>
            </a:extLst>
          </p:cNvPr>
          <p:cNvSpPr/>
          <p:nvPr/>
        </p:nvSpPr>
        <p:spPr>
          <a:xfrm>
            <a:off x="2608163" y="4854329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سورة البقرة</a:t>
            </a:r>
          </a:p>
        </p:txBody>
      </p:sp>
      <p:sp>
        <p:nvSpPr>
          <p:cNvPr id="32" name="خطأ 1">
            <a:extLst>
              <a:ext uri="{FF2B5EF4-FFF2-40B4-BE49-F238E27FC236}">
                <a16:creationId xmlns:a16="http://schemas.microsoft.com/office/drawing/2014/main" id="{BA141818-5223-7DDD-84E3-16A0C12191D1}"/>
              </a:ext>
            </a:extLst>
          </p:cNvPr>
          <p:cNvSpPr/>
          <p:nvPr/>
        </p:nvSpPr>
        <p:spPr>
          <a:xfrm>
            <a:off x="2608163" y="3317241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سورة النساء</a:t>
            </a:r>
          </a:p>
        </p:txBody>
      </p:sp>
      <p:sp>
        <p:nvSpPr>
          <p:cNvPr id="33" name="خطأ 2">
            <a:extLst>
              <a:ext uri="{FF2B5EF4-FFF2-40B4-BE49-F238E27FC236}">
                <a16:creationId xmlns:a16="http://schemas.microsoft.com/office/drawing/2014/main" id="{2C432D27-395D-80FD-5C44-667173738ADD}"/>
              </a:ext>
            </a:extLst>
          </p:cNvPr>
          <p:cNvSpPr/>
          <p:nvPr/>
        </p:nvSpPr>
        <p:spPr>
          <a:xfrm>
            <a:off x="2608163" y="4082388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سورة آل عمران</a:t>
            </a:r>
          </a:p>
        </p:txBody>
      </p:sp>
      <p:pic>
        <p:nvPicPr>
          <p:cNvPr id="52" name="علامة صحيح">
            <a:extLst>
              <a:ext uri="{FF2B5EF4-FFF2-40B4-BE49-F238E27FC236}">
                <a16:creationId xmlns:a16="http://schemas.microsoft.com/office/drawing/2014/main" id="{1852F1B4-3762-F362-B74D-E159EC0F0C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13" y="4951482"/>
            <a:ext cx="451668" cy="48053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2078F6AA-F7FA-E78A-A73F-876038FE22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24" y="3421186"/>
            <a:ext cx="449970" cy="4669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3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899D585-8FDE-1518-EF64-7E08D49B99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24" y="4186333"/>
            <a:ext cx="449970" cy="4669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سهم: لليسار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DB276E4-84B8-30D9-15A0-524A5F1C58F0}"/>
              </a:ext>
            </a:extLst>
          </p:cNvPr>
          <p:cNvSpPr/>
          <p:nvPr/>
        </p:nvSpPr>
        <p:spPr>
          <a:xfrm>
            <a:off x="5781040" y="5760720"/>
            <a:ext cx="629920" cy="548640"/>
          </a:xfrm>
          <a:prstGeom prst="leftArrow">
            <a:avLst>
              <a:gd name="adj1" fmla="val 50000"/>
              <a:gd name="adj2" fmla="val 64815"/>
            </a:avLst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5617" b="-15617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190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43918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2" presetClass="entr" presetSubtype="1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أحسنت إجابة 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خطأ 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خطأ 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1" grpId="0" animBg="1"/>
      <p:bldP spid="31" grpId="0" animBg="1"/>
      <p:bldP spid="32" grpId="0" animBg="1"/>
      <p:bldP spid="33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4009B-C59D-99EB-F1F9-9010805C6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السؤال">
            <a:extLst>
              <a:ext uri="{FF2B5EF4-FFF2-40B4-BE49-F238E27FC236}">
                <a16:creationId xmlns:a16="http://schemas.microsoft.com/office/drawing/2014/main" id="{8791F3D4-82D5-0CC8-20AA-CEB0611DEBC4}"/>
              </a:ext>
            </a:extLst>
          </p:cNvPr>
          <p:cNvSpPr/>
          <p:nvPr/>
        </p:nvSpPr>
        <p:spPr>
          <a:xfrm>
            <a:off x="2608163" y="1335756"/>
            <a:ext cx="6975676" cy="170501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r>
              <a:rPr lang="ar-JO" sz="36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أي عام من البعثة تُوفِّيَت أم المؤمنين خديجة رضي الله عنها؟</a:t>
            </a:r>
          </a:p>
        </p:txBody>
      </p:sp>
      <p:sp>
        <p:nvSpPr>
          <p:cNvPr id="31" name="صحيح">
            <a:extLst>
              <a:ext uri="{FF2B5EF4-FFF2-40B4-BE49-F238E27FC236}">
                <a16:creationId xmlns:a16="http://schemas.microsoft.com/office/drawing/2014/main" id="{A8BEA09E-A7E9-B9E3-FC8E-AE232961D8FD}"/>
              </a:ext>
            </a:extLst>
          </p:cNvPr>
          <p:cNvSpPr/>
          <p:nvPr/>
        </p:nvSpPr>
        <p:spPr>
          <a:xfrm>
            <a:off x="2608163" y="4085785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السنة العاشرة من البعثة</a:t>
            </a:r>
          </a:p>
        </p:txBody>
      </p:sp>
      <p:sp>
        <p:nvSpPr>
          <p:cNvPr id="32" name="خطأ 1">
            <a:extLst>
              <a:ext uri="{FF2B5EF4-FFF2-40B4-BE49-F238E27FC236}">
                <a16:creationId xmlns:a16="http://schemas.microsoft.com/office/drawing/2014/main" id="{21BF0418-75C2-E0FA-A9D3-5AE580FABC8B}"/>
              </a:ext>
            </a:extLst>
          </p:cNvPr>
          <p:cNvSpPr/>
          <p:nvPr/>
        </p:nvSpPr>
        <p:spPr>
          <a:xfrm>
            <a:off x="2608163" y="3317241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السنة الخامسة من البعثة</a:t>
            </a:r>
          </a:p>
        </p:txBody>
      </p:sp>
      <p:sp>
        <p:nvSpPr>
          <p:cNvPr id="33" name="خطأ 2">
            <a:extLst>
              <a:ext uri="{FF2B5EF4-FFF2-40B4-BE49-F238E27FC236}">
                <a16:creationId xmlns:a16="http://schemas.microsoft.com/office/drawing/2014/main" id="{5A8A86C5-A2D7-ABF3-9DED-1AD6E9F230EF}"/>
              </a:ext>
            </a:extLst>
          </p:cNvPr>
          <p:cNvSpPr/>
          <p:nvPr/>
        </p:nvSpPr>
        <p:spPr>
          <a:xfrm>
            <a:off x="2608163" y="4854329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السنة السابعة من البعثة</a:t>
            </a:r>
          </a:p>
        </p:txBody>
      </p:sp>
      <p:pic>
        <p:nvPicPr>
          <p:cNvPr id="52" name="علامة صحيح">
            <a:extLst>
              <a:ext uri="{FF2B5EF4-FFF2-40B4-BE49-F238E27FC236}">
                <a16:creationId xmlns:a16="http://schemas.microsoft.com/office/drawing/2014/main" id="{7B46D8AA-933A-386F-B312-C060DEF7B2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13" y="4182938"/>
            <a:ext cx="451668" cy="48053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7C6EA594-CD7C-6DF6-0D38-49DE2B2CD2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24" y="3421186"/>
            <a:ext cx="449970" cy="4669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3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DAD742A-1484-E6F7-8018-B704D083D0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24" y="4958274"/>
            <a:ext cx="449970" cy="4669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سهم: لليسار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16D260C-371F-37C3-66D0-25473A7DB494}"/>
              </a:ext>
            </a:extLst>
          </p:cNvPr>
          <p:cNvSpPr/>
          <p:nvPr/>
        </p:nvSpPr>
        <p:spPr>
          <a:xfrm>
            <a:off x="5781040" y="5760720"/>
            <a:ext cx="629920" cy="548640"/>
          </a:xfrm>
          <a:prstGeom prst="leftArrow">
            <a:avLst>
              <a:gd name="adj1" fmla="val 50000"/>
              <a:gd name="adj2" fmla="val 64815"/>
            </a:avLst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5617" b="-15617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190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48039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2" presetClass="entr" presetSubtype="1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أحسنت إجابة 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خطأ 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خطأ 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1" grpId="0" animBg="1"/>
      <p:bldP spid="31" grpId="0" animBg="1"/>
      <p:bldP spid="32" grpId="0" animBg="1"/>
      <p:bldP spid="3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4FB48-2352-4216-6205-F3EA4060C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السؤال">
            <a:extLst>
              <a:ext uri="{FF2B5EF4-FFF2-40B4-BE49-F238E27FC236}">
                <a16:creationId xmlns:a16="http://schemas.microsoft.com/office/drawing/2014/main" id="{55F4D0CD-AB3A-F289-119F-B0F4BCE1175D}"/>
              </a:ext>
            </a:extLst>
          </p:cNvPr>
          <p:cNvSpPr/>
          <p:nvPr/>
        </p:nvSpPr>
        <p:spPr>
          <a:xfrm>
            <a:off x="2608163" y="1335756"/>
            <a:ext cx="6975676" cy="170501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r>
              <a:rPr lang="ar-JO" sz="36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كم مرة ذُكرت كلمة رمضان في القرآن؟</a:t>
            </a:r>
          </a:p>
        </p:txBody>
      </p:sp>
      <p:sp>
        <p:nvSpPr>
          <p:cNvPr id="31" name="صحيح">
            <a:extLst>
              <a:ext uri="{FF2B5EF4-FFF2-40B4-BE49-F238E27FC236}">
                <a16:creationId xmlns:a16="http://schemas.microsoft.com/office/drawing/2014/main" id="{AD48E365-753C-6D1E-9A33-57E0005DDEAE}"/>
              </a:ext>
            </a:extLst>
          </p:cNvPr>
          <p:cNvSpPr/>
          <p:nvPr/>
        </p:nvSpPr>
        <p:spPr>
          <a:xfrm>
            <a:off x="2608163" y="3317240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مرة واحدة</a:t>
            </a:r>
          </a:p>
        </p:txBody>
      </p:sp>
      <p:sp>
        <p:nvSpPr>
          <p:cNvPr id="32" name="خطأ 1">
            <a:extLst>
              <a:ext uri="{FF2B5EF4-FFF2-40B4-BE49-F238E27FC236}">
                <a16:creationId xmlns:a16="http://schemas.microsoft.com/office/drawing/2014/main" id="{2358DC9D-3336-320F-BCDD-D8030CC11962}"/>
              </a:ext>
            </a:extLst>
          </p:cNvPr>
          <p:cNvSpPr/>
          <p:nvPr/>
        </p:nvSpPr>
        <p:spPr>
          <a:xfrm>
            <a:off x="2608163" y="4085785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ثلاث مرات</a:t>
            </a:r>
          </a:p>
        </p:txBody>
      </p:sp>
      <p:sp>
        <p:nvSpPr>
          <p:cNvPr id="33" name="خطأ 2">
            <a:extLst>
              <a:ext uri="{FF2B5EF4-FFF2-40B4-BE49-F238E27FC236}">
                <a16:creationId xmlns:a16="http://schemas.microsoft.com/office/drawing/2014/main" id="{9A8771D0-9740-7DA9-0E7F-2A094983969C}"/>
              </a:ext>
            </a:extLst>
          </p:cNvPr>
          <p:cNvSpPr/>
          <p:nvPr/>
        </p:nvSpPr>
        <p:spPr>
          <a:xfrm>
            <a:off x="2608163" y="4854329"/>
            <a:ext cx="6975676" cy="674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0"/>
                </a:schemeClr>
              </a:gs>
              <a:gs pos="20000">
                <a:schemeClr val="accent6">
                  <a:lumMod val="75000"/>
                  <a:alpha val="15000"/>
                </a:schemeClr>
              </a:gs>
              <a:gs pos="80000">
                <a:schemeClr val="accent6">
                  <a:lumMod val="75000"/>
                  <a:alpha val="1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38100" dist="38100" dir="5400000" algn="t" rotWithShape="0">
              <a:schemeClr val="accent6">
                <a:lumMod val="75000"/>
                <a:alpha val="61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مرتين</a:t>
            </a:r>
          </a:p>
        </p:txBody>
      </p:sp>
      <p:pic>
        <p:nvPicPr>
          <p:cNvPr id="52" name="علامة صحيح">
            <a:extLst>
              <a:ext uri="{FF2B5EF4-FFF2-40B4-BE49-F238E27FC236}">
                <a16:creationId xmlns:a16="http://schemas.microsoft.com/office/drawing/2014/main" id="{462481C1-6C0C-31FD-C14A-6D5AF63944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13" y="3414393"/>
            <a:ext cx="451668" cy="48053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D6A0EB8-721E-5660-FD51-D116E81EB0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24" y="4189730"/>
            <a:ext cx="449970" cy="4669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3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A2F66C0F-26F6-3A16-ED9D-2C47BC8706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24" y="4958274"/>
            <a:ext cx="449970" cy="4669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سهم: لليسار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0598E50-11F5-8ADC-DF3F-91C9A70D73EA}"/>
              </a:ext>
            </a:extLst>
          </p:cNvPr>
          <p:cNvSpPr/>
          <p:nvPr/>
        </p:nvSpPr>
        <p:spPr>
          <a:xfrm>
            <a:off x="5781040" y="5760720"/>
            <a:ext cx="629920" cy="548640"/>
          </a:xfrm>
          <a:prstGeom prst="leftArrow">
            <a:avLst>
              <a:gd name="adj1" fmla="val 50000"/>
              <a:gd name="adj2" fmla="val 64815"/>
            </a:avLst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5617" b="-15617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190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56469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2" presetClass="entr" presetSubtype="1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أحسنت إجابة 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خطأ 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خطأ 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1" grpId="0" animBg="1"/>
      <p:bldP spid="31" grpId="0" animBg="1"/>
      <p:bldP spid="32" grpId="0" animBg="1"/>
      <p:bldP spid="33" grpId="0" animBg="1"/>
      <p:bldP spid="2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أصفر برتقالي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354</Words>
  <Application>Microsoft Office PowerPoint</Application>
  <PresentationFormat>شاشة عريضة</PresentationFormat>
  <Paragraphs>69</Paragraphs>
  <Slides>17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17</vt:i4>
      </vt:variant>
    </vt:vector>
  </HeadingPairs>
  <TitlesOfParts>
    <vt:vector size="26" baseType="lpstr">
      <vt:lpstr>A Jannat LT</vt:lpstr>
      <vt:lpstr>Aptos</vt:lpstr>
      <vt:lpstr>Aptos Display</vt:lpstr>
      <vt:lpstr>Arial</vt:lpstr>
      <vt:lpstr>Calibri</vt:lpstr>
      <vt:lpstr>Calibri Light</vt:lpstr>
      <vt:lpstr>Traditional Arabic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المسابقة الرمضانية 1447 هـ</dc:title>
  <dc:creator>البوربوينت الإسلامي</dc:creator>
  <cp:lastModifiedBy>البوربوينت الإسلامي</cp:lastModifiedBy>
  <cp:revision>26</cp:revision>
  <dcterms:created xsi:type="dcterms:W3CDTF">2026-02-04T12:26:14Z</dcterms:created>
  <dcterms:modified xsi:type="dcterms:W3CDTF">2026-02-05T04:29:40Z</dcterms:modified>
</cp:coreProperties>
</file>