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F6FD"/>
    <a:srgbClr val="E5FFFC"/>
    <a:srgbClr val="000000"/>
    <a:srgbClr val="BAFBFE"/>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83"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640617-BE4F-418A-9440-1587AE99B6F4}" type="datetimeFigureOut">
              <a:rPr kumimoji="1" lang="ja-JP" altLang="en-US" smtClean="0"/>
              <a:t>2025/9/18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E26CD-DE08-4743-B93A-A3550BFE80A2}" type="slidenum">
              <a:rPr kumimoji="1" lang="ja-JP" altLang="en-US" smtClean="0"/>
              <a:t>‹#›</a:t>
            </a:fld>
            <a:endParaRPr kumimoji="1" lang="ja-JP" altLang="en-US"/>
          </a:p>
        </p:txBody>
      </p:sp>
    </p:spTree>
    <p:extLst>
      <p:ext uri="{BB962C8B-B14F-4D97-AF65-F5344CB8AC3E}">
        <p14:creationId xmlns:p14="http://schemas.microsoft.com/office/powerpoint/2010/main" val="500763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87E26CD-DE08-4743-B93A-A3550BFE80A2}" type="slidenum">
              <a:rPr kumimoji="1" lang="ja-JP" altLang="en-US" smtClean="0"/>
              <a:t>1</a:t>
            </a:fld>
            <a:endParaRPr kumimoji="1" lang="ja-JP" altLang="en-US"/>
          </a:p>
        </p:txBody>
      </p:sp>
    </p:spTree>
    <p:extLst>
      <p:ext uri="{BB962C8B-B14F-4D97-AF65-F5344CB8AC3E}">
        <p14:creationId xmlns:p14="http://schemas.microsoft.com/office/powerpoint/2010/main" val="1119859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2197297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3560496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211077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3695540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941388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1446231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381532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3728400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703060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1652446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6F507C-923D-44F2-BD1C-6C5DAF1085D5}" type="datetimeFigureOut">
              <a:rPr kumimoji="1" lang="ja-JP" altLang="en-US" smtClean="0"/>
              <a:t>2025/9/18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2620089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F507C-923D-44F2-BD1C-6C5DAF1085D5}" type="datetimeFigureOut">
              <a:rPr kumimoji="1" lang="ja-JP" altLang="en-US" smtClean="0"/>
              <a:t>2025/9/18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B3C9A-AC75-4EBC-B135-6BC09FB57530}" type="slidenum">
              <a:rPr kumimoji="1" lang="ja-JP" altLang="en-US" smtClean="0"/>
              <a:t>‹#›</a:t>
            </a:fld>
            <a:endParaRPr kumimoji="1" lang="ja-JP" altLang="en-US"/>
          </a:p>
        </p:txBody>
      </p:sp>
    </p:spTree>
    <p:extLst>
      <p:ext uri="{BB962C8B-B14F-4D97-AF65-F5344CB8AC3E}">
        <p14:creationId xmlns:p14="http://schemas.microsoft.com/office/powerpoint/2010/main" val="2758373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07504" y="34806"/>
            <a:ext cx="309634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dirty="0"/>
              <a:t>お薬の販売</a:t>
            </a:r>
            <a:r>
              <a:rPr lang="ja-JP" altLang="en-US" dirty="0"/>
              <a:t>方法について</a:t>
            </a:r>
            <a:endParaRPr lang="en-US" altLang="ja-JP" dirty="0"/>
          </a:p>
        </p:txBody>
      </p:sp>
      <p:graphicFrame>
        <p:nvGraphicFramePr>
          <p:cNvPr id="5" name="表 4"/>
          <p:cNvGraphicFramePr>
            <a:graphicFrameLocks noGrp="1"/>
          </p:cNvGraphicFramePr>
          <p:nvPr>
            <p:extLst>
              <p:ext uri="{D42A27DB-BD31-4B8C-83A1-F6EECF244321}">
                <p14:modId xmlns:p14="http://schemas.microsoft.com/office/powerpoint/2010/main" val="693130889"/>
              </p:ext>
            </p:extLst>
          </p:nvPr>
        </p:nvGraphicFramePr>
        <p:xfrm>
          <a:off x="93168" y="561874"/>
          <a:ext cx="8943328" cy="4471584"/>
        </p:xfrm>
        <a:graphic>
          <a:graphicData uri="http://schemas.openxmlformats.org/drawingml/2006/table">
            <a:tbl>
              <a:tblPr firstRow="1" bandRow="1">
                <a:tableStyleId>{5C22544A-7EE6-4342-B048-85BDC9FD1C3A}</a:tableStyleId>
              </a:tblPr>
              <a:tblGrid>
                <a:gridCol w="360040">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2966664">
                  <a:extLst>
                    <a:ext uri="{9D8B030D-6E8A-4147-A177-3AD203B41FA5}">
                      <a16:colId xmlns:a16="http://schemas.microsoft.com/office/drawing/2014/main" val="20002"/>
                    </a:ext>
                  </a:extLst>
                </a:gridCol>
                <a:gridCol w="2232248">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720080">
                  <a:extLst>
                    <a:ext uri="{9D8B030D-6E8A-4147-A177-3AD203B41FA5}">
                      <a16:colId xmlns:a16="http://schemas.microsoft.com/office/drawing/2014/main" val="20005"/>
                    </a:ext>
                  </a:extLst>
                </a:gridCol>
                <a:gridCol w="648072">
                  <a:extLst>
                    <a:ext uri="{9D8B030D-6E8A-4147-A177-3AD203B41FA5}">
                      <a16:colId xmlns:a16="http://schemas.microsoft.com/office/drawing/2014/main" val="20006"/>
                    </a:ext>
                  </a:extLst>
                </a:gridCol>
              </a:tblGrid>
              <a:tr h="391416">
                <a:tc gridSpan="2">
                  <a:txBody>
                    <a:bodyPr/>
                    <a:lstStyle/>
                    <a:p>
                      <a:pPr algn="ctr"/>
                      <a:r>
                        <a:rPr kumimoji="1" lang="ja-JP" altLang="en-US" sz="1100" dirty="0">
                          <a:solidFill>
                            <a:schemeClr val="tx1"/>
                          </a:solidFill>
                        </a:rPr>
                        <a:t>分類と</a:t>
                      </a:r>
                      <a:endParaRPr kumimoji="1" lang="en-US" altLang="ja-JP" sz="1100" dirty="0">
                        <a:solidFill>
                          <a:schemeClr val="tx1"/>
                        </a:solidFill>
                      </a:endParaRPr>
                    </a:p>
                    <a:p>
                      <a:pPr algn="ctr"/>
                      <a:r>
                        <a:rPr kumimoji="1" lang="ja-JP" altLang="en-US" sz="1100" dirty="0">
                          <a:solidFill>
                            <a:schemeClr val="tx1"/>
                          </a:solidFill>
                        </a:rPr>
                        <a:t>外箱表示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tc hMerge="1">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tc>
                  <a:txBody>
                    <a:bodyPr/>
                    <a:lstStyle/>
                    <a:p>
                      <a:pPr algn="ctr"/>
                      <a:r>
                        <a:rPr kumimoji="1" lang="ja-JP" altLang="en-US" sz="1100" dirty="0">
                          <a:solidFill>
                            <a:schemeClr val="tx1"/>
                          </a:solidFill>
                        </a:rPr>
                        <a:t>定　　　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tc>
                  <a:txBody>
                    <a:bodyPr/>
                    <a:lstStyle/>
                    <a:p>
                      <a:pPr algn="ctr"/>
                      <a:r>
                        <a:rPr kumimoji="1" lang="ja-JP" altLang="en-US" sz="1100" dirty="0">
                          <a:solidFill>
                            <a:schemeClr val="tx1"/>
                          </a:solidFill>
                        </a:rPr>
                        <a:t>陳列方法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tc>
                  <a:txBody>
                    <a:bodyPr/>
                    <a:lstStyle/>
                    <a:p>
                      <a:pPr algn="ctr"/>
                      <a:r>
                        <a:rPr kumimoji="1" lang="ja-JP" altLang="en-US" sz="1100" dirty="0">
                          <a:solidFill>
                            <a:schemeClr val="tx1"/>
                          </a:solidFill>
                        </a:rPr>
                        <a:t>情報</a:t>
                      </a:r>
                      <a:endParaRPr kumimoji="1" lang="en-US" altLang="ja-JP" sz="1100" dirty="0">
                        <a:solidFill>
                          <a:schemeClr val="tx1"/>
                        </a:solidFill>
                      </a:endParaRPr>
                    </a:p>
                    <a:p>
                      <a:pPr algn="ctr"/>
                      <a:r>
                        <a:rPr kumimoji="1" lang="ja-JP" altLang="en-US" sz="1100" dirty="0">
                          <a:solidFill>
                            <a:schemeClr val="tx1"/>
                          </a:solidFill>
                        </a:rPr>
                        <a:t>提供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tc>
                  <a:txBody>
                    <a:bodyPr/>
                    <a:lstStyle/>
                    <a:p>
                      <a:pPr algn="ctr"/>
                      <a:r>
                        <a:rPr kumimoji="1" lang="ja-JP" altLang="en-US" sz="1100" dirty="0">
                          <a:solidFill>
                            <a:schemeClr val="tx1"/>
                          </a:solidFill>
                        </a:rPr>
                        <a:t>対応する</a:t>
                      </a:r>
                      <a:endParaRPr kumimoji="1" lang="en-US" altLang="ja-JP" sz="1100" dirty="0">
                        <a:solidFill>
                          <a:schemeClr val="tx1"/>
                        </a:solidFill>
                      </a:endParaRPr>
                    </a:p>
                    <a:p>
                      <a:pPr algn="ctr"/>
                      <a:r>
                        <a:rPr kumimoji="1" lang="ja-JP" altLang="en-US" sz="1100" dirty="0">
                          <a:solidFill>
                            <a:schemeClr val="tx1"/>
                          </a:solidFill>
                        </a:rPr>
                        <a:t>専門家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tc>
                  <a:txBody>
                    <a:bodyPr/>
                    <a:lstStyle/>
                    <a:p>
                      <a:pPr algn="ctr"/>
                      <a:r>
                        <a:rPr kumimoji="1" lang="ja-JP" altLang="en-US" sz="1100" dirty="0">
                          <a:solidFill>
                            <a:schemeClr val="tx1"/>
                          </a:solidFill>
                        </a:rPr>
                        <a:t>相談へ</a:t>
                      </a:r>
                      <a:endParaRPr kumimoji="1" lang="en-US" altLang="ja-JP" sz="1100" dirty="0">
                        <a:solidFill>
                          <a:schemeClr val="tx1"/>
                        </a:solidFill>
                      </a:endParaRPr>
                    </a:p>
                    <a:p>
                      <a:pPr algn="ctr"/>
                      <a:r>
                        <a:rPr kumimoji="1" lang="ja-JP" altLang="en-US" sz="1100" dirty="0">
                          <a:solidFill>
                            <a:schemeClr val="tx1"/>
                          </a:solidFill>
                        </a:rPr>
                        <a:t>の対応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AFBFE"/>
                    </a:solidFill>
                  </a:tcPr>
                </a:tc>
                <a:extLst>
                  <a:ext uri="{0D108BD9-81ED-4DB2-BD59-A6C34878D82A}">
                    <a16:rowId xmlns:a16="http://schemas.microsoft.com/office/drawing/2014/main" val="10000"/>
                  </a:ext>
                </a:extLst>
              </a:tr>
              <a:tr h="633671">
                <a:tc gridSpan="2">
                  <a:txBody>
                    <a:bodyPr/>
                    <a:lstStyle/>
                    <a:p>
                      <a:pPr algn="ctr"/>
                      <a:endParaRPr kumimoji="1" lang="en-US" altLang="ja-JP" sz="1100" b="1" dirty="0">
                        <a:solidFill>
                          <a:schemeClr val="tx1"/>
                        </a:solidFill>
                      </a:endParaRPr>
                    </a:p>
                    <a:p>
                      <a:pPr algn="ctr"/>
                      <a:r>
                        <a:rPr kumimoji="1" lang="ja-JP" altLang="en-US" sz="1100" b="1" dirty="0">
                          <a:solidFill>
                            <a:schemeClr val="tx1"/>
                          </a:solidFill>
                        </a:rPr>
                        <a:t>要指導医薬品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hMerge="1">
                  <a:txBody>
                    <a:bodyPr/>
                    <a:lstStyle/>
                    <a:p>
                      <a:pPr algn="ct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副作用等により日常生活に支障を来す程度の健康被害が生ずるおそれがある医薬品のうち、その使用に関し特に注意が必要で、新しく市販された成分等を含むもの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販売時に薬剤師による対面での情報提供を適切に行うため、鍵をかけた場所か消費者が直接手の触れられない場所に陳列します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rowSpan="2">
                  <a:txBody>
                    <a:bodyPr/>
                    <a:lstStyle/>
                    <a:p>
                      <a:pPr algn="just"/>
                      <a:r>
                        <a:rPr kumimoji="1" lang="ja-JP" altLang="en-US" sz="1100" dirty="0">
                          <a:solidFill>
                            <a:schemeClr val="tx1"/>
                          </a:solidFill>
                        </a:rPr>
                        <a:t>書面を用いて、適正使用のため必要な情報の提供を行います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rowSpan="2">
                  <a:txBody>
                    <a:bodyPr/>
                    <a:lstStyle/>
                    <a:p>
                      <a:pPr algn="ctr"/>
                      <a:r>
                        <a:rPr kumimoji="1" lang="ja-JP" altLang="en-US" sz="1100" dirty="0">
                          <a:solidFill>
                            <a:schemeClr val="tx1"/>
                          </a:solidFill>
                        </a:rPr>
                        <a:t>薬剤師</a:t>
                      </a:r>
                    </a:p>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rowSpan="4">
                  <a:txBody>
                    <a:bodyPr/>
                    <a:lstStyle/>
                    <a:p>
                      <a:pPr algn="just"/>
                      <a:r>
                        <a:rPr kumimoji="1" lang="ja-JP" altLang="en-US" sz="1100" dirty="0">
                          <a:solidFill>
                            <a:schemeClr val="tx1"/>
                          </a:solidFill>
                        </a:rPr>
                        <a:t>相談に応じて、適正使用のため必要な情報を提供します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extLst>
                  <a:ext uri="{0D108BD9-81ED-4DB2-BD59-A6C34878D82A}">
                    <a16:rowId xmlns:a16="http://schemas.microsoft.com/office/drawing/2014/main" val="10001"/>
                  </a:ext>
                </a:extLst>
              </a:tr>
              <a:tr h="633671">
                <a:tc rowSpan="3">
                  <a:txBody>
                    <a:bodyPr/>
                    <a:lstStyle/>
                    <a:p>
                      <a:pPr algn="ctr"/>
                      <a:r>
                        <a:rPr kumimoji="1" lang="ja-JP" altLang="en-US" sz="1100" b="1" dirty="0">
                          <a:solidFill>
                            <a:schemeClr val="tx1"/>
                          </a:solidFill>
                        </a:rPr>
                        <a:t>一般用医薬品</a:t>
                      </a:r>
                      <a:endParaRPr kumimoji="1" lang="en-US" altLang="ja-JP" sz="1100" b="1" dirty="0">
                        <a:solidFill>
                          <a:schemeClr val="tx1"/>
                        </a:solidFill>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ctr"/>
                      <a:endParaRPr kumimoji="1" lang="en-US" altLang="ja-JP" sz="1100" b="1" dirty="0">
                        <a:solidFill>
                          <a:schemeClr val="tx1"/>
                        </a:solidFill>
                      </a:endParaRPr>
                    </a:p>
                    <a:p>
                      <a:pPr algn="ctr"/>
                      <a:r>
                        <a:rPr kumimoji="1" lang="ja-JP" altLang="en-US" sz="1100" b="1" dirty="0">
                          <a:solidFill>
                            <a:schemeClr val="tx1"/>
                          </a:solidFill>
                        </a:rPr>
                        <a:t>第一類医薬品</a:t>
                      </a:r>
                      <a:endParaRPr kumimoji="1" lang="en-US" altLang="ja-JP" sz="11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副作用等により日常生活に支障を来す程度の健康被害が生ずるおそれがある医薬品のうち、その使用に関し特に注意が必要なもの（要指導医薬品を除く）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販売時に薬剤師による情報提供を適切に行うため、鍵をかけた場所か消費者が直接手の触れられない場所に陳列します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80668">
                <a:tc vMerge="1">
                  <a:txBody>
                    <a:bodyPr/>
                    <a:lstStyle/>
                    <a:p>
                      <a:pPr algn="ct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ctr"/>
                      <a:r>
                        <a:rPr kumimoji="1" lang="ja-JP" altLang="en-US" sz="1100" b="1" dirty="0">
                          <a:solidFill>
                            <a:schemeClr val="tx1"/>
                          </a:solidFill>
                        </a:rPr>
                        <a:t>指定第二類</a:t>
                      </a:r>
                      <a:endParaRPr kumimoji="1" lang="en-US" altLang="ja-JP" sz="1100" b="1" dirty="0">
                        <a:solidFill>
                          <a:schemeClr val="tx1"/>
                        </a:solidFill>
                      </a:endParaRPr>
                    </a:p>
                    <a:p>
                      <a:pPr algn="ctr"/>
                      <a:r>
                        <a:rPr kumimoji="1" lang="ja-JP" altLang="en-US" sz="1100" b="1" dirty="0">
                          <a:solidFill>
                            <a:schemeClr val="tx1"/>
                          </a:solidFill>
                        </a:rPr>
                        <a:t>医薬品</a:t>
                      </a:r>
                      <a:endParaRPr kumimoji="1" lang="en-US" altLang="ja-JP" sz="1100" b="1" dirty="0">
                        <a:solidFill>
                          <a:schemeClr val="tx1"/>
                        </a:solidFill>
                      </a:endParaRPr>
                    </a:p>
                    <a:p>
                      <a:pPr algn="ctr"/>
                      <a:endParaRPr kumimoji="1" lang="en-US" altLang="ja-JP" sz="1100" b="1" dirty="0">
                        <a:solidFill>
                          <a:schemeClr val="tx1"/>
                        </a:solidFill>
                      </a:endParaRPr>
                    </a:p>
                    <a:p>
                      <a:pPr algn="ctr"/>
                      <a:endParaRPr kumimoji="1" lang="en-US" altLang="ja-JP" sz="1100" b="1" dirty="0">
                        <a:solidFill>
                          <a:schemeClr val="tx1"/>
                        </a:solidFill>
                      </a:endParaRPr>
                    </a:p>
                    <a:p>
                      <a:pPr algn="ctr"/>
                      <a:endParaRPr kumimoji="1" lang="en-US" altLang="ja-JP" sz="1100" b="1" dirty="0">
                        <a:solidFill>
                          <a:schemeClr val="tx1"/>
                        </a:solidFill>
                      </a:endParaRPr>
                    </a:p>
                    <a:p>
                      <a:pPr algn="ctr"/>
                      <a:endParaRPr kumimoji="1" lang="en-US" altLang="ja-JP" sz="1100" b="1" dirty="0">
                        <a:solidFill>
                          <a:schemeClr val="tx1"/>
                        </a:solidFill>
                      </a:endParaRPr>
                    </a:p>
                    <a:p>
                      <a:pPr algn="ctr"/>
                      <a:r>
                        <a:rPr kumimoji="1" lang="ja-JP" altLang="en-US" sz="1100" b="1" dirty="0">
                          <a:solidFill>
                            <a:schemeClr val="tx1"/>
                          </a:solidFill>
                        </a:rPr>
                        <a:t>第二類医薬品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副作用等により日常生活に支障を来す程度の健康被害が生ずるおそれがある医薬品（要指導医薬品、第一類医薬品を除く）</a:t>
                      </a:r>
                      <a:endParaRPr kumimoji="1" lang="en-US" altLang="ja-JP" sz="1100" dirty="0">
                        <a:solidFill>
                          <a:schemeClr val="tx1"/>
                        </a:solidFill>
                      </a:endParaRPr>
                    </a:p>
                    <a:p>
                      <a:pPr algn="just"/>
                      <a:endParaRPr kumimoji="1" lang="en-US" altLang="ja-JP" sz="1100" dirty="0">
                        <a:solidFill>
                          <a:schemeClr val="tx1"/>
                        </a:solidFill>
                      </a:endParaRPr>
                    </a:p>
                    <a:p>
                      <a:pPr algn="just"/>
                      <a:r>
                        <a:rPr kumimoji="1" lang="ja-JP" altLang="en-US" sz="1100" b="1" dirty="0">
                          <a:solidFill>
                            <a:srgbClr val="FF0000"/>
                          </a:solidFill>
                        </a:rPr>
                        <a:t>注）　指定第二類医薬品は、第二類医薬品のうち、特別の注意を要する医薬品です</a:t>
                      </a:r>
                      <a:endParaRPr kumimoji="1" lang="en-US" altLang="ja-JP" sz="1100" b="1" dirty="0">
                        <a:solidFill>
                          <a:srgbClr val="FF0000"/>
                        </a:solidFill>
                      </a:endParaRPr>
                    </a:p>
                    <a:p>
                      <a:pPr algn="just"/>
                      <a:r>
                        <a:rPr kumimoji="1" lang="ja-JP" altLang="en-US" sz="1100" dirty="0">
                          <a:solidFill>
                            <a:schemeClr val="tx1"/>
                          </a:solidFill>
                        </a:rPr>
                        <a:t>　</a:t>
                      </a:r>
                      <a:r>
                        <a:rPr kumimoji="1" lang="en-US" altLang="ja-JP" sz="1100" b="1" dirty="0">
                          <a:solidFill>
                            <a:srgbClr val="FF0000"/>
                          </a:solidFill>
                        </a:rPr>
                        <a:t>『</a:t>
                      </a:r>
                      <a:r>
                        <a:rPr kumimoji="1" lang="ja-JP" altLang="en-US" sz="1100" b="1" dirty="0">
                          <a:solidFill>
                            <a:srgbClr val="FF0000"/>
                          </a:solidFill>
                        </a:rPr>
                        <a:t>してはいけないこと</a:t>
                      </a:r>
                      <a:r>
                        <a:rPr kumimoji="1" lang="en-US" altLang="ja-JP" sz="1100" b="1" dirty="0">
                          <a:solidFill>
                            <a:srgbClr val="FF0000"/>
                          </a:solidFill>
                        </a:rPr>
                        <a:t>』</a:t>
                      </a:r>
                      <a:r>
                        <a:rPr kumimoji="1" lang="ja-JP" altLang="en-US" sz="1100" b="1" dirty="0">
                          <a:solidFill>
                            <a:srgbClr val="FF0000"/>
                          </a:solidFill>
                        </a:rPr>
                        <a:t>の確認をおこない、使用について薬剤師や登録販売者にご相談ください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第一類医薬品と同様、販売時に情報提供を行う機会を確保しやすいよう、情報提供を行う場所（７ｍ以内）に陳列します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rowSpan="2">
                  <a:txBody>
                    <a:bodyPr/>
                    <a:lstStyle/>
                    <a:p>
                      <a:pPr algn="just"/>
                      <a:r>
                        <a:rPr kumimoji="1" lang="ja-JP" altLang="en-US" sz="1100" dirty="0">
                          <a:solidFill>
                            <a:schemeClr val="tx1"/>
                          </a:solidFill>
                        </a:rPr>
                        <a:t>適正な使用のため必要な情報提供に努めます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rowSpan="2">
                  <a:txBody>
                    <a:bodyPr/>
                    <a:lstStyle/>
                    <a:p>
                      <a:pPr algn="ctr"/>
                      <a:r>
                        <a:rPr kumimoji="1" lang="ja-JP" altLang="en-US" sz="1100" dirty="0">
                          <a:solidFill>
                            <a:schemeClr val="tx1"/>
                          </a:solidFill>
                        </a:rPr>
                        <a:t>薬剤師</a:t>
                      </a:r>
                      <a:endParaRPr kumimoji="1" lang="en-US" altLang="ja-JP" sz="1100" dirty="0">
                        <a:solidFill>
                          <a:schemeClr val="tx1"/>
                        </a:solidFill>
                      </a:endParaRPr>
                    </a:p>
                    <a:p>
                      <a:pPr algn="ctr"/>
                      <a:endParaRPr kumimoji="1" lang="en-US" altLang="ja-JP" sz="1100" dirty="0">
                        <a:solidFill>
                          <a:schemeClr val="tx1"/>
                        </a:solidFill>
                      </a:endParaRPr>
                    </a:p>
                    <a:p>
                      <a:pPr algn="ctr"/>
                      <a:r>
                        <a:rPr kumimoji="1" lang="ja-JP" altLang="en-US" sz="1100" dirty="0">
                          <a:solidFill>
                            <a:schemeClr val="tx1"/>
                          </a:solidFill>
                        </a:rPr>
                        <a:t>または</a:t>
                      </a:r>
                      <a:endParaRPr kumimoji="1" lang="en-US" altLang="ja-JP" sz="1100" dirty="0">
                        <a:solidFill>
                          <a:schemeClr val="tx1"/>
                        </a:solidFill>
                      </a:endParaRPr>
                    </a:p>
                    <a:p>
                      <a:pPr algn="ctr"/>
                      <a:endParaRPr kumimoji="1" lang="en-US" altLang="ja-JP" sz="1100" dirty="0">
                        <a:solidFill>
                          <a:schemeClr val="tx1"/>
                        </a:solidFill>
                      </a:endParaRPr>
                    </a:p>
                    <a:p>
                      <a:pPr algn="ctr"/>
                      <a:r>
                        <a:rPr kumimoji="1" lang="ja-JP" altLang="en-US" sz="1100" dirty="0">
                          <a:solidFill>
                            <a:schemeClr val="tx1"/>
                          </a:solidFill>
                        </a:rPr>
                        <a:t>登録</a:t>
                      </a:r>
                      <a:endParaRPr kumimoji="1" lang="en-US" altLang="ja-JP" sz="1100" dirty="0">
                        <a:solidFill>
                          <a:schemeClr val="tx1"/>
                        </a:solidFill>
                      </a:endParaRPr>
                    </a:p>
                    <a:p>
                      <a:pPr algn="ctr"/>
                      <a:r>
                        <a:rPr kumimoji="1" lang="ja-JP" altLang="en-US" sz="1100" dirty="0">
                          <a:solidFill>
                            <a:schemeClr val="tx1"/>
                          </a:solidFill>
                        </a:rPr>
                        <a:t>販売者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940196">
                <a:tc vMerge="1">
                  <a:txBody>
                    <a:bodyPr/>
                    <a:lstStyle/>
                    <a:p>
                      <a:pPr algn="ct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ctr"/>
                      <a:endParaRPr kumimoji="1" lang="en-US" altLang="ja-JP" sz="1100" b="1" dirty="0">
                        <a:solidFill>
                          <a:schemeClr val="tx1"/>
                        </a:solidFill>
                      </a:endParaRPr>
                    </a:p>
                    <a:p>
                      <a:pPr algn="ctr"/>
                      <a:r>
                        <a:rPr kumimoji="1" lang="ja-JP" altLang="en-US" sz="1100" b="1" dirty="0">
                          <a:solidFill>
                            <a:schemeClr val="tx1"/>
                          </a:solidFill>
                        </a:rPr>
                        <a:t>第三類医薬品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第一類医薬品及び第二類医薬品以外の一般用医薬品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a:txBody>
                    <a:bodyPr/>
                    <a:lstStyle/>
                    <a:p>
                      <a:pPr algn="just"/>
                      <a:r>
                        <a:rPr kumimoji="1" lang="ja-JP" altLang="en-US" sz="1100" dirty="0">
                          <a:solidFill>
                            <a:schemeClr val="tx1"/>
                          </a:solidFill>
                        </a:rPr>
                        <a:t>法令では直接手に取ることができる陳列でもよいとされていますが、当薬局では、情報提供を行いやすい場所に陳列します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FFC"/>
                    </a:solid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6" name="テキスト ボックス 5"/>
          <p:cNvSpPr txBox="1"/>
          <p:nvPr/>
        </p:nvSpPr>
        <p:spPr>
          <a:xfrm>
            <a:off x="91555" y="5584866"/>
            <a:ext cx="3960440"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ja-JP" altLang="en-US" dirty="0"/>
              <a:t>ご存知ですか？　健康被害救済制度</a:t>
            </a:r>
            <a:endParaRPr lang="en-US" altLang="ja-JP" dirty="0"/>
          </a:p>
        </p:txBody>
      </p:sp>
      <p:sp>
        <p:nvSpPr>
          <p:cNvPr id="7" name="テキスト ボックス 6"/>
          <p:cNvSpPr txBox="1"/>
          <p:nvPr/>
        </p:nvSpPr>
        <p:spPr>
          <a:xfrm>
            <a:off x="93168" y="6038333"/>
            <a:ext cx="8928992" cy="307777"/>
          </a:xfrm>
          <a:prstGeom prst="rect">
            <a:avLst/>
          </a:prstGeom>
          <a:noFill/>
          <a:ln w="19050">
            <a:solidFill>
              <a:schemeClr val="tx1"/>
            </a:solidFill>
          </a:ln>
        </p:spPr>
        <p:txBody>
          <a:bodyPr wrap="square" rtlCol="0">
            <a:spAutoFit/>
          </a:bodyPr>
          <a:lstStyle/>
          <a:p>
            <a:r>
              <a:rPr kumimoji="1" lang="ja-JP" altLang="en-US" sz="1400" b="1" dirty="0"/>
              <a:t>問合せ先　　　独立行政法人　医薬品医療機器総合機構　　　　　　　　　電話　　０１２０－１４９－９３１（フリーダイヤル）</a:t>
            </a:r>
          </a:p>
        </p:txBody>
      </p:sp>
      <p:sp>
        <p:nvSpPr>
          <p:cNvPr id="8" name="テキスト ボックス 7"/>
          <p:cNvSpPr txBox="1"/>
          <p:nvPr/>
        </p:nvSpPr>
        <p:spPr>
          <a:xfrm>
            <a:off x="91555" y="6409666"/>
            <a:ext cx="1872208" cy="369332"/>
          </a:xfrm>
          <a:prstGeom prst="rect">
            <a:avLst/>
          </a:prstGeom>
          <a:ln w="12700"/>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ja-JP" altLang="en-US" dirty="0"/>
              <a:t>苦情相談窓口</a:t>
            </a:r>
            <a:endParaRPr lang="en-US" altLang="ja-JP" dirty="0"/>
          </a:p>
        </p:txBody>
      </p:sp>
      <p:sp>
        <p:nvSpPr>
          <p:cNvPr id="10" name="テキスト ボックス 9"/>
          <p:cNvSpPr txBox="1"/>
          <p:nvPr/>
        </p:nvSpPr>
        <p:spPr>
          <a:xfrm>
            <a:off x="2477002" y="6342650"/>
            <a:ext cx="6507008" cy="523220"/>
          </a:xfrm>
          <a:prstGeom prst="rect">
            <a:avLst/>
          </a:prstGeom>
          <a:noFill/>
          <a:ln>
            <a:noFill/>
          </a:ln>
        </p:spPr>
        <p:txBody>
          <a:bodyPr wrap="square" rtlCol="0">
            <a:spAutoFit/>
          </a:bodyPr>
          <a:lstStyle/>
          <a:p>
            <a:r>
              <a:rPr lang="ja-JP" altLang="en-US" sz="1400" b="1" dirty="0">
                <a:latin typeface="ＭＳ ゴシック" panose="020B0609070205080204" pitchFamily="49" charset="-128"/>
                <a:ea typeface="ＭＳ ゴシック" panose="020B0609070205080204" pitchFamily="49" charset="-128"/>
              </a:rPr>
              <a:t>一般社団法人 滋賀県</a:t>
            </a:r>
            <a:r>
              <a:rPr kumimoji="1" lang="ja-JP" altLang="en-US" sz="1400" b="1" dirty="0">
                <a:latin typeface="ＭＳ ゴシック" panose="020B0609070205080204" pitchFamily="49" charset="-128"/>
                <a:ea typeface="ＭＳ ゴシック" panose="020B0609070205080204" pitchFamily="49" charset="-128"/>
              </a:rPr>
              <a:t>薬剤師会</a:t>
            </a:r>
            <a:r>
              <a:rPr lang="ja-JP" altLang="en-US" sz="1400" b="1" dirty="0">
                <a:latin typeface="ＭＳ ゴシック" panose="020B0609070205080204" pitchFamily="49" charset="-128"/>
                <a:ea typeface="ＭＳ ゴシック" panose="020B0609070205080204" pitchFamily="49" charset="-128"/>
              </a:rPr>
              <a:t>      </a:t>
            </a:r>
            <a:r>
              <a:rPr lang="en-US" altLang="ja-JP" sz="1400" b="1" dirty="0">
                <a:latin typeface="ＭＳ ゴシック" panose="020B0609070205080204" pitchFamily="49" charset="-128"/>
                <a:ea typeface="ＭＳ ゴシック" panose="020B0609070205080204" pitchFamily="49" charset="-128"/>
              </a:rPr>
              <a:t>TEL </a:t>
            </a:r>
            <a:r>
              <a:rPr lang="ja-JP" altLang="en-US" sz="1400" b="1" dirty="0">
                <a:latin typeface="ＭＳ ゴシック" panose="020B0609070205080204" pitchFamily="49" charset="-128"/>
                <a:ea typeface="ＭＳ ゴシック" panose="020B0609070205080204" pitchFamily="49" charset="-128"/>
              </a:rPr>
              <a:t>０７７－５６５－３５６６</a:t>
            </a:r>
            <a:endParaRPr lang="en-US" altLang="ja-JP" sz="14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草津保健所　（各地域保健所）　　 </a:t>
            </a:r>
            <a:r>
              <a:rPr lang="en-US" altLang="ja-JP" sz="1400" b="1" dirty="0">
                <a:latin typeface="ＭＳ ゴシック" panose="020B0609070205080204" pitchFamily="49" charset="-128"/>
                <a:ea typeface="ＭＳ ゴシック" panose="020B0609070205080204" pitchFamily="49" charset="-128"/>
              </a:rPr>
              <a:t>TEL</a:t>
            </a:r>
            <a:r>
              <a:rPr lang="ja-JP" altLang="en-US" sz="1400" b="1" dirty="0">
                <a:latin typeface="ＭＳ ゴシック" panose="020B0609070205080204" pitchFamily="49" charset="-128"/>
                <a:ea typeface="ＭＳ ゴシック" panose="020B0609070205080204" pitchFamily="49" charset="-128"/>
              </a:rPr>
              <a:t> ０７７ー５６２－３５２６</a:t>
            </a:r>
            <a:endParaRPr kumimoji="1" lang="ja-JP" altLang="en-US" sz="1400" b="1" dirty="0"/>
          </a:p>
        </p:txBody>
      </p:sp>
      <p:sp>
        <p:nvSpPr>
          <p:cNvPr id="11" name="テキスト ボックス 10"/>
          <p:cNvSpPr txBox="1"/>
          <p:nvPr/>
        </p:nvSpPr>
        <p:spPr>
          <a:xfrm>
            <a:off x="4211960" y="5516324"/>
            <a:ext cx="5076056" cy="523220"/>
          </a:xfrm>
          <a:prstGeom prst="rect">
            <a:avLst/>
          </a:prstGeom>
          <a:noFill/>
        </p:spPr>
        <p:txBody>
          <a:bodyPr wrap="square" rtlCol="0">
            <a:spAutoFit/>
          </a:bodyPr>
          <a:lstStyle/>
          <a:p>
            <a:r>
              <a:rPr kumimoji="1" lang="ja-JP" altLang="en-US" sz="1400" b="1" dirty="0"/>
              <a:t>医薬品の副作用等による被害を受けられた方を救済する</a:t>
            </a:r>
            <a:endParaRPr kumimoji="1" lang="en-US" altLang="ja-JP" sz="1400" b="1" dirty="0"/>
          </a:p>
          <a:p>
            <a:r>
              <a:rPr kumimoji="1" lang="ja-JP" altLang="en-US" sz="1400" b="1" dirty="0"/>
              <a:t>公的な制度があります</a:t>
            </a:r>
          </a:p>
        </p:txBody>
      </p:sp>
      <p:sp>
        <p:nvSpPr>
          <p:cNvPr id="12" name="テキスト ボックス 11"/>
          <p:cNvSpPr txBox="1"/>
          <p:nvPr/>
        </p:nvSpPr>
        <p:spPr>
          <a:xfrm>
            <a:off x="578825" y="2149046"/>
            <a:ext cx="1008112" cy="230832"/>
          </a:xfrm>
          <a:prstGeom prst="rect">
            <a:avLst/>
          </a:prstGeom>
          <a:noFill/>
          <a:ln w="19050">
            <a:solidFill>
              <a:schemeClr val="tx1"/>
            </a:solidFill>
          </a:ln>
        </p:spPr>
        <p:txBody>
          <a:bodyPr wrap="square" rtlCol="0">
            <a:spAutoFit/>
          </a:bodyPr>
          <a:lstStyle/>
          <a:p>
            <a:pPr algn="ctr"/>
            <a:r>
              <a:rPr kumimoji="1" lang="ja-JP" altLang="en-US" sz="900" dirty="0"/>
              <a:t>第一類医薬品</a:t>
            </a:r>
          </a:p>
        </p:txBody>
      </p:sp>
      <p:sp>
        <p:nvSpPr>
          <p:cNvPr id="13" name="テキスト ボックス 12"/>
          <p:cNvSpPr txBox="1"/>
          <p:nvPr/>
        </p:nvSpPr>
        <p:spPr>
          <a:xfrm>
            <a:off x="391605" y="1412754"/>
            <a:ext cx="1008112" cy="230832"/>
          </a:xfrm>
          <a:prstGeom prst="rect">
            <a:avLst/>
          </a:prstGeom>
          <a:noFill/>
          <a:ln w="19050">
            <a:solidFill>
              <a:schemeClr val="tx1"/>
            </a:solidFill>
          </a:ln>
        </p:spPr>
        <p:txBody>
          <a:bodyPr wrap="square" rtlCol="0">
            <a:spAutoFit/>
          </a:bodyPr>
          <a:lstStyle/>
          <a:p>
            <a:pPr algn="ctr"/>
            <a:r>
              <a:rPr kumimoji="1" lang="ja-JP" altLang="en-US" sz="900" dirty="0"/>
              <a:t>要指導医薬品</a:t>
            </a:r>
          </a:p>
        </p:txBody>
      </p:sp>
      <p:sp>
        <p:nvSpPr>
          <p:cNvPr id="14" name="テキスト ボックス 13"/>
          <p:cNvSpPr txBox="1"/>
          <p:nvPr/>
        </p:nvSpPr>
        <p:spPr>
          <a:xfrm>
            <a:off x="579866" y="2941134"/>
            <a:ext cx="1008112" cy="230832"/>
          </a:xfrm>
          <a:prstGeom prst="rect">
            <a:avLst/>
          </a:prstGeom>
          <a:noFill/>
          <a:ln w="19050">
            <a:solidFill>
              <a:schemeClr val="tx1"/>
            </a:solidFill>
          </a:ln>
        </p:spPr>
        <p:txBody>
          <a:bodyPr wrap="square" rtlCol="0">
            <a:spAutoFit/>
          </a:bodyPr>
          <a:lstStyle/>
          <a:p>
            <a:pPr algn="ctr"/>
            <a:r>
              <a:rPr kumimoji="1" lang="ja-JP" altLang="en-US" sz="900" dirty="0"/>
              <a:t>第 二 類医薬品</a:t>
            </a:r>
          </a:p>
        </p:txBody>
      </p:sp>
      <p:sp>
        <p:nvSpPr>
          <p:cNvPr id="15" name="正方形/長方形 14"/>
          <p:cNvSpPr/>
          <p:nvPr/>
        </p:nvSpPr>
        <p:spPr>
          <a:xfrm>
            <a:off x="837627" y="2971911"/>
            <a:ext cx="162018" cy="18466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71331" y="3237557"/>
            <a:ext cx="1008112" cy="230832"/>
          </a:xfrm>
          <a:prstGeom prst="rect">
            <a:avLst/>
          </a:prstGeom>
          <a:noFill/>
          <a:ln w="19050">
            <a:solidFill>
              <a:schemeClr val="tx1"/>
            </a:solidFill>
          </a:ln>
        </p:spPr>
        <p:txBody>
          <a:bodyPr wrap="square" rtlCol="0">
            <a:spAutoFit/>
          </a:bodyPr>
          <a:lstStyle/>
          <a:p>
            <a:pPr algn="ctr"/>
            <a:r>
              <a:rPr kumimoji="1" lang="ja-JP" altLang="en-US" sz="900" dirty="0"/>
              <a:t>第 二 類医薬品</a:t>
            </a:r>
          </a:p>
        </p:txBody>
      </p:sp>
      <p:sp>
        <p:nvSpPr>
          <p:cNvPr id="17" name="円/楕円 16"/>
          <p:cNvSpPr/>
          <p:nvPr/>
        </p:nvSpPr>
        <p:spPr>
          <a:xfrm>
            <a:off x="837627" y="3237557"/>
            <a:ext cx="162018" cy="216024"/>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79866" y="3776630"/>
            <a:ext cx="1008112" cy="230832"/>
          </a:xfrm>
          <a:prstGeom prst="rect">
            <a:avLst/>
          </a:prstGeom>
          <a:noFill/>
          <a:ln w="19050">
            <a:solidFill>
              <a:schemeClr val="tx1"/>
            </a:solidFill>
          </a:ln>
        </p:spPr>
        <p:txBody>
          <a:bodyPr wrap="square" rtlCol="0">
            <a:spAutoFit/>
          </a:bodyPr>
          <a:lstStyle/>
          <a:p>
            <a:pPr algn="ctr"/>
            <a:r>
              <a:rPr kumimoji="1" lang="ja-JP" altLang="en-US" sz="900" dirty="0"/>
              <a:t>第二類医薬品</a:t>
            </a:r>
          </a:p>
        </p:txBody>
      </p:sp>
      <p:sp>
        <p:nvSpPr>
          <p:cNvPr id="19" name="テキスト ボックス 18"/>
          <p:cNvSpPr txBox="1"/>
          <p:nvPr/>
        </p:nvSpPr>
        <p:spPr>
          <a:xfrm>
            <a:off x="562264" y="4558009"/>
            <a:ext cx="1008112" cy="246221"/>
          </a:xfrm>
          <a:prstGeom prst="rect">
            <a:avLst/>
          </a:prstGeom>
          <a:noFill/>
          <a:ln w="19050">
            <a:solidFill>
              <a:schemeClr val="tx1"/>
            </a:solidFill>
          </a:ln>
        </p:spPr>
        <p:txBody>
          <a:bodyPr wrap="square" rtlCol="0">
            <a:spAutoFit/>
          </a:bodyPr>
          <a:lstStyle/>
          <a:p>
            <a:pPr algn="ctr"/>
            <a:r>
              <a:rPr kumimoji="1" lang="ja-JP" altLang="en-US" sz="1000" dirty="0"/>
              <a:t>第</a:t>
            </a:r>
            <a:r>
              <a:rPr lang="ja-JP" altLang="en-US" sz="1000" dirty="0"/>
              <a:t>三</a:t>
            </a:r>
            <a:r>
              <a:rPr kumimoji="1" lang="ja-JP" altLang="en-US" sz="1000" dirty="0"/>
              <a:t>類医薬品</a:t>
            </a:r>
          </a:p>
        </p:txBody>
      </p:sp>
      <p:sp>
        <p:nvSpPr>
          <p:cNvPr id="2" name="テキスト ボックス 1"/>
          <p:cNvSpPr txBox="1"/>
          <p:nvPr/>
        </p:nvSpPr>
        <p:spPr>
          <a:xfrm>
            <a:off x="45681" y="5076995"/>
            <a:ext cx="9023963" cy="430887"/>
          </a:xfrm>
          <a:prstGeom prst="rect">
            <a:avLst/>
          </a:prstGeom>
          <a:noFill/>
        </p:spPr>
        <p:txBody>
          <a:bodyPr wrap="square" rtlCol="0">
            <a:spAutoFit/>
          </a:bodyPr>
          <a:lstStyle/>
          <a:p>
            <a:pPr marL="180000" indent="-457200" algn="just"/>
            <a:r>
              <a:rPr kumimoji="1" lang="en-US" altLang="ja-JP" sz="1100" dirty="0"/>
              <a:t>※</a:t>
            </a:r>
            <a:r>
              <a:rPr kumimoji="1" lang="ja-JP" altLang="en-US" sz="1100" dirty="0"/>
              <a:t>　</a:t>
            </a:r>
            <a:r>
              <a:rPr lang="ja-JP" altLang="en-US" sz="1100" dirty="0"/>
              <a:t>医薬品の安全使用のために症状等の</a:t>
            </a:r>
            <a:r>
              <a:rPr kumimoji="1" lang="ja-JP" altLang="en-US" sz="1100" dirty="0"/>
              <a:t>情報をお伺いさせていただくことがあります。個人情報は個人情報保護法等に基づき適切に管理を行い、医薬品の安全使用以外の目的で利用はしません。</a:t>
            </a:r>
          </a:p>
        </p:txBody>
      </p:sp>
    </p:spTree>
    <p:extLst>
      <p:ext uri="{BB962C8B-B14F-4D97-AF65-F5344CB8AC3E}">
        <p14:creationId xmlns:p14="http://schemas.microsoft.com/office/powerpoint/2010/main" val="33648454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499</Words>
  <Application>Microsoft Office PowerPoint</Application>
  <PresentationFormat>画面に合わせる (4:3)</PresentationFormat>
  <Paragraphs>61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ゴシック</vt:lpstr>
      <vt:lpstr>Arial</vt:lpstr>
      <vt:lpstr>Calibri</vt:lpstr>
      <vt:lpstr>Office ​​テーマ</vt:lpstr>
      <vt:lpstr>PowerPoint プレゼンテーション</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事務局</dc:creator>
  <cp:lastModifiedBy>玲子 中島</cp:lastModifiedBy>
  <cp:revision>25</cp:revision>
  <dcterms:created xsi:type="dcterms:W3CDTF">2014-02-26T00:52:32Z</dcterms:created>
  <dcterms:modified xsi:type="dcterms:W3CDTF">2025-09-18T12:52:31Z</dcterms:modified>
</cp:coreProperties>
</file>