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8" r:id="rId3"/>
    <p:sldId id="260" r:id="rId4"/>
    <p:sldId id="261" r:id="rId5"/>
    <p:sldId id="259" r:id="rId6"/>
    <p:sldId id="272" r:id="rId7"/>
    <p:sldId id="274" r:id="rId8"/>
    <p:sldId id="269" r:id="rId9"/>
    <p:sldId id="270" r:id="rId10"/>
    <p:sldId id="263" r:id="rId11"/>
    <p:sldId id="264" r:id="rId12"/>
    <p:sldId id="265" r:id="rId13"/>
    <p:sldId id="266" r:id="rId14"/>
    <p:sldId id="257" r:id="rId15"/>
    <p:sldId id="267" r:id="rId16"/>
    <p:sldId id="268" r:id="rId17"/>
    <p:sldId id="273" r:id="rId18"/>
    <p:sldId id="271"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9/14/2023</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177139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9/14/2023</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3211525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9/14/2023</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52029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indent="-228600">
              <a:buFont typeface="Arial" panose="020B0604020202020204" pitchFamily="34" charset="0"/>
              <a:buChar char="•"/>
              <a:defRPr/>
            </a:lvl1pPr>
            <a:lvl2pPr marL="228600" indent="-228600">
              <a:buFont typeface="Arial" panose="020B0604020202020204" pitchFamily="34" charset="0"/>
              <a:buChar char="•"/>
              <a:defRPr/>
            </a:lvl2pPr>
            <a:lvl3pPr marL="228600" indent="-228600">
              <a:buFont typeface="Arial" panose="020B0604020202020204" pitchFamily="34" charset="0"/>
              <a:buChar char="•"/>
              <a:defRPr/>
            </a:lvl3pPr>
            <a:lvl4pPr marL="228600" indent="-228600">
              <a:buFont typeface="Arial" panose="020B0604020202020204" pitchFamily="34" charset="0"/>
              <a:buChar char="•"/>
              <a:defRPr/>
            </a:lvl4pPr>
            <a:lvl5pPr marL="2286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1CB9D56B-6EBE-4E5F-99D9-2A3DBDF37D0A}" type="datetime1">
              <a:rPr lang="en-US" smtClean="0"/>
              <a:t>9/14/2023</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167750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9/14/2023</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189617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9/14/2023</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421696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9/14/2023</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1599811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9/14/2023</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2119667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9/14/2023</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3322657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9/14/2023</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127859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9/14/2023</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389427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11413" y="0"/>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9/14/2023</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‹N°›</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53936614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Arial" panose="020B0604020202020204" pitchFamily="34" charset="0"/>
        <a:buChar char="•"/>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s://vm.tiktok.com/ZGJVMCHHU/" TargetMode="External"/><Relationship Id="rId13" Type="http://schemas.openxmlformats.org/officeDocument/2006/relationships/hyperlink" Target="https://youtu.be/oGgZRWetb80?si=SfnmNhk0Mg82D-8n" TargetMode="External"/><Relationship Id="rId18" Type="http://schemas.openxmlformats.org/officeDocument/2006/relationships/hyperlink" Target="https://youtu.be/4qoYhKGCChE?si=Mv5xkr1UJ-vAc68f" TargetMode="External"/><Relationship Id="rId3" Type="http://schemas.openxmlformats.org/officeDocument/2006/relationships/hyperlink" Target="https://www.youtube.com/watch?v=vD4hAgXqjCM" TargetMode="External"/><Relationship Id="rId21" Type="http://schemas.openxmlformats.org/officeDocument/2006/relationships/image" Target="../media/image2.png"/><Relationship Id="rId7" Type="http://schemas.openxmlformats.org/officeDocument/2006/relationships/hyperlink" Target="https://youtu.be/CrJG4oPrBp4?si=CefcSZ1SDa1AuNWq" TargetMode="External"/><Relationship Id="rId12" Type="http://schemas.openxmlformats.org/officeDocument/2006/relationships/hyperlink" Target="https://youtu.be/vNtSJdUbcGw?si=MFa5Cqe7-TivQ-A_" TargetMode="External"/><Relationship Id="rId17" Type="http://schemas.openxmlformats.org/officeDocument/2006/relationships/hyperlink" Target="https://youtu.be/ij9PA4AD5Cs?si=GTVcYNIKqx4KB3Lf" TargetMode="External"/><Relationship Id="rId2" Type="http://schemas.openxmlformats.org/officeDocument/2006/relationships/image" Target="../media/image1.jpeg"/><Relationship Id="rId16" Type="http://schemas.openxmlformats.org/officeDocument/2006/relationships/hyperlink" Target="https://youtu.be/KL1AgGX21Aw?si=n6bYLrjSQESRhpHq" TargetMode="External"/><Relationship Id="rId20" Type="http://schemas.openxmlformats.org/officeDocument/2006/relationships/hyperlink" Target="https://vm.tiktok.com/ZGJbg2CEB/" TargetMode="External"/><Relationship Id="rId1" Type="http://schemas.openxmlformats.org/officeDocument/2006/relationships/slideLayout" Target="../slideLayouts/slideLayout1.xml"/><Relationship Id="rId6" Type="http://schemas.openxmlformats.org/officeDocument/2006/relationships/hyperlink" Target="https://youtu.be/05ZHn3Wu4FI?si=IHmEg4M3D0_w-Msi" TargetMode="External"/><Relationship Id="rId11" Type="http://schemas.openxmlformats.org/officeDocument/2006/relationships/hyperlink" Target="https://vm.tiktok.com/ZGJbWTmTW/" TargetMode="External"/><Relationship Id="rId5" Type="http://schemas.openxmlformats.org/officeDocument/2006/relationships/hyperlink" Target="https://vm.tiktok.com/ZGJ4TyktE/" TargetMode="External"/><Relationship Id="rId15" Type="http://schemas.openxmlformats.org/officeDocument/2006/relationships/hyperlink" Target="https://youtu.be/GonuLSRK1DY?si=2UeZIAf-kJSTPqlw" TargetMode="External"/><Relationship Id="rId10" Type="http://schemas.openxmlformats.org/officeDocument/2006/relationships/hyperlink" Target="https://youtu.be/z2XUinf7HW4?si=TdIcwqaVaDh39mWj" TargetMode="External"/><Relationship Id="rId19" Type="http://schemas.openxmlformats.org/officeDocument/2006/relationships/hyperlink" Target="https://youtu.be/TzFCb7SUUZc?si=2LiyWjtUtn5FS2Qs" TargetMode="External"/><Relationship Id="rId4" Type="http://schemas.openxmlformats.org/officeDocument/2006/relationships/hyperlink" Target="https://youtu.be/7_73aCOg5Ww?si=oGUIyNsFX_nFrr3u" TargetMode="External"/><Relationship Id="rId9" Type="http://schemas.openxmlformats.org/officeDocument/2006/relationships/hyperlink" Target="https://youtu.be/cryUuOWbrAU?si=f2jX9eJhBgO7outr" TargetMode="External"/><Relationship Id="rId14" Type="http://schemas.openxmlformats.org/officeDocument/2006/relationships/hyperlink" Target="https://vm.tiktok.com/ZGJbWnmRs/" TargetMode="External"/><Relationship Id="rId22" Type="http://schemas.openxmlformats.org/officeDocument/2006/relationships/hyperlink" Target="https://vm.tiktok.com/ZGJGa77xG/"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3" name="Picture 3" descr="Art 3D ondulé">
            <a:extLst>
              <a:ext uri="{FF2B5EF4-FFF2-40B4-BE49-F238E27FC236}">
                <a16:creationId xmlns:a16="http://schemas.microsoft.com/office/drawing/2014/main" id="{51274555-2063-92F3-E495-512F7F86AFA6}"/>
              </a:ext>
            </a:extLst>
          </p:cNvPr>
          <p:cNvPicPr>
            <a:picLocks noChangeAspect="1"/>
          </p:cNvPicPr>
          <p:nvPr/>
        </p:nvPicPr>
        <p:blipFill rotWithShape="1">
          <a:blip r:embed="rId2">
            <a:alphaModFix amt="30000"/>
          </a:blip>
          <a:srcRect t="20441" r="-1" b="6959"/>
          <a:stretch/>
        </p:blipFill>
        <p:spPr>
          <a:xfrm>
            <a:off x="-9379" y="-10"/>
            <a:ext cx="12188932" cy="6857990"/>
          </a:xfrm>
          <a:prstGeom prst="rect">
            <a:avLst/>
          </a:prstGeom>
        </p:spPr>
      </p:pic>
      <p:grpSp>
        <p:nvGrpSpPr>
          <p:cNvPr id="13" name="Group 12">
            <a:extLst>
              <a:ext uri="{FF2B5EF4-FFF2-40B4-BE49-F238E27FC236}">
                <a16:creationId xmlns:a16="http://schemas.microsoft.com/office/drawing/2014/main" id="{91108A0F-8C78-4294-B028-9F09581FC0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3489AA-CF3C-45B5-9A6B-D686CDD1DD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ABF1CE3-37BC-462F-BC4B-5EF9C8287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21847A4-7B07-4976-81EF-E68ABFC4FB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3EBBA6-8771-481B-BACA-142F0C8053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F58D94E-BB4B-436D-8172-0F5737BEE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F75AA9A-4678-41CB-AEFA-13C324B84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C95E447-C172-476B-98BE-453E4049F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F3BD247-696E-47F7-964F-89A5823D11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E31E4B8-694B-447A-AA13-36B0A4EEC9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8321B73-1AE7-4FA0-90EB-4E969A095D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15F8082-1C6D-496D-937D-964948B109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B84AF1D-3604-4213-B891-4880C86F6E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3631262-5E4E-4A33-9D72-17996A538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A4C49C9-CD9F-417C-A832-DD9D6F9C4B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A3BBBFA-B462-4340-82C8-3EE5CCFB1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A7D3C2E-F100-49BC-9F4E-DFB50B2F9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46D4A85-2FF9-491B-BBF7-4D83EB8881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8F6747A-BC05-4E83-8FE8-976BBCE305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C1FEEA0-B31C-4DD8-9CC4-DAE065578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A783C12-3D0A-495D-B461-9D1FCC41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AD7D205-DA43-40B9-82B4-D570FB270F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DD4F5FF-D993-454E-AB84-8634B9E53F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64AEBB-D378-4CCE-9266-B45FC822E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2217ABD-7AF1-44DF-9243-75E5C9792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D885E59-AA75-4026-972E-4DEE1AB599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AB41BAB-F8B8-402D-BC3D-82F73208A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CC234-9EF0-4613-9013-F7F9AEC49E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32D8DE3-B3FD-47EC-B6D3-90CE4F037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4218772-C699-478C-9D44-9459ABA4C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 name="Sous-titre 2">
            <a:extLst>
              <a:ext uri="{FF2B5EF4-FFF2-40B4-BE49-F238E27FC236}">
                <a16:creationId xmlns:a16="http://schemas.microsoft.com/office/drawing/2014/main" id="{5CF5582A-2F52-0923-7966-C0A7887F2787}"/>
              </a:ext>
            </a:extLst>
          </p:cNvPr>
          <p:cNvSpPr>
            <a:spLocks noGrp="1"/>
          </p:cNvSpPr>
          <p:nvPr>
            <p:ph type="subTitle" idx="1"/>
          </p:nvPr>
        </p:nvSpPr>
        <p:spPr>
          <a:xfrm>
            <a:off x="2183784" y="2105141"/>
            <a:ext cx="7974719" cy="2060485"/>
          </a:xfrm>
        </p:spPr>
        <p:txBody>
          <a:bodyPr anchor="b">
            <a:normAutofit/>
          </a:bodyPr>
          <a:lstStyle/>
          <a:p>
            <a:r>
              <a:rPr lang="fr-FR" sz="3200" dirty="0">
                <a:solidFill>
                  <a:schemeClr val="accent4">
                    <a:lumMod val="75000"/>
                  </a:schemeClr>
                </a:solidFill>
                <a:latin typeface="Comic Sans MS" panose="030F0702030302020204" pitchFamily="66" charset="0"/>
              </a:rPr>
              <a:t>Tous Experts</a:t>
            </a:r>
          </a:p>
          <a:p>
            <a:r>
              <a:rPr lang="fr-FR" sz="3200" dirty="0">
                <a:solidFill>
                  <a:schemeClr val="accent4">
                    <a:lumMod val="75000"/>
                  </a:schemeClr>
                </a:solidFill>
                <a:latin typeface="Comic Sans MS" panose="030F0702030302020204" pitchFamily="66" charset="0"/>
              </a:rPr>
              <a:t>Club </a:t>
            </a:r>
            <a:r>
              <a:rPr lang="fr-FR" sz="3200" dirty="0" err="1">
                <a:solidFill>
                  <a:schemeClr val="accent4">
                    <a:lumMod val="75000"/>
                  </a:schemeClr>
                </a:solidFill>
                <a:latin typeface="Comic Sans MS" panose="030F0702030302020204" pitchFamily="66" charset="0"/>
              </a:rPr>
              <a:t>Dijon’ctés</a:t>
            </a:r>
            <a:endParaRPr lang="fr-FR" sz="3200" dirty="0">
              <a:solidFill>
                <a:schemeClr val="accent4">
                  <a:lumMod val="75000"/>
                </a:schemeClr>
              </a:solidFill>
              <a:latin typeface="Comic Sans MS" panose="030F0702030302020204" pitchFamily="66" charset="0"/>
            </a:endParaRPr>
          </a:p>
          <a:p>
            <a:r>
              <a:rPr lang="fr-FR" sz="3200" dirty="0">
                <a:solidFill>
                  <a:schemeClr val="accent4">
                    <a:lumMod val="75000"/>
                  </a:schemeClr>
                </a:solidFill>
                <a:latin typeface="Comic Sans MS" panose="030F0702030302020204" pitchFamily="66" charset="0"/>
              </a:rPr>
              <a:t>Vendredi 15 Septembre</a:t>
            </a:r>
          </a:p>
        </p:txBody>
      </p:sp>
      <p:sp>
        <p:nvSpPr>
          <p:cNvPr id="44" name="Right Triangle 43">
            <a:extLst>
              <a:ext uri="{FF2B5EF4-FFF2-40B4-BE49-F238E27FC236}">
                <a16:creationId xmlns:a16="http://schemas.microsoft.com/office/drawing/2014/main" id="{94D786EB-944C-47D5-B631-899F4029B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905012" y="-284145"/>
            <a:ext cx="568289"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APM">
            <a:extLst>
              <a:ext uri="{FF2B5EF4-FFF2-40B4-BE49-F238E27FC236}">
                <a16:creationId xmlns:a16="http://schemas.microsoft.com/office/drawing/2014/main" id="{03F8F50E-2F88-F0C1-A545-F749283B9E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3568" y="6129094"/>
            <a:ext cx="1892557" cy="728896"/>
          </a:xfrm>
          <a:prstGeom prst="rect">
            <a:avLst/>
          </a:prstGeom>
          <a:noFill/>
          <a:ln>
            <a:noFill/>
          </a:ln>
        </p:spPr>
      </p:pic>
    </p:spTree>
    <p:extLst>
      <p:ext uri="{BB962C8B-B14F-4D97-AF65-F5344CB8AC3E}">
        <p14:creationId xmlns:p14="http://schemas.microsoft.com/office/powerpoint/2010/main" val="581964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883607-0A3D-1214-EC72-57DA7B7F68B4}"/>
              </a:ext>
            </a:extLst>
          </p:cNvPr>
          <p:cNvSpPr>
            <a:spLocks noGrp="1"/>
          </p:cNvSpPr>
          <p:nvPr>
            <p:ph type="ctrTitle"/>
          </p:nvPr>
        </p:nvSpPr>
        <p:spPr>
          <a:xfrm>
            <a:off x="16614" y="971749"/>
            <a:ext cx="6615449" cy="2784496"/>
          </a:xfrm>
        </p:spPr>
        <p:txBody>
          <a:bodyPr>
            <a:normAutofit/>
          </a:bodyPr>
          <a:lstStyle/>
          <a:p>
            <a:r>
              <a:rPr lang="fr-FR" sz="2800" dirty="0">
                <a:latin typeface="Comic Sans MS" panose="030F0702030302020204" pitchFamily="66" charset="0"/>
              </a:rPr>
              <a:t>Tous Experts</a:t>
            </a:r>
          </a:p>
        </p:txBody>
      </p:sp>
      <p:sp>
        <p:nvSpPr>
          <p:cNvPr id="3" name="Sous-titre 2">
            <a:extLst>
              <a:ext uri="{FF2B5EF4-FFF2-40B4-BE49-F238E27FC236}">
                <a16:creationId xmlns:a16="http://schemas.microsoft.com/office/drawing/2014/main" id="{5CF5582A-2F52-0923-7966-C0A7887F2787}"/>
              </a:ext>
            </a:extLst>
          </p:cNvPr>
          <p:cNvSpPr>
            <a:spLocks noGrp="1"/>
          </p:cNvSpPr>
          <p:nvPr>
            <p:ph type="subTitle" idx="1"/>
          </p:nvPr>
        </p:nvSpPr>
        <p:spPr>
          <a:xfrm>
            <a:off x="113471" y="5353896"/>
            <a:ext cx="2490980" cy="1418245"/>
          </a:xfrm>
        </p:spPr>
        <p:txBody>
          <a:bodyPr>
            <a:normAutofit fontScale="85000" lnSpcReduction="10000"/>
          </a:bodyPr>
          <a:lstStyle/>
          <a:p>
            <a:pPr algn="l"/>
            <a:endParaRPr lang="fr-FR" dirty="0">
              <a:latin typeface="Comic Sans MS" panose="030F0702030302020204" pitchFamily="66" charset="0"/>
            </a:endParaRPr>
          </a:p>
          <a:p>
            <a:pPr algn="l"/>
            <a:r>
              <a:rPr lang="fr-FR" sz="1700" dirty="0">
                <a:latin typeface="Comic Sans MS" panose="030F0702030302020204" pitchFamily="66" charset="0"/>
              </a:rPr>
              <a:t>Tous Experts</a:t>
            </a:r>
          </a:p>
          <a:p>
            <a:pPr algn="l"/>
            <a:r>
              <a:rPr lang="fr-FR" sz="1700" dirty="0">
                <a:latin typeface="Comic Sans MS" panose="030F0702030302020204" pitchFamily="66" charset="0"/>
              </a:rPr>
              <a:t>Club </a:t>
            </a:r>
            <a:r>
              <a:rPr lang="fr-FR" sz="1700" dirty="0" err="1">
                <a:latin typeface="Comic Sans MS" panose="030F0702030302020204" pitchFamily="66" charset="0"/>
              </a:rPr>
              <a:t>Dijon’ctés</a:t>
            </a:r>
            <a:endParaRPr lang="fr-FR" sz="1700" dirty="0">
              <a:latin typeface="Comic Sans MS" panose="030F0702030302020204" pitchFamily="66" charset="0"/>
            </a:endParaRPr>
          </a:p>
          <a:p>
            <a:pPr algn="l"/>
            <a:r>
              <a:rPr lang="fr-FR" sz="1700" dirty="0">
                <a:latin typeface="Comic Sans MS" panose="030F0702030302020204" pitchFamily="66" charset="0"/>
              </a:rPr>
              <a:t>Vendredi 15 Septembre</a:t>
            </a:r>
          </a:p>
        </p:txBody>
      </p:sp>
      <p:pic>
        <p:nvPicPr>
          <p:cNvPr id="4" name="Picture 3" descr="Art 3D ondulé">
            <a:extLst>
              <a:ext uri="{FF2B5EF4-FFF2-40B4-BE49-F238E27FC236}">
                <a16:creationId xmlns:a16="http://schemas.microsoft.com/office/drawing/2014/main" id="{FAF7822B-7A55-E061-8B53-552D36D69698}"/>
              </a:ext>
            </a:extLst>
          </p:cNvPr>
          <p:cNvPicPr>
            <a:picLocks noChangeAspect="1"/>
          </p:cNvPicPr>
          <p:nvPr/>
        </p:nvPicPr>
        <p:blipFill rotWithShape="1">
          <a:blip r:embed="rId2"/>
          <a:srcRect t="11273" r="3" b="13410"/>
          <a:stretch/>
        </p:blipFill>
        <p:spPr>
          <a:xfrm>
            <a:off x="6307738" y="-12"/>
            <a:ext cx="5884248" cy="3434754"/>
          </a:xfrm>
          <a:custGeom>
            <a:avLst/>
            <a:gdLst/>
            <a:ahLst/>
            <a:cxnLst/>
            <a:rect l="l" t="t" r="r" b="b"/>
            <a:pathLst>
              <a:path w="5884248" h="3434754">
                <a:moveTo>
                  <a:pt x="316869" y="0"/>
                </a:moveTo>
                <a:lnTo>
                  <a:pt x="5884248" y="0"/>
                </a:lnTo>
                <a:lnTo>
                  <a:pt x="5884248" y="3434754"/>
                </a:lnTo>
                <a:lnTo>
                  <a:pt x="325503" y="3434754"/>
                </a:lnTo>
                <a:lnTo>
                  <a:pt x="323244" y="3429005"/>
                </a:lnTo>
                <a:cubicBezTo>
                  <a:pt x="17667" y="2624343"/>
                  <a:pt x="-174229" y="1819680"/>
                  <a:pt x="229286" y="307795"/>
                </a:cubicBezTo>
                <a:close/>
              </a:path>
            </a:pathLst>
          </a:custGeom>
        </p:spPr>
      </p:pic>
      <p:pic>
        <p:nvPicPr>
          <p:cNvPr id="43" name="Picture 3" descr="Art 3D ondulé">
            <a:extLst>
              <a:ext uri="{FF2B5EF4-FFF2-40B4-BE49-F238E27FC236}">
                <a16:creationId xmlns:a16="http://schemas.microsoft.com/office/drawing/2014/main" id="{51274555-2063-92F3-E495-512F7F86AFA6}"/>
              </a:ext>
            </a:extLst>
          </p:cNvPr>
          <p:cNvPicPr>
            <a:picLocks noChangeAspect="1"/>
          </p:cNvPicPr>
          <p:nvPr/>
        </p:nvPicPr>
        <p:blipFill rotWithShape="1">
          <a:blip r:embed="rId2"/>
          <a:srcRect t="9126" r="1" b="11261"/>
          <a:stretch/>
        </p:blipFill>
        <p:spPr>
          <a:xfrm>
            <a:off x="6632063" y="3431708"/>
            <a:ext cx="5559947" cy="3430537"/>
          </a:xfrm>
          <a:custGeom>
            <a:avLst/>
            <a:gdLst/>
            <a:ahLst/>
            <a:cxnLst/>
            <a:rect l="l" t="t" r="r" b="b"/>
            <a:pathLst>
              <a:path w="5559947" h="3430537">
                <a:moveTo>
                  <a:pt x="0" y="0"/>
                </a:moveTo>
                <a:lnTo>
                  <a:pt x="5559947" y="0"/>
                </a:lnTo>
                <a:lnTo>
                  <a:pt x="5559947" y="3430537"/>
                </a:lnTo>
                <a:lnTo>
                  <a:pt x="780186" y="3430537"/>
                </a:lnTo>
                <a:cubicBezTo>
                  <a:pt x="780186" y="1928500"/>
                  <a:pt x="431602" y="1083605"/>
                  <a:pt x="126095" y="320852"/>
                </a:cubicBezTo>
                <a:close/>
              </a:path>
            </a:pathLst>
          </a:custGeom>
        </p:spPr>
      </p:pic>
      <p:pic>
        <p:nvPicPr>
          <p:cNvPr id="5" name="Image 4" descr="APM">
            <a:extLst>
              <a:ext uri="{FF2B5EF4-FFF2-40B4-BE49-F238E27FC236}">
                <a16:creationId xmlns:a16="http://schemas.microsoft.com/office/drawing/2014/main" id="{03F8F50E-2F88-F0C1-A545-F749283B9E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3568" y="6129094"/>
            <a:ext cx="1892557" cy="728896"/>
          </a:xfrm>
          <a:prstGeom prst="rect">
            <a:avLst/>
          </a:prstGeom>
          <a:noFill/>
          <a:ln>
            <a:noFill/>
          </a:ln>
        </p:spPr>
      </p:pic>
    </p:spTree>
    <p:extLst>
      <p:ext uri="{BB962C8B-B14F-4D97-AF65-F5344CB8AC3E}">
        <p14:creationId xmlns:p14="http://schemas.microsoft.com/office/powerpoint/2010/main" val="120493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883607-0A3D-1214-EC72-57DA7B7F68B4}"/>
              </a:ext>
            </a:extLst>
          </p:cNvPr>
          <p:cNvSpPr>
            <a:spLocks noGrp="1"/>
          </p:cNvSpPr>
          <p:nvPr>
            <p:ph type="ctrTitle"/>
          </p:nvPr>
        </p:nvSpPr>
        <p:spPr>
          <a:xfrm>
            <a:off x="16614" y="971749"/>
            <a:ext cx="6615449" cy="2784496"/>
          </a:xfrm>
        </p:spPr>
        <p:txBody>
          <a:bodyPr>
            <a:normAutofit/>
          </a:bodyPr>
          <a:lstStyle/>
          <a:p>
            <a:r>
              <a:rPr lang="fr-FR" sz="2800" dirty="0">
                <a:latin typeface="Comic Sans MS" panose="030F0702030302020204" pitchFamily="66" charset="0"/>
              </a:rPr>
              <a:t>Propositions Vidéos / Thèmes</a:t>
            </a:r>
          </a:p>
        </p:txBody>
      </p:sp>
      <p:sp>
        <p:nvSpPr>
          <p:cNvPr id="3" name="Sous-titre 2">
            <a:extLst>
              <a:ext uri="{FF2B5EF4-FFF2-40B4-BE49-F238E27FC236}">
                <a16:creationId xmlns:a16="http://schemas.microsoft.com/office/drawing/2014/main" id="{5CF5582A-2F52-0923-7966-C0A7887F2787}"/>
              </a:ext>
            </a:extLst>
          </p:cNvPr>
          <p:cNvSpPr>
            <a:spLocks noGrp="1"/>
          </p:cNvSpPr>
          <p:nvPr>
            <p:ph type="subTitle" idx="1"/>
          </p:nvPr>
        </p:nvSpPr>
        <p:spPr>
          <a:xfrm>
            <a:off x="113471" y="5353896"/>
            <a:ext cx="2490980" cy="1418245"/>
          </a:xfrm>
        </p:spPr>
        <p:txBody>
          <a:bodyPr>
            <a:normAutofit fontScale="85000" lnSpcReduction="10000"/>
          </a:bodyPr>
          <a:lstStyle/>
          <a:p>
            <a:pPr algn="l"/>
            <a:endParaRPr lang="fr-FR" dirty="0">
              <a:latin typeface="Comic Sans MS" panose="030F0702030302020204" pitchFamily="66" charset="0"/>
            </a:endParaRPr>
          </a:p>
          <a:p>
            <a:pPr algn="l"/>
            <a:r>
              <a:rPr lang="fr-FR" sz="1700" dirty="0">
                <a:latin typeface="Comic Sans MS" panose="030F0702030302020204" pitchFamily="66" charset="0"/>
              </a:rPr>
              <a:t>Tous Experts</a:t>
            </a:r>
          </a:p>
          <a:p>
            <a:pPr algn="l"/>
            <a:r>
              <a:rPr lang="fr-FR" sz="1700" dirty="0">
                <a:latin typeface="Comic Sans MS" panose="030F0702030302020204" pitchFamily="66" charset="0"/>
              </a:rPr>
              <a:t>Club </a:t>
            </a:r>
            <a:r>
              <a:rPr lang="fr-FR" sz="1700" dirty="0" err="1">
                <a:latin typeface="Comic Sans MS" panose="030F0702030302020204" pitchFamily="66" charset="0"/>
              </a:rPr>
              <a:t>Dijon’ctés</a:t>
            </a:r>
            <a:endParaRPr lang="fr-FR" sz="1700" dirty="0">
              <a:latin typeface="Comic Sans MS" panose="030F0702030302020204" pitchFamily="66" charset="0"/>
            </a:endParaRPr>
          </a:p>
          <a:p>
            <a:pPr algn="l"/>
            <a:r>
              <a:rPr lang="fr-FR" sz="1700" dirty="0">
                <a:latin typeface="Comic Sans MS" panose="030F0702030302020204" pitchFamily="66" charset="0"/>
              </a:rPr>
              <a:t>Vendredi 15 Septembre</a:t>
            </a:r>
          </a:p>
        </p:txBody>
      </p:sp>
      <p:pic>
        <p:nvPicPr>
          <p:cNvPr id="4" name="Picture 3" descr="Art 3D ondulé">
            <a:extLst>
              <a:ext uri="{FF2B5EF4-FFF2-40B4-BE49-F238E27FC236}">
                <a16:creationId xmlns:a16="http://schemas.microsoft.com/office/drawing/2014/main" id="{FAF7822B-7A55-E061-8B53-552D36D69698}"/>
              </a:ext>
            </a:extLst>
          </p:cNvPr>
          <p:cNvPicPr>
            <a:picLocks noChangeAspect="1"/>
          </p:cNvPicPr>
          <p:nvPr/>
        </p:nvPicPr>
        <p:blipFill rotWithShape="1">
          <a:blip r:embed="rId2"/>
          <a:srcRect t="11273" r="3" b="13410"/>
          <a:stretch/>
        </p:blipFill>
        <p:spPr>
          <a:xfrm>
            <a:off x="6307738" y="-12"/>
            <a:ext cx="5884248" cy="3434754"/>
          </a:xfrm>
          <a:custGeom>
            <a:avLst/>
            <a:gdLst/>
            <a:ahLst/>
            <a:cxnLst/>
            <a:rect l="l" t="t" r="r" b="b"/>
            <a:pathLst>
              <a:path w="5884248" h="3434754">
                <a:moveTo>
                  <a:pt x="316869" y="0"/>
                </a:moveTo>
                <a:lnTo>
                  <a:pt x="5884248" y="0"/>
                </a:lnTo>
                <a:lnTo>
                  <a:pt x="5884248" y="3434754"/>
                </a:lnTo>
                <a:lnTo>
                  <a:pt x="325503" y="3434754"/>
                </a:lnTo>
                <a:lnTo>
                  <a:pt x="323244" y="3429005"/>
                </a:lnTo>
                <a:cubicBezTo>
                  <a:pt x="17667" y="2624343"/>
                  <a:pt x="-174229" y="1819680"/>
                  <a:pt x="229286" y="307795"/>
                </a:cubicBezTo>
                <a:close/>
              </a:path>
            </a:pathLst>
          </a:custGeom>
        </p:spPr>
      </p:pic>
      <p:pic>
        <p:nvPicPr>
          <p:cNvPr id="43" name="Picture 3" descr="Art 3D ondulé">
            <a:extLst>
              <a:ext uri="{FF2B5EF4-FFF2-40B4-BE49-F238E27FC236}">
                <a16:creationId xmlns:a16="http://schemas.microsoft.com/office/drawing/2014/main" id="{51274555-2063-92F3-E495-512F7F86AFA6}"/>
              </a:ext>
            </a:extLst>
          </p:cNvPr>
          <p:cNvPicPr>
            <a:picLocks noChangeAspect="1"/>
          </p:cNvPicPr>
          <p:nvPr/>
        </p:nvPicPr>
        <p:blipFill rotWithShape="1">
          <a:blip r:embed="rId2"/>
          <a:srcRect t="9126" r="1" b="11261"/>
          <a:stretch/>
        </p:blipFill>
        <p:spPr>
          <a:xfrm>
            <a:off x="6632063" y="3431708"/>
            <a:ext cx="5559947" cy="3430537"/>
          </a:xfrm>
          <a:custGeom>
            <a:avLst/>
            <a:gdLst/>
            <a:ahLst/>
            <a:cxnLst/>
            <a:rect l="l" t="t" r="r" b="b"/>
            <a:pathLst>
              <a:path w="5559947" h="3430537">
                <a:moveTo>
                  <a:pt x="0" y="0"/>
                </a:moveTo>
                <a:lnTo>
                  <a:pt x="5559947" y="0"/>
                </a:lnTo>
                <a:lnTo>
                  <a:pt x="5559947" y="3430537"/>
                </a:lnTo>
                <a:lnTo>
                  <a:pt x="780186" y="3430537"/>
                </a:lnTo>
                <a:cubicBezTo>
                  <a:pt x="780186" y="1928500"/>
                  <a:pt x="431602" y="1083605"/>
                  <a:pt x="126095" y="320852"/>
                </a:cubicBezTo>
                <a:close/>
              </a:path>
            </a:pathLst>
          </a:custGeom>
        </p:spPr>
      </p:pic>
      <p:pic>
        <p:nvPicPr>
          <p:cNvPr id="5" name="Image 4" descr="APM">
            <a:extLst>
              <a:ext uri="{FF2B5EF4-FFF2-40B4-BE49-F238E27FC236}">
                <a16:creationId xmlns:a16="http://schemas.microsoft.com/office/drawing/2014/main" id="{03F8F50E-2F88-F0C1-A545-F749283B9E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3568" y="6129094"/>
            <a:ext cx="1892557" cy="728896"/>
          </a:xfrm>
          <a:prstGeom prst="rect">
            <a:avLst/>
          </a:prstGeom>
          <a:noFill/>
          <a:ln>
            <a:noFill/>
          </a:ln>
        </p:spPr>
      </p:pic>
    </p:spTree>
    <p:extLst>
      <p:ext uri="{BB962C8B-B14F-4D97-AF65-F5344CB8AC3E}">
        <p14:creationId xmlns:p14="http://schemas.microsoft.com/office/powerpoint/2010/main" val="414213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883607-0A3D-1214-EC72-57DA7B7F68B4}"/>
              </a:ext>
            </a:extLst>
          </p:cNvPr>
          <p:cNvSpPr>
            <a:spLocks noGrp="1"/>
          </p:cNvSpPr>
          <p:nvPr>
            <p:ph type="ctrTitle"/>
          </p:nvPr>
        </p:nvSpPr>
        <p:spPr>
          <a:xfrm>
            <a:off x="16614" y="3709046"/>
            <a:ext cx="6615449" cy="2784496"/>
          </a:xfrm>
        </p:spPr>
        <p:txBody>
          <a:bodyPr>
            <a:normAutofit fontScale="90000"/>
          </a:bodyPr>
          <a:lstStyle/>
          <a:p>
            <a:pPr algn="l"/>
            <a:r>
              <a:rPr lang="fr-FR" sz="2000" dirty="0">
                <a:latin typeface="Comic Sans MS" panose="030F0702030302020204" pitchFamily="66" charset="0"/>
              </a:rPr>
              <a:t>- Les 8 étapes du changement</a:t>
            </a:r>
            <a:br>
              <a:rPr lang="fr-FR" sz="2000" dirty="0">
                <a:latin typeface="Comic Sans MS" panose="030F0702030302020204" pitchFamily="66" charset="0"/>
              </a:rPr>
            </a:br>
            <a:br>
              <a:rPr lang="fr-FR" sz="2000" dirty="0">
                <a:latin typeface="Comic Sans MS" panose="030F0702030302020204" pitchFamily="66" charset="0"/>
              </a:rPr>
            </a:br>
            <a:r>
              <a:rPr lang="fr-FR" sz="2000" dirty="0">
                <a:latin typeface="Comic Sans MS" panose="030F0702030302020204" pitchFamily="66" charset="0"/>
              </a:rPr>
              <a:t>- Le bien être chez </a:t>
            </a:r>
            <a:r>
              <a:rPr lang="fr-FR" sz="2000" dirty="0" err="1">
                <a:latin typeface="Comic Sans MS" panose="030F0702030302020204" pitchFamily="66" charset="0"/>
              </a:rPr>
              <a:t>MicroSoft</a:t>
            </a:r>
            <a:br>
              <a:rPr lang="fr-FR" sz="2000" dirty="0">
                <a:latin typeface="Comic Sans MS" panose="030F0702030302020204" pitchFamily="66" charset="0"/>
              </a:rPr>
            </a:br>
            <a:br>
              <a:rPr lang="fr-FR" sz="2000" dirty="0">
                <a:latin typeface="Comic Sans MS" panose="030F0702030302020204" pitchFamily="66" charset="0"/>
              </a:rPr>
            </a:br>
            <a:r>
              <a:rPr lang="fr-FR" sz="2000" dirty="0">
                <a:latin typeface="Comic Sans MS" panose="030F0702030302020204" pitchFamily="66" charset="0"/>
              </a:rPr>
              <a:t>- Expérience Michelin</a:t>
            </a:r>
            <a:br>
              <a:rPr lang="fr-FR" sz="2000" dirty="0">
                <a:latin typeface="Comic Sans MS" panose="030F0702030302020204" pitchFamily="66" charset="0"/>
              </a:rPr>
            </a:br>
            <a:br>
              <a:rPr lang="fr-FR" sz="2000" dirty="0">
                <a:latin typeface="Comic Sans MS" panose="030F0702030302020204" pitchFamily="66" charset="0"/>
              </a:rPr>
            </a:br>
            <a:r>
              <a:rPr lang="fr-FR" sz="2000" dirty="0">
                <a:latin typeface="Comic Sans MS" panose="030F0702030302020204" pitchFamily="66" charset="0"/>
              </a:rPr>
              <a:t>- CODEV</a:t>
            </a:r>
            <a:br>
              <a:rPr lang="fr-FR" sz="2000" dirty="0">
                <a:latin typeface="Comic Sans MS" panose="030F0702030302020204" pitchFamily="66" charset="0"/>
              </a:rPr>
            </a:br>
            <a:br>
              <a:rPr lang="fr-FR" sz="2000" dirty="0">
                <a:latin typeface="Comic Sans MS" panose="030F0702030302020204" pitchFamily="66" charset="0"/>
              </a:rPr>
            </a:br>
            <a:r>
              <a:rPr lang="fr-FR" sz="2000" dirty="0">
                <a:latin typeface="Comic Sans MS" panose="030F0702030302020204" pitchFamily="66" charset="0"/>
              </a:rPr>
              <a:t>- Freins à la délégation/Déléguer ou délégation à l’envers</a:t>
            </a:r>
            <a:br>
              <a:rPr lang="fr-FR" sz="2000" dirty="0">
                <a:latin typeface="Comic Sans MS" panose="030F0702030302020204" pitchFamily="66" charset="0"/>
              </a:rPr>
            </a:br>
            <a:br>
              <a:rPr lang="fr-FR" sz="2000" dirty="0">
                <a:latin typeface="Comic Sans MS" panose="030F0702030302020204" pitchFamily="66" charset="0"/>
              </a:rPr>
            </a:br>
            <a:r>
              <a:rPr lang="fr-FR" sz="2000" dirty="0">
                <a:latin typeface="Comic Sans MS" panose="030F0702030302020204" pitchFamily="66" charset="0"/>
              </a:rPr>
              <a:t>- </a:t>
            </a:r>
            <a:r>
              <a:rPr lang="fr-FR" sz="2000" dirty="0" err="1">
                <a:latin typeface="Comic Sans MS" panose="030F0702030302020204" pitchFamily="66" charset="0"/>
              </a:rPr>
              <a:t>BDSwiss</a:t>
            </a:r>
            <a:r>
              <a:rPr lang="fr-FR" sz="2000" dirty="0">
                <a:latin typeface="Comic Sans MS" panose="030F0702030302020204" pitchFamily="66" charset="0"/>
              </a:rPr>
              <a:t>, l’histoire de « Eleven Madison Park »</a:t>
            </a:r>
            <a:br>
              <a:rPr lang="fr-FR" sz="2000" dirty="0">
                <a:latin typeface="Comic Sans MS" panose="030F0702030302020204" pitchFamily="66" charset="0"/>
              </a:rPr>
            </a:br>
            <a:br>
              <a:rPr lang="fr-FR" sz="2000" dirty="0">
                <a:latin typeface="Comic Sans MS" panose="030F0702030302020204" pitchFamily="66" charset="0"/>
              </a:rPr>
            </a:br>
            <a:r>
              <a:rPr lang="fr-FR" sz="2000" dirty="0">
                <a:latin typeface="Comic Sans MS" panose="030F0702030302020204" pitchFamily="66" charset="0"/>
              </a:rPr>
              <a:t>- Quiet </a:t>
            </a:r>
            <a:r>
              <a:rPr lang="fr-FR" sz="2000" dirty="0" err="1">
                <a:latin typeface="Comic Sans MS" panose="030F0702030302020204" pitchFamily="66" charset="0"/>
              </a:rPr>
              <a:t>Quitting</a:t>
            </a:r>
            <a:br>
              <a:rPr lang="fr-FR" sz="2000" dirty="0">
                <a:latin typeface="Comic Sans MS" panose="030F0702030302020204" pitchFamily="66" charset="0"/>
              </a:rPr>
            </a:br>
            <a:br>
              <a:rPr lang="fr-FR" sz="2000" dirty="0">
                <a:latin typeface="Comic Sans MS" panose="030F0702030302020204" pitchFamily="66" charset="0"/>
              </a:rPr>
            </a:br>
            <a:r>
              <a:rPr lang="fr-FR" sz="2000" dirty="0">
                <a:latin typeface="Comic Sans MS" panose="030F0702030302020204" pitchFamily="66" charset="0"/>
              </a:rPr>
              <a:t>- Sortir de la relation victime, sauveur, persécuteur</a:t>
            </a:r>
            <a:br>
              <a:rPr lang="fr-FR" sz="2000" dirty="0">
                <a:latin typeface="Comic Sans MS" panose="030F0702030302020204" pitchFamily="66" charset="0"/>
              </a:rPr>
            </a:br>
            <a:br>
              <a:rPr lang="fr-FR" sz="2000" dirty="0">
                <a:latin typeface="Comic Sans MS" panose="030F0702030302020204" pitchFamily="66" charset="0"/>
              </a:rPr>
            </a:br>
            <a:r>
              <a:rPr lang="fr-FR" sz="2000" dirty="0">
                <a:latin typeface="Comic Sans MS" panose="030F0702030302020204" pitchFamily="66" charset="0"/>
              </a:rPr>
              <a:t>- Stress et sur adaptation</a:t>
            </a:r>
            <a:br>
              <a:rPr lang="fr-FR" sz="2000" dirty="0">
                <a:latin typeface="Comic Sans MS" panose="030F0702030302020204" pitchFamily="66" charset="0"/>
              </a:rPr>
            </a:br>
            <a:br>
              <a:rPr lang="fr-FR" sz="2000" dirty="0">
                <a:latin typeface="Comic Sans MS" panose="030F0702030302020204" pitchFamily="66" charset="0"/>
              </a:rPr>
            </a:br>
            <a:r>
              <a:rPr lang="fr-FR" sz="2000" dirty="0">
                <a:latin typeface="Comic Sans MS" panose="030F0702030302020204" pitchFamily="66" charset="0"/>
              </a:rPr>
              <a:t>- Le management</a:t>
            </a:r>
            <a:br>
              <a:rPr lang="fr-FR" sz="2000" dirty="0">
                <a:latin typeface="Comic Sans MS" panose="030F0702030302020204" pitchFamily="66" charset="0"/>
              </a:rPr>
            </a:br>
            <a:br>
              <a:rPr lang="fr-FR" sz="2000" dirty="0">
                <a:latin typeface="Comic Sans MS" panose="030F0702030302020204" pitchFamily="66" charset="0"/>
              </a:rPr>
            </a:br>
            <a:br>
              <a:rPr lang="fr-FR" sz="2000" dirty="0">
                <a:latin typeface="Comic Sans MS" panose="030F0702030302020204" pitchFamily="66" charset="0"/>
              </a:rPr>
            </a:br>
            <a:br>
              <a:rPr lang="fr-FR" sz="2000" dirty="0">
                <a:latin typeface="Comic Sans MS" panose="030F0702030302020204" pitchFamily="66" charset="0"/>
              </a:rPr>
            </a:br>
            <a:br>
              <a:rPr lang="fr-FR" sz="2000" dirty="0">
                <a:latin typeface="Comic Sans MS" panose="030F0702030302020204" pitchFamily="66" charset="0"/>
              </a:rPr>
            </a:br>
            <a:br>
              <a:rPr lang="fr-FR" sz="2000" dirty="0">
                <a:latin typeface="Comic Sans MS" panose="030F0702030302020204" pitchFamily="66" charset="0"/>
              </a:rPr>
            </a:br>
            <a:endParaRPr lang="fr-FR" sz="2000" dirty="0">
              <a:latin typeface="Comic Sans MS" panose="030F0702030302020204" pitchFamily="66" charset="0"/>
            </a:endParaRPr>
          </a:p>
        </p:txBody>
      </p:sp>
      <p:sp>
        <p:nvSpPr>
          <p:cNvPr id="3" name="Sous-titre 2">
            <a:extLst>
              <a:ext uri="{FF2B5EF4-FFF2-40B4-BE49-F238E27FC236}">
                <a16:creationId xmlns:a16="http://schemas.microsoft.com/office/drawing/2014/main" id="{5CF5582A-2F52-0923-7966-C0A7887F2787}"/>
              </a:ext>
            </a:extLst>
          </p:cNvPr>
          <p:cNvSpPr>
            <a:spLocks noGrp="1"/>
          </p:cNvSpPr>
          <p:nvPr>
            <p:ph type="subTitle" idx="1"/>
          </p:nvPr>
        </p:nvSpPr>
        <p:spPr>
          <a:xfrm>
            <a:off x="113471" y="5353896"/>
            <a:ext cx="2490980" cy="1418245"/>
          </a:xfrm>
        </p:spPr>
        <p:txBody>
          <a:bodyPr>
            <a:normAutofit fontScale="85000" lnSpcReduction="10000"/>
          </a:bodyPr>
          <a:lstStyle/>
          <a:p>
            <a:pPr algn="l"/>
            <a:endParaRPr lang="fr-FR" dirty="0">
              <a:latin typeface="Comic Sans MS" panose="030F0702030302020204" pitchFamily="66" charset="0"/>
            </a:endParaRPr>
          </a:p>
          <a:p>
            <a:pPr algn="l"/>
            <a:r>
              <a:rPr lang="fr-FR" sz="1700" dirty="0">
                <a:latin typeface="Comic Sans MS" panose="030F0702030302020204" pitchFamily="66" charset="0"/>
              </a:rPr>
              <a:t>Tous Experts</a:t>
            </a:r>
          </a:p>
          <a:p>
            <a:pPr algn="l"/>
            <a:r>
              <a:rPr lang="fr-FR" sz="1700" dirty="0">
                <a:latin typeface="Comic Sans MS" panose="030F0702030302020204" pitchFamily="66" charset="0"/>
              </a:rPr>
              <a:t>Club </a:t>
            </a:r>
            <a:r>
              <a:rPr lang="fr-FR" sz="1700" dirty="0" err="1">
                <a:latin typeface="Comic Sans MS" panose="030F0702030302020204" pitchFamily="66" charset="0"/>
              </a:rPr>
              <a:t>Dijon’ctés</a:t>
            </a:r>
            <a:endParaRPr lang="fr-FR" sz="1700" dirty="0">
              <a:latin typeface="Comic Sans MS" panose="030F0702030302020204" pitchFamily="66" charset="0"/>
            </a:endParaRPr>
          </a:p>
          <a:p>
            <a:pPr algn="l"/>
            <a:r>
              <a:rPr lang="fr-FR" sz="1700" dirty="0">
                <a:latin typeface="Comic Sans MS" panose="030F0702030302020204" pitchFamily="66" charset="0"/>
              </a:rPr>
              <a:t>Vendredi 15 Septembre</a:t>
            </a:r>
          </a:p>
        </p:txBody>
      </p:sp>
      <p:pic>
        <p:nvPicPr>
          <p:cNvPr id="4" name="Picture 3" descr="Art 3D ondulé">
            <a:extLst>
              <a:ext uri="{FF2B5EF4-FFF2-40B4-BE49-F238E27FC236}">
                <a16:creationId xmlns:a16="http://schemas.microsoft.com/office/drawing/2014/main" id="{FAF7822B-7A55-E061-8B53-552D36D69698}"/>
              </a:ext>
            </a:extLst>
          </p:cNvPr>
          <p:cNvPicPr>
            <a:picLocks noChangeAspect="1"/>
          </p:cNvPicPr>
          <p:nvPr/>
        </p:nvPicPr>
        <p:blipFill rotWithShape="1">
          <a:blip r:embed="rId2"/>
          <a:srcRect t="11273" r="3" b="13410"/>
          <a:stretch/>
        </p:blipFill>
        <p:spPr>
          <a:xfrm>
            <a:off x="6307738" y="-12"/>
            <a:ext cx="5884248" cy="3434754"/>
          </a:xfrm>
          <a:custGeom>
            <a:avLst/>
            <a:gdLst/>
            <a:ahLst/>
            <a:cxnLst/>
            <a:rect l="l" t="t" r="r" b="b"/>
            <a:pathLst>
              <a:path w="5884248" h="3434754">
                <a:moveTo>
                  <a:pt x="316869" y="0"/>
                </a:moveTo>
                <a:lnTo>
                  <a:pt x="5884248" y="0"/>
                </a:lnTo>
                <a:lnTo>
                  <a:pt x="5884248" y="3434754"/>
                </a:lnTo>
                <a:lnTo>
                  <a:pt x="325503" y="3434754"/>
                </a:lnTo>
                <a:lnTo>
                  <a:pt x="323244" y="3429005"/>
                </a:lnTo>
                <a:cubicBezTo>
                  <a:pt x="17667" y="2624343"/>
                  <a:pt x="-174229" y="1819680"/>
                  <a:pt x="229286" y="307795"/>
                </a:cubicBezTo>
                <a:close/>
              </a:path>
            </a:pathLst>
          </a:custGeom>
        </p:spPr>
      </p:pic>
      <p:pic>
        <p:nvPicPr>
          <p:cNvPr id="43" name="Picture 3" descr="Art 3D ondulé">
            <a:extLst>
              <a:ext uri="{FF2B5EF4-FFF2-40B4-BE49-F238E27FC236}">
                <a16:creationId xmlns:a16="http://schemas.microsoft.com/office/drawing/2014/main" id="{51274555-2063-92F3-E495-512F7F86AFA6}"/>
              </a:ext>
            </a:extLst>
          </p:cNvPr>
          <p:cNvPicPr>
            <a:picLocks noChangeAspect="1"/>
          </p:cNvPicPr>
          <p:nvPr/>
        </p:nvPicPr>
        <p:blipFill rotWithShape="1">
          <a:blip r:embed="rId2"/>
          <a:srcRect t="9126" r="1" b="11261"/>
          <a:stretch/>
        </p:blipFill>
        <p:spPr>
          <a:xfrm>
            <a:off x="6632063" y="3431708"/>
            <a:ext cx="5559947" cy="3430537"/>
          </a:xfrm>
          <a:custGeom>
            <a:avLst/>
            <a:gdLst/>
            <a:ahLst/>
            <a:cxnLst/>
            <a:rect l="l" t="t" r="r" b="b"/>
            <a:pathLst>
              <a:path w="5559947" h="3430537">
                <a:moveTo>
                  <a:pt x="0" y="0"/>
                </a:moveTo>
                <a:lnTo>
                  <a:pt x="5559947" y="0"/>
                </a:lnTo>
                <a:lnTo>
                  <a:pt x="5559947" y="3430537"/>
                </a:lnTo>
                <a:lnTo>
                  <a:pt x="780186" y="3430537"/>
                </a:lnTo>
                <a:cubicBezTo>
                  <a:pt x="780186" y="1928500"/>
                  <a:pt x="431602" y="1083605"/>
                  <a:pt x="126095" y="320852"/>
                </a:cubicBezTo>
                <a:close/>
              </a:path>
            </a:pathLst>
          </a:custGeom>
        </p:spPr>
      </p:pic>
      <p:pic>
        <p:nvPicPr>
          <p:cNvPr id="5" name="Image 4" descr="APM">
            <a:extLst>
              <a:ext uri="{FF2B5EF4-FFF2-40B4-BE49-F238E27FC236}">
                <a16:creationId xmlns:a16="http://schemas.microsoft.com/office/drawing/2014/main" id="{03F8F50E-2F88-F0C1-A545-F749283B9E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3568" y="6129094"/>
            <a:ext cx="1892557" cy="728896"/>
          </a:xfrm>
          <a:prstGeom prst="rect">
            <a:avLst/>
          </a:prstGeom>
          <a:noFill/>
          <a:ln>
            <a:noFill/>
          </a:ln>
        </p:spPr>
      </p:pic>
    </p:spTree>
    <p:extLst>
      <p:ext uri="{BB962C8B-B14F-4D97-AF65-F5344CB8AC3E}">
        <p14:creationId xmlns:p14="http://schemas.microsoft.com/office/powerpoint/2010/main" val="702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883607-0A3D-1214-EC72-57DA7B7F68B4}"/>
              </a:ext>
            </a:extLst>
          </p:cNvPr>
          <p:cNvSpPr>
            <a:spLocks noGrp="1"/>
          </p:cNvSpPr>
          <p:nvPr>
            <p:ph type="ctrTitle"/>
          </p:nvPr>
        </p:nvSpPr>
        <p:spPr>
          <a:xfrm>
            <a:off x="0" y="3278522"/>
            <a:ext cx="6615449" cy="2784496"/>
          </a:xfrm>
        </p:spPr>
        <p:txBody>
          <a:bodyPr>
            <a:normAutofit fontScale="90000"/>
          </a:bodyPr>
          <a:lstStyle/>
          <a:p>
            <a:pPr algn="l"/>
            <a:br>
              <a:rPr lang="fr-FR" sz="2000" dirty="0">
                <a:latin typeface="Comic Sans MS" panose="030F0702030302020204" pitchFamily="66" charset="0"/>
              </a:rPr>
            </a:br>
            <a:br>
              <a:rPr lang="fr-FR" sz="2000" dirty="0">
                <a:latin typeface="Comic Sans MS" panose="030F0702030302020204" pitchFamily="66" charset="0"/>
              </a:rPr>
            </a:br>
            <a:r>
              <a:rPr lang="fr-FR" sz="2000" dirty="0">
                <a:latin typeface="Comic Sans MS" panose="030F0702030302020204" pitchFamily="66" charset="0"/>
              </a:rPr>
              <a:t>- </a:t>
            </a:r>
            <a:r>
              <a:rPr lang="fr-FR" sz="2000" dirty="0" err="1">
                <a:latin typeface="Comic Sans MS" panose="030F0702030302020204" pitchFamily="66" charset="0"/>
              </a:rPr>
              <a:t>RETEX:Télétravail</a:t>
            </a:r>
            <a:br>
              <a:rPr lang="fr-FR" sz="2000" dirty="0">
                <a:latin typeface="Comic Sans MS" panose="030F0702030302020204" pitchFamily="66" charset="0"/>
              </a:rPr>
            </a:br>
            <a:br>
              <a:rPr lang="fr-FR" sz="2000" dirty="0">
                <a:latin typeface="Comic Sans MS" panose="030F0702030302020204" pitchFamily="66" charset="0"/>
              </a:rPr>
            </a:br>
            <a:r>
              <a:rPr lang="fr-FR" sz="2000" dirty="0">
                <a:latin typeface="Comic Sans MS" panose="030F0702030302020204" pitchFamily="66" charset="0"/>
              </a:rPr>
              <a:t>- Sommes-nous imparfait? Accepter son imperfection</a:t>
            </a:r>
            <a:br>
              <a:rPr lang="fr-FR" sz="2000" dirty="0">
                <a:latin typeface="Comic Sans MS" panose="030F0702030302020204" pitchFamily="66" charset="0"/>
              </a:rPr>
            </a:br>
            <a:br>
              <a:rPr lang="fr-FR" sz="2000" dirty="0">
                <a:latin typeface="Comic Sans MS" panose="030F0702030302020204" pitchFamily="66" charset="0"/>
              </a:rPr>
            </a:br>
            <a:r>
              <a:rPr lang="fr-FR" sz="2000" dirty="0">
                <a:latin typeface="Comic Sans MS" panose="030F0702030302020204" pitchFamily="66" charset="0"/>
              </a:rPr>
              <a:t>- Les salariés cherchent le bonheur par le travail</a:t>
            </a:r>
            <a:br>
              <a:rPr lang="fr-FR" sz="2000" dirty="0">
                <a:latin typeface="Comic Sans MS" panose="030F0702030302020204" pitchFamily="66" charset="0"/>
              </a:rPr>
            </a:br>
            <a:br>
              <a:rPr lang="fr-FR" sz="2000" dirty="0">
                <a:latin typeface="Comic Sans MS" panose="030F0702030302020204" pitchFamily="66" charset="0"/>
              </a:rPr>
            </a:br>
            <a:r>
              <a:rPr lang="fr-FR" sz="2000" dirty="0">
                <a:latin typeface="Comic Sans MS" panose="030F0702030302020204" pitchFamily="66" charset="0"/>
              </a:rPr>
              <a:t>- Etablir un rapport d’égal à égal</a:t>
            </a:r>
            <a:br>
              <a:rPr lang="fr-FR" sz="2000" dirty="0">
                <a:latin typeface="Comic Sans MS" panose="030F0702030302020204" pitchFamily="66" charset="0"/>
              </a:rPr>
            </a:br>
            <a:br>
              <a:rPr lang="fr-FR" sz="2000" dirty="0">
                <a:latin typeface="Comic Sans MS" panose="030F0702030302020204" pitchFamily="66" charset="0"/>
              </a:rPr>
            </a:br>
            <a:r>
              <a:rPr lang="fr-FR" sz="2000" dirty="0">
                <a:latin typeface="Comic Sans MS" panose="030F0702030302020204" pitchFamily="66" charset="0"/>
              </a:rPr>
              <a:t>- Pièges de la COM  -&gt; COM non violente</a:t>
            </a:r>
            <a:br>
              <a:rPr lang="fr-FR" sz="2000" dirty="0">
                <a:latin typeface="Comic Sans MS" panose="030F0702030302020204" pitchFamily="66" charset="0"/>
              </a:rPr>
            </a:br>
            <a:br>
              <a:rPr lang="fr-FR" sz="2000" dirty="0">
                <a:latin typeface="Comic Sans MS" panose="030F0702030302020204" pitchFamily="66" charset="0"/>
              </a:rPr>
            </a:br>
            <a:r>
              <a:rPr lang="fr-FR" sz="2000" dirty="0">
                <a:latin typeface="Comic Sans MS" panose="030F0702030302020204" pitchFamily="66" charset="0"/>
              </a:rPr>
              <a:t>- Oser le changement</a:t>
            </a:r>
            <a:br>
              <a:rPr lang="fr-FR" sz="2000" dirty="0">
                <a:latin typeface="Comic Sans MS" panose="030F0702030302020204" pitchFamily="66" charset="0"/>
              </a:rPr>
            </a:br>
            <a:br>
              <a:rPr lang="fr-FR" sz="2000" dirty="0">
                <a:latin typeface="Comic Sans MS" panose="030F0702030302020204" pitchFamily="66" charset="0"/>
              </a:rPr>
            </a:br>
            <a:r>
              <a:rPr lang="fr-FR" sz="2000" dirty="0">
                <a:latin typeface="Comic Sans MS" panose="030F0702030302020204" pitchFamily="66" charset="0"/>
              </a:rPr>
              <a:t>- Motiver ou démotiver les collaborateurs</a:t>
            </a:r>
            <a:br>
              <a:rPr lang="fr-FR" sz="2000" dirty="0">
                <a:latin typeface="Comic Sans MS" panose="030F0702030302020204" pitchFamily="66" charset="0"/>
              </a:rPr>
            </a:br>
            <a:br>
              <a:rPr lang="fr-FR" sz="2000" dirty="0">
                <a:latin typeface="Comic Sans MS" panose="030F0702030302020204" pitchFamily="66" charset="0"/>
              </a:rPr>
            </a:br>
            <a:r>
              <a:rPr lang="fr-FR" sz="2000" dirty="0">
                <a:latin typeface="Comic Sans MS" panose="030F0702030302020204" pitchFamily="66" charset="0"/>
              </a:rPr>
              <a:t>- Accroitre son intelligence émotionnelle</a:t>
            </a:r>
            <a:br>
              <a:rPr lang="fr-FR" sz="2000" dirty="0">
                <a:latin typeface="Comic Sans MS" panose="030F0702030302020204" pitchFamily="66" charset="0"/>
              </a:rPr>
            </a:br>
            <a:br>
              <a:rPr lang="fr-FR" sz="2000" dirty="0">
                <a:latin typeface="Comic Sans MS" panose="030F0702030302020204" pitchFamily="66" charset="0"/>
              </a:rPr>
            </a:br>
            <a:r>
              <a:rPr lang="fr-FR" sz="2000" dirty="0">
                <a:latin typeface="Comic Sans MS" panose="030F0702030302020204" pitchFamily="66" charset="0"/>
              </a:rPr>
              <a:t>- Management chez Google</a:t>
            </a:r>
            <a:br>
              <a:rPr lang="fr-FR" sz="2000" dirty="0">
                <a:latin typeface="Comic Sans MS" panose="030F0702030302020204" pitchFamily="66" charset="0"/>
              </a:rPr>
            </a:br>
            <a:br>
              <a:rPr lang="fr-FR" sz="2000" dirty="0">
                <a:latin typeface="Comic Sans MS" panose="030F0702030302020204" pitchFamily="66" charset="0"/>
              </a:rPr>
            </a:br>
            <a:br>
              <a:rPr lang="fr-FR" sz="2000" dirty="0">
                <a:latin typeface="Comic Sans MS" panose="030F0702030302020204" pitchFamily="66" charset="0"/>
              </a:rPr>
            </a:br>
            <a:br>
              <a:rPr lang="fr-FR" sz="2000" dirty="0">
                <a:latin typeface="Comic Sans MS" panose="030F0702030302020204" pitchFamily="66" charset="0"/>
              </a:rPr>
            </a:br>
            <a:endParaRPr lang="fr-FR" sz="2000" dirty="0">
              <a:latin typeface="Comic Sans MS" panose="030F0702030302020204" pitchFamily="66" charset="0"/>
            </a:endParaRPr>
          </a:p>
        </p:txBody>
      </p:sp>
      <p:sp>
        <p:nvSpPr>
          <p:cNvPr id="3" name="Sous-titre 2">
            <a:extLst>
              <a:ext uri="{FF2B5EF4-FFF2-40B4-BE49-F238E27FC236}">
                <a16:creationId xmlns:a16="http://schemas.microsoft.com/office/drawing/2014/main" id="{5CF5582A-2F52-0923-7966-C0A7887F2787}"/>
              </a:ext>
            </a:extLst>
          </p:cNvPr>
          <p:cNvSpPr>
            <a:spLocks noGrp="1"/>
          </p:cNvSpPr>
          <p:nvPr>
            <p:ph type="subTitle" idx="1"/>
          </p:nvPr>
        </p:nvSpPr>
        <p:spPr>
          <a:xfrm>
            <a:off x="113471" y="5353896"/>
            <a:ext cx="2490980" cy="1418245"/>
          </a:xfrm>
        </p:spPr>
        <p:txBody>
          <a:bodyPr>
            <a:normAutofit fontScale="85000" lnSpcReduction="10000"/>
          </a:bodyPr>
          <a:lstStyle/>
          <a:p>
            <a:pPr algn="l"/>
            <a:endParaRPr lang="fr-FR" dirty="0">
              <a:latin typeface="Comic Sans MS" panose="030F0702030302020204" pitchFamily="66" charset="0"/>
            </a:endParaRPr>
          </a:p>
          <a:p>
            <a:pPr algn="l"/>
            <a:r>
              <a:rPr lang="fr-FR" sz="1700" dirty="0">
                <a:latin typeface="Comic Sans MS" panose="030F0702030302020204" pitchFamily="66" charset="0"/>
              </a:rPr>
              <a:t>Tous Experts</a:t>
            </a:r>
          </a:p>
          <a:p>
            <a:pPr algn="l"/>
            <a:r>
              <a:rPr lang="fr-FR" sz="1700" dirty="0">
                <a:latin typeface="Comic Sans MS" panose="030F0702030302020204" pitchFamily="66" charset="0"/>
              </a:rPr>
              <a:t>Club </a:t>
            </a:r>
            <a:r>
              <a:rPr lang="fr-FR" sz="1700" dirty="0" err="1">
                <a:latin typeface="Comic Sans MS" panose="030F0702030302020204" pitchFamily="66" charset="0"/>
              </a:rPr>
              <a:t>Dijon’ctés</a:t>
            </a:r>
            <a:endParaRPr lang="fr-FR" sz="1700" dirty="0">
              <a:latin typeface="Comic Sans MS" panose="030F0702030302020204" pitchFamily="66" charset="0"/>
            </a:endParaRPr>
          </a:p>
          <a:p>
            <a:pPr algn="l"/>
            <a:r>
              <a:rPr lang="fr-FR" sz="1700" dirty="0">
                <a:latin typeface="Comic Sans MS" panose="030F0702030302020204" pitchFamily="66" charset="0"/>
              </a:rPr>
              <a:t>Vendredi 15 Septembre</a:t>
            </a:r>
          </a:p>
        </p:txBody>
      </p:sp>
      <p:pic>
        <p:nvPicPr>
          <p:cNvPr id="4" name="Picture 3" descr="Art 3D ondulé">
            <a:extLst>
              <a:ext uri="{FF2B5EF4-FFF2-40B4-BE49-F238E27FC236}">
                <a16:creationId xmlns:a16="http://schemas.microsoft.com/office/drawing/2014/main" id="{FAF7822B-7A55-E061-8B53-552D36D69698}"/>
              </a:ext>
            </a:extLst>
          </p:cNvPr>
          <p:cNvPicPr>
            <a:picLocks noChangeAspect="1"/>
          </p:cNvPicPr>
          <p:nvPr/>
        </p:nvPicPr>
        <p:blipFill rotWithShape="1">
          <a:blip r:embed="rId2"/>
          <a:srcRect t="11273" r="3" b="13410"/>
          <a:stretch/>
        </p:blipFill>
        <p:spPr>
          <a:xfrm>
            <a:off x="6307738" y="-12"/>
            <a:ext cx="5884248" cy="3434754"/>
          </a:xfrm>
          <a:custGeom>
            <a:avLst/>
            <a:gdLst/>
            <a:ahLst/>
            <a:cxnLst/>
            <a:rect l="l" t="t" r="r" b="b"/>
            <a:pathLst>
              <a:path w="5884248" h="3434754">
                <a:moveTo>
                  <a:pt x="316869" y="0"/>
                </a:moveTo>
                <a:lnTo>
                  <a:pt x="5884248" y="0"/>
                </a:lnTo>
                <a:lnTo>
                  <a:pt x="5884248" y="3434754"/>
                </a:lnTo>
                <a:lnTo>
                  <a:pt x="325503" y="3434754"/>
                </a:lnTo>
                <a:lnTo>
                  <a:pt x="323244" y="3429005"/>
                </a:lnTo>
                <a:cubicBezTo>
                  <a:pt x="17667" y="2624343"/>
                  <a:pt x="-174229" y="1819680"/>
                  <a:pt x="229286" y="307795"/>
                </a:cubicBezTo>
                <a:close/>
              </a:path>
            </a:pathLst>
          </a:custGeom>
        </p:spPr>
      </p:pic>
      <p:pic>
        <p:nvPicPr>
          <p:cNvPr id="43" name="Picture 3" descr="Art 3D ondulé">
            <a:extLst>
              <a:ext uri="{FF2B5EF4-FFF2-40B4-BE49-F238E27FC236}">
                <a16:creationId xmlns:a16="http://schemas.microsoft.com/office/drawing/2014/main" id="{51274555-2063-92F3-E495-512F7F86AFA6}"/>
              </a:ext>
            </a:extLst>
          </p:cNvPr>
          <p:cNvPicPr>
            <a:picLocks noChangeAspect="1"/>
          </p:cNvPicPr>
          <p:nvPr/>
        </p:nvPicPr>
        <p:blipFill rotWithShape="1">
          <a:blip r:embed="rId2"/>
          <a:srcRect t="9126" r="1" b="11261"/>
          <a:stretch/>
        </p:blipFill>
        <p:spPr>
          <a:xfrm>
            <a:off x="6632063" y="3431708"/>
            <a:ext cx="5559947" cy="3430537"/>
          </a:xfrm>
          <a:custGeom>
            <a:avLst/>
            <a:gdLst/>
            <a:ahLst/>
            <a:cxnLst/>
            <a:rect l="l" t="t" r="r" b="b"/>
            <a:pathLst>
              <a:path w="5559947" h="3430537">
                <a:moveTo>
                  <a:pt x="0" y="0"/>
                </a:moveTo>
                <a:lnTo>
                  <a:pt x="5559947" y="0"/>
                </a:lnTo>
                <a:lnTo>
                  <a:pt x="5559947" y="3430537"/>
                </a:lnTo>
                <a:lnTo>
                  <a:pt x="780186" y="3430537"/>
                </a:lnTo>
                <a:cubicBezTo>
                  <a:pt x="780186" y="1928500"/>
                  <a:pt x="431602" y="1083605"/>
                  <a:pt x="126095" y="320852"/>
                </a:cubicBezTo>
                <a:close/>
              </a:path>
            </a:pathLst>
          </a:custGeom>
        </p:spPr>
      </p:pic>
      <p:pic>
        <p:nvPicPr>
          <p:cNvPr id="5" name="Image 4" descr="APM">
            <a:extLst>
              <a:ext uri="{FF2B5EF4-FFF2-40B4-BE49-F238E27FC236}">
                <a16:creationId xmlns:a16="http://schemas.microsoft.com/office/drawing/2014/main" id="{03F8F50E-2F88-F0C1-A545-F749283B9E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3568" y="6129094"/>
            <a:ext cx="1892557" cy="728896"/>
          </a:xfrm>
          <a:prstGeom prst="rect">
            <a:avLst/>
          </a:prstGeom>
          <a:noFill/>
          <a:ln>
            <a:noFill/>
          </a:ln>
        </p:spPr>
      </p:pic>
    </p:spTree>
    <p:extLst>
      <p:ext uri="{BB962C8B-B14F-4D97-AF65-F5344CB8AC3E}">
        <p14:creationId xmlns:p14="http://schemas.microsoft.com/office/powerpoint/2010/main" val="119687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3" name="Picture 3" descr="Art 3D ondulé">
            <a:extLst>
              <a:ext uri="{FF2B5EF4-FFF2-40B4-BE49-F238E27FC236}">
                <a16:creationId xmlns:a16="http://schemas.microsoft.com/office/drawing/2014/main" id="{51274555-2063-92F3-E495-512F7F86AFA6}"/>
              </a:ext>
            </a:extLst>
          </p:cNvPr>
          <p:cNvPicPr>
            <a:picLocks noChangeAspect="1"/>
          </p:cNvPicPr>
          <p:nvPr/>
        </p:nvPicPr>
        <p:blipFill rotWithShape="1">
          <a:blip r:embed="rId2">
            <a:alphaModFix amt="30000"/>
          </a:blip>
          <a:srcRect t="12634" r="-1" b="14767"/>
          <a:stretch/>
        </p:blipFill>
        <p:spPr>
          <a:xfrm>
            <a:off x="0" y="19826"/>
            <a:ext cx="12188932" cy="6857990"/>
          </a:xfrm>
          <a:prstGeom prst="rect">
            <a:avLst/>
          </a:prstGeom>
        </p:spPr>
      </p:pic>
      <p:grpSp>
        <p:nvGrpSpPr>
          <p:cNvPr id="52" name="Group 51">
            <a:extLst>
              <a:ext uri="{FF2B5EF4-FFF2-40B4-BE49-F238E27FC236}">
                <a16:creationId xmlns:a16="http://schemas.microsoft.com/office/drawing/2014/main" id="{91108A0F-8C78-4294-B028-9F09581FC0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3" name="Straight Connector 52">
              <a:extLst>
                <a:ext uri="{FF2B5EF4-FFF2-40B4-BE49-F238E27FC236}">
                  <a16:creationId xmlns:a16="http://schemas.microsoft.com/office/drawing/2014/main" id="{313489AA-CF3C-45B5-9A6B-D686CDD1DD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ABF1CE3-37BC-462F-BC4B-5EF9C8287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21847A4-7B07-4976-81EF-E68ABFC4FB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F3EBBA6-8771-481B-BACA-142F0C8053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F58D94E-BB4B-436D-8172-0F5737BEE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F75AA9A-4678-41CB-AEFA-13C324B84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C95E447-C172-476B-98BE-453E4049F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F3BD247-696E-47F7-964F-89A5823D11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E31E4B8-694B-447A-AA13-36B0A4EEC9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321B73-1AE7-4FA0-90EB-4E969A095D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15F8082-1C6D-496D-937D-964948B109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B84AF1D-3604-4213-B891-4880C86F6E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3631262-5E4E-4A33-9D72-17996A538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A4C49C9-CD9F-417C-A832-DD9D6F9C4B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A3BBBFA-B462-4340-82C8-3EE5CCFB1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A7D3C2E-F100-49BC-9F4E-DFB50B2F9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46D4A85-2FF9-491B-BBF7-4D83EB8881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8F6747A-BC05-4E83-8FE8-976BBCE305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C1FEEA0-B31C-4DD8-9CC4-DAE065578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A783C12-3D0A-495D-B461-9D1FCC41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AD7D205-DA43-40B9-82B4-D570FB270F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DD4F5FF-D993-454E-AB84-8634B9E53F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F64AEBB-D378-4CCE-9266-B45FC822E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2217ABD-7AF1-44DF-9243-75E5C9792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D885E59-AA75-4026-972E-4DEE1AB599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AB41BAB-F8B8-402D-BC3D-82F73208A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67CC234-9EF0-4613-9013-F7F9AEC49E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32D8DE3-B3FD-47EC-B6D3-90CE4F037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4218772-C699-478C-9D44-9459ABA4C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re 1">
            <a:extLst>
              <a:ext uri="{FF2B5EF4-FFF2-40B4-BE49-F238E27FC236}">
                <a16:creationId xmlns:a16="http://schemas.microsoft.com/office/drawing/2014/main" id="{9F883607-0A3D-1214-EC72-57DA7B7F68B4}"/>
              </a:ext>
            </a:extLst>
          </p:cNvPr>
          <p:cNvSpPr>
            <a:spLocks noGrp="1"/>
          </p:cNvSpPr>
          <p:nvPr>
            <p:ph type="ctrTitle"/>
          </p:nvPr>
        </p:nvSpPr>
        <p:spPr>
          <a:xfrm>
            <a:off x="192528" y="353592"/>
            <a:ext cx="11288271" cy="5337618"/>
          </a:xfrm>
        </p:spPr>
        <p:txBody>
          <a:bodyPr anchor="t">
            <a:normAutofit/>
          </a:bodyPr>
          <a:lstStyle/>
          <a:p>
            <a:pPr algn="l">
              <a:tabLst>
                <a:tab pos="5648325" algn="l"/>
                <a:tab pos="5740400" algn="l"/>
                <a:tab pos="8339138" algn="l"/>
              </a:tabLst>
            </a:pPr>
            <a:r>
              <a:rPr lang="fr-FR" sz="1800" dirty="0">
                <a:solidFill>
                  <a:srgbClr val="FF0000"/>
                </a:solidFill>
                <a:hlinkClick r:id="rId3">
                  <a:extLst>
                    <a:ext uri="{A12FA001-AC4F-418D-AE19-62706E023703}">
                      <ahyp:hlinkClr xmlns:ahyp="http://schemas.microsoft.com/office/drawing/2018/hyperlinkcolor" val="tx"/>
                    </a:ext>
                  </a:extLst>
                </a:hlinkClick>
              </a:rPr>
              <a:t>La conduite du changement John KOTTER </a:t>
            </a:r>
            <a:r>
              <a:rPr lang="fr-FR" sz="1800" u="sng" dirty="0">
                <a:solidFill>
                  <a:srgbClr val="0563C1"/>
                </a:solidFill>
                <a:effectLst/>
                <a:latin typeface="Calibri" panose="020F0502020204030204" pitchFamily="34" charset="0"/>
                <a:ea typeface="Times New Roman" panose="02020603050405020304" pitchFamily="18" charset="0"/>
              </a:rPr>
              <a:t>			8 étapes changement</a:t>
            </a:r>
            <a:br>
              <a:rPr lang="fr-FR" sz="1800" dirty="0">
                <a:effectLst/>
                <a:latin typeface="Calibri" panose="020F0502020204030204" pitchFamily="34" charset="0"/>
                <a:ea typeface="Calibri" panose="020F0502020204030204" pitchFamily="34" charset="0"/>
              </a:rPr>
            </a:br>
            <a:r>
              <a:rPr lang="fr-FR" sz="1800" u="sng" dirty="0">
                <a:solidFill>
                  <a:srgbClr val="0563C1"/>
                </a:solidFill>
                <a:effectLst/>
                <a:latin typeface="Calibri" panose="020F0502020204030204" pitchFamily="34" charset="0"/>
                <a:ea typeface="Times New Roman" panose="02020603050405020304" pitchFamily="18" charset="0"/>
                <a:hlinkClick r:id="rId4"/>
              </a:rPr>
              <a:t>https://youtu.be/7_73aCOg5Ww?si=oGUIyNsFX_nFrr3u</a:t>
            </a:r>
            <a:r>
              <a:rPr lang="fr-FR" sz="1800" u="sng" dirty="0">
                <a:solidFill>
                  <a:srgbClr val="0563C1"/>
                </a:solidFill>
                <a:effectLst/>
                <a:latin typeface="Calibri" panose="020F0502020204030204" pitchFamily="34" charset="0"/>
                <a:ea typeface="Times New Roman" panose="02020603050405020304" pitchFamily="18" charset="0"/>
              </a:rPr>
              <a:t>       			Bien être Microsoft</a:t>
            </a:r>
            <a:br>
              <a:rPr lang="fr-FR" sz="1800" u="sng" dirty="0">
                <a:solidFill>
                  <a:srgbClr val="0563C1"/>
                </a:solidFill>
                <a:effectLst/>
                <a:latin typeface="Calibri" panose="020F0502020204030204" pitchFamily="34" charset="0"/>
                <a:ea typeface="Times New Roman" panose="02020603050405020304" pitchFamily="18" charset="0"/>
              </a:rPr>
            </a:br>
            <a:r>
              <a:rPr lang="fr-FR" sz="1800" u="sng" dirty="0">
                <a:solidFill>
                  <a:srgbClr val="0563C1"/>
                </a:solidFill>
                <a:effectLst/>
                <a:latin typeface="Calibri" panose="020F0502020204030204" pitchFamily="34" charset="0"/>
                <a:ea typeface="Times New Roman" panose="02020603050405020304" pitchFamily="18" charset="0"/>
                <a:hlinkClick r:id="rId5"/>
              </a:rPr>
              <a:t>https://vm.tiktok.com/ZGJ4TyktE/</a:t>
            </a:r>
            <a:r>
              <a:rPr lang="fr-FR" sz="1800" u="sng" dirty="0">
                <a:solidFill>
                  <a:srgbClr val="0563C1"/>
                </a:solidFill>
                <a:effectLst/>
                <a:latin typeface="Calibri" panose="020F0502020204030204" pitchFamily="34" charset="0"/>
                <a:ea typeface="Times New Roman" panose="02020603050405020304" pitchFamily="18" charset="0"/>
              </a:rPr>
              <a:t>                                              			Michelin</a:t>
            </a:r>
            <a:br>
              <a:rPr lang="fr-FR" sz="1800" u="sng" dirty="0">
                <a:solidFill>
                  <a:srgbClr val="0563C1"/>
                </a:solidFill>
                <a:effectLst/>
                <a:latin typeface="Calibri" panose="020F0502020204030204" pitchFamily="34" charset="0"/>
                <a:ea typeface="Times New Roman" panose="02020603050405020304" pitchFamily="18" charset="0"/>
              </a:rPr>
            </a:br>
            <a:r>
              <a:rPr lang="fr-FR" sz="1800" u="sng" dirty="0">
                <a:solidFill>
                  <a:srgbClr val="FF0000"/>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https://youtu.be/05ZHn3Wu4FI?si=IHmEg4M3D0_w-Msi</a:t>
            </a:r>
            <a:r>
              <a:rPr lang="fr-FR" sz="1800" u="sng" dirty="0">
                <a:solidFill>
                  <a:srgbClr val="FF0000"/>
                </a:solidFill>
                <a:effectLst/>
                <a:latin typeface="Calibri" panose="020F0502020204030204" pitchFamily="34" charset="0"/>
                <a:ea typeface="Times New Roman" panose="02020603050405020304" pitchFamily="18" charset="0"/>
              </a:rPr>
              <a:t>		     	</a:t>
            </a:r>
            <a:r>
              <a:rPr lang="fr-FR" sz="1800" u="sng" dirty="0" err="1">
                <a:solidFill>
                  <a:srgbClr val="FF0000"/>
                </a:solidFill>
                <a:effectLst/>
                <a:latin typeface="Calibri" panose="020F0502020204030204" pitchFamily="34" charset="0"/>
                <a:ea typeface="Times New Roman" panose="02020603050405020304" pitchFamily="18" charset="0"/>
              </a:rPr>
              <a:t>Codev</a:t>
            </a:r>
            <a:br>
              <a:rPr lang="fr-FR" sz="1800" u="sng" dirty="0">
                <a:solidFill>
                  <a:srgbClr val="0563C1"/>
                </a:solidFill>
                <a:effectLst/>
                <a:latin typeface="Calibri" panose="020F0502020204030204" pitchFamily="34" charset="0"/>
                <a:ea typeface="Times New Roman" panose="02020603050405020304" pitchFamily="18" charset="0"/>
              </a:rPr>
            </a:br>
            <a:r>
              <a:rPr lang="fr-FR" sz="1800" u="sng" dirty="0">
                <a:solidFill>
                  <a:srgbClr val="0563C1"/>
                </a:solidFill>
                <a:effectLst/>
                <a:latin typeface="Calibri" panose="020F0502020204030204" pitchFamily="34" charset="0"/>
                <a:ea typeface="Times New Roman" panose="02020603050405020304" pitchFamily="18" charset="0"/>
                <a:hlinkClick r:id="rId7"/>
              </a:rPr>
              <a:t>https://youtu.be/CrJG4oPrBp4?si=CefcSZ1SDa1AuNWq</a:t>
            </a:r>
            <a:r>
              <a:rPr lang="fr-FR" sz="1800" u="sng" dirty="0">
                <a:solidFill>
                  <a:srgbClr val="0563C1"/>
                </a:solidFill>
                <a:effectLst/>
                <a:latin typeface="Calibri" panose="020F0502020204030204" pitchFamily="34" charset="0"/>
                <a:ea typeface="Times New Roman" panose="02020603050405020304" pitchFamily="18" charset="0"/>
              </a:rPr>
              <a:t>         			Délégation </a:t>
            </a:r>
            <a:br>
              <a:rPr lang="fr-FR" sz="1800" u="sng" dirty="0">
                <a:solidFill>
                  <a:srgbClr val="0563C1"/>
                </a:solidFill>
                <a:effectLst/>
                <a:latin typeface="Calibri" panose="020F0502020204030204" pitchFamily="34" charset="0"/>
                <a:ea typeface="Times New Roman" panose="02020603050405020304" pitchFamily="18" charset="0"/>
              </a:rPr>
            </a:br>
            <a:r>
              <a:rPr lang="fr-FR" sz="1800" u="sng" dirty="0">
                <a:solidFill>
                  <a:srgbClr val="0563C1"/>
                </a:solidFill>
                <a:effectLst/>
                <a:latin typeface="Calibri" panose="020F0502020204030204" pitchFamily="34" charset="0"/>
                <a:ea typeface="Times New Roman" panose="02020603050405020304" pitchFamily="18" charset="0"/>
                <a:hlinkClick r:id="rId8"/>
              </a:rPr>
              <a:t>https://vm.tiktok.com/ZGJVMCHHU/</a:t>
            </a:r>
            <a:r>
              <a:rPr lang="fr-FR" sz="1800" u="sng" dirty="0">
                <a:solidFill>
                  <a:srgbClr val="0563C1"/>
                </a:solidFill>
                <a:effectLst/>
                <a:latin typeface="Calibri" panose="020F0502020204030204" pitchFamily="34" charset="0"/>
                <a:ea typeface="Times New Roman" panose="02020603050405020304" pitchFamily="18" charset="0"/>
              </a:rPr>
              <a:t>                                         			Quiet </a:t>
            </a:r>
            <a:r>
              <a:rPr lang="fr-FR" sz="1800" u="sng" dirty="0" err="1">
                <a:solidFill>
                  <a:srgbClr val="0563C1"/>
                </a:solidFill>
                <a:effectLst/>
                <a:latin typeface="Calibri" panose="020F0502020204030204" pitchFamily="34" charset="0"/>
                <a:ea typeface="Times New Roman" panose="02020603050405020304" pitchFamily="18" charset="0"/>
              </a:rPr>
              <a:t>Quitting</a:t>
            </a:r>
            <a:br>
              <a:rPr lang="fr-FR" sz="1800" u="sng" dirty="0">
                <a:solidFill>
                  <a:srgbClr val="0563C1"/>
                </a:solidFill>
                <a:effectLst/>
                <a:latin typeface="Calibri" panose="020F0502020204030204" pitchFamily="34" charset="0"/>
                <a:ea typeface="Times New Roman" panose="02020603050405020304" pitchFamily="18" charset="0"/>
              </a:rPr>
            </a:br>
            <a:r>
              <a:rPr lang="fr-FR" sz="1800" u="sng" dirty="0">
                <a:solidFill>
                  <a:srgbClr val="0563C1"/>
                </a:solidFill>
                <a:effectLst/>
                <a:latin typeface="Calibri" panose="020F0502020204030204" pitchFamily="34" charset="0"/>
                <a:ea typeface="Times New Roman" panose="02020603050405020304" pitchFamily="18" charset="0"/>
                <a:hlinkClick r:id="rId9"/>
              </a:rPr>
              <a:t>https://youtu.be/cryUuOWbrAU?si=f2jX9eJhBgO7outr</a:t>
            </a:r>
            <a:r>
              <a:rPr lang="fr-FR" sz="1800" u="sng" dirty="0">
                <a:solidFill>
                  <a:srgbClr val="0563C1"/>
                </a:solidFill>
                <a:effectLst/>
                <a:latin typeface="Calibri" panose="020F0502020204030204" pitchFamily="34" charset="0"/>
                <a:ea typeface="Times New Roman" panose="02020603050405020304" pitchFamily="18" charset="0"/>
              </a:rPr>
              <a:t>          			Jeux relationnels</a:t>
            </a:r>
            <a:br>
              <a:rPr lang="fr-FR" sz="1800" u="sng" dirty="0">
                <a:solidFill>
                  <a:srgbClr val="0563C1"/>
                </a:solidFill>
                <a:effectLst/>
                <a:latin typeface="Calibri" panose="020F0502020204030204" pitchFamily="34" charset="0"/>
                <a:ea typeface="Times New Roman" panose="02020603050405020304" pitchFamily="18" charset="0"/>
              </a:rPr>
            </a:br>
            <a:r>
              <a:rPr lang="fr-FR" sz="1800" u="sng" dirty="0">
                <a:solidFill>
                  <a:srgbClr val="0563C1"/>
                </a:solidFill>
                <a:effectLst/>
                <a:latin typeface="Calibri" panose="020F0502020204030204" pitchFamily="34" charset="0"/>
                <a:ea typeface="Times New Roman" panose="02020603050405020304" pitchFamily="18" charset="0"/>
                <a:hlinkClick r:id="rId10"/>
              </a:rPr>
              <a:t>https://youtu.be/z2XUinf7HW4?si=TdIcwqaVaDh39mWj</a:t>
            </a:r>
            <a:r>
              <a:rPr lang="fr-FR" sz="1800" u="sng" dirty="0">
                <a:solidFill>
                  <a:srgbClr val="0563C1"/>
                </a:solidFill>
                <a:effectLst/>
                <a:latin typeface="Calibri" panose="020F0502020204030204" pitchFamily="34" charset="0"/>
                <a:ea typeface="Times New Roman" panose="02020603050405020304" pitchFamily="18" charset="0"/>
              </a:rPr>
              <a:t>       			Sur adaptation</a:t>
            </a:r>
            <a:br>
              <a:rPr lang="fr-FR" sz="1800" u="sng" dirty="0">
                <a:solidFill>
                  <a:srgbClr val="0563C1"/>
                </a:solidFill>
                <a:effectLst/>
                <a:latin typeface="Calibri" panose="020F0502020204030204" pitchFamily="34" charset="0"/>
                <a:ea typeface="Times New Roman" panose="02020603050405020304" pitchFamily="18" charset="0"/>
              </a:rPr>
            </a:br>
            <a:r>
              <a:rPr lang="fr-FR" sz="1800" u="sng" dirty="0">
                <a:solidFill>
                  <a:srgbClr val="0563C1"/>
                </a:solidFill>
                <a:effectLst/>
                <a:latin typeface="Calibri" panose="020F0502020204030204" pitchFamily="34" charset="0"/>
                <a:ea typeface="Times New Roman" panose="02020603050405020304" pitchFamily="18" charset="0"/>
                <a:hlinkClick r:id="rId11"/>
              </a:rPr>
              <a:t>https://vm.tiktok.com/ZGJbWTmTW/</a:t>
            </a:r>
            <a:r>
              <a:rPr lang="fr-FR" sz="1800" u="sng" dirty="0">
                <a:solidFill>
                  <a:srgbClr val="0563C1"/>
                </a:solidFill>
                <a:effectLst/>
                <a:latin typeface="Calibri" panose="020F0502020204030204" pitchFamily="34" charset="0"/>
                <a:ea typeface="Times New Roman" panose="02020603050405020304" pitchFamily="18" charset="0"/>
              </a:rPr>
              <a:t>                                         			Management CS</a:t>
            </a:r>
            <a:br>
              <a:rPr lang="fr-FR" sz="1800" u="sng" dirty="0">
                <a:solidFill>
                  <a:srgbClr val="0563C1"/>
                </a:solidFill>
                <a:effectLst/>
                <a:latin typeface="Calibri" panose="020F0502020204030204" pitchFamily="34" charset="0"/>
                <a:ea typeface="Times New Roman" panose="02020603050405020304" pitchFamily="18" charset="0"/>
              </a:rPr>
            </a:br>
            <a:r>
              <a:rPr lang="fr-FR" sz="1800" u="sng" dirty="0">
                <a:solidFill>
                  <a:srgbClr val="FF0000"/>
                </a:solidFill>
                <a:effectLst/>
                <a:latin typeface="Calibri" panose="020F0502020204030204" pitchFamily="34" charset="0"/>
                <a:ea typeface="Times New Roman" panose="02020603050405020304" pitchFamily="18" charset="0"/>
                <a:hlinkClick r:id="rId12">
                  <a:extLst>
                    <a:ext uri="{A12FA001-AC4F-418D-AE19-62706E023703}">
                      <ahyp:hlinkClr xmlns:ahyp="http://schemas.microsoft.com/office/drawing/2018/hyperlinkcolor" val="tx"/>
                    </a:ext>
                  </a:extLst>
                </a:hlinkClick>
              </a:rPr>
              <a:t>https://youtu.be/vNtSJdUbcGw?si=MFa5Cqe7-TivQ-A_</a:t>
            </a:r>
            <a:r>
              <a:rPr lang="fr-FR" sz="1800" u="sng" dirty="0">
                <a:solidFill>
                  <a:srgbClr val="FF0000"/>
                </a:solidFill>
                <a:effectLst/>
                <a:latin typeface="Calibri" panose="020F0502020204030204" pitchFamily="34" charset="0"/>
                <a:ea typeface="Times New Roman" panose="02020603050405020304" pitchFamily="18" charset="0"/>
              </a:rPr>
              <a:t>          </a:t>
            </a:r>
            <a:r>
              <a:rPr lang="fr-FR" sz="1800" u="sng" dirty="0">
                <a:solidFill>
                  <a:srgbClr val="0563C1"/>
                </a:solidFill>
                <a:effectLst/>
                <a:latin typeface="Calibri" panose="020F0502020204030204" pitchFamily="34" charset="0"/>
                <a:ea typeface="Times New Roman" panose="02020603050405020304" pitchFamily="18" charset="0"/>
              </a:rPr>
              <a:t>			Télétravail</a:t>
            </a:r>
            <a:br>
              <a:rPr lang="fr-FR" sz="1800" u="sng" dirty="0">
                <a:solidFill>
                  <a:srgbClr val="0563C1"/>
                </a:solidFill>
                <a:effectLst/>
                <a:latin typeface="Calibri" panose="020F0502020204030204" pitchFamily="34" charset="0"/>
                <a:ea typeface="Times New Roman" panose="02020603050405020304" pitchFamily="18" charset="0"/>
              </a:rPr>
            </a:br>
            <a:r>
              <a:rPr lang="fr-FR" sz="1800" u="sng" dirty="0">
                <a:solidFill>
                  <a:srgbClr val="0563C1"/>
                </a:solidFill>
                <a:effectLst/>
                <a:latin typeface="Calibri" panose="020F0502020204030204" pitchFamily="34" charset="0"/>
                <a:ea typeface="Times New Roman" panose="02020603050405020304" pitchFamily="18" charset="0"/>
                <a:hlinkClick r:id="rId13"/>
              </a:rPr>
              <a:t>https://youtu.be/oGgZRWetb80?si=SfnmNhk0Mg82D-8n</a:t>
            </a:r>
            <a:r>
              <a:rPr lang="fr-FR" sz="1800" u="sng" dirty="0">
                <a:solidFill>
                  <a:srgbClr val="0563C1"/>
                </a:solidFill>
                <a:effectLst/>
                <a:latin typeface="Calibri" panose="020F0502020204030204" pitchFamily="34" charset="0"/>
                <a:ea typeface="Times New Roman" panose="02020603050405020304" pitchFamily="18" charset="0"/>
              </a:rPr>
              <a:t>       			Imparfait</a:t>
            </a:r>
            <a:br>
              <a:rPr lang="fr-FR" sz="1800" u="sng" dirty="0">
                <a:solidFill>
                  <a:srgbClr val="0563C1"/>
                </a:solidFill>
                <a:effectLst/>
                <a:latin typeface="Calibri" panose="020F0502020204030204" pitchFamily="34" charset="0"/>
                <a:ea typeface="Times New Roman" panose="02020603050405020304" pitchFamily="18" charset="0"/>
              </a:rPr>
            </a:br>
            <a:r>
              <a:rPr lang="fr-FR" sz="1800" u="sng" dirty="0">
                <a:solidFill>
                  <a:srgbClr val="0563C1"/>
                </a:solidFill>
                <a:effectLst/>
                <a:latin typeface="Calibri" panose="020F0502020204030204" pitchFamily="34" charset="0"/>
                <a:ea typeface="Times New Roman" panose="02020603050405020304" pitchFamily="18" charset="0"/>
                <a:hlinkClick r:id="rId14"/>
              </a:rPr>
              <a:t>https://vm.tiktok.com/ZGJbWnmRs/</a:t>
            </a:r>
            <a:r>
              <a:rPr lang="fr-FR" sz="1800" u="sng" dirty="0">
                <a:solidFill>
                  <a:srgbClr val="0563C1"/>
                </a:solidFill>
                <a:effectLst/>
                <a:latin typeface="Calibri" panose="020F0502020204030204" pitchFamily="34" charset="0"/>
                <a:ea typeface="Times New Roman" panose="02020603050405020304" pitchFamily="18" charset="0"/>
              </a:rPr>
              <a:t>                                            		Les salariés, le bonheur </a:t>
            </a:r>
            <a:br>
              <a:rPr lang="fr-FR" sz="1800" u="sng" dirty="0">
                <a:solidFill>
                  <a:srgbClr val="0563C1"/>
                </a:solidFill>
                <a:effectLst/>
                <a:latin typeface="Calibri" panose="020F0502020204030204" pitchFamily="34" charset="0"/>
                <a:ea typeface="Times New Roman" panose="02020603050405020304" pitchFamily="18" charset="0"/>
              </a:rPr>
            </a:br>
            <a:r>
              <a:rPr lang="fr-FR" sz="1800" u="sng" dirty="0">
                <a:solidFill>
                  <a:srgbClr val="0563C1"/>
                </a:solidFill>
                <a:effectLst/>
                <a:latin typeface="Calibri" panose="020F0502020204030204" pitchFamily="34" charset="0"/>
                <a:ea typeface="Times New Roman" panose="02020603050405020304" pitchFamily="18" charset="0"/>
                <a:hlinkClick r:id="rId15"/>
              </a:rPr>
              <a:t>https://youtu.be/GonuLSRK1DY?si=2UeZIAf-kJSTPqlw</a:t>
            </a:r>
            <a:r>
              <a:rPr lang="fr-FR" sz="1800" u="sng" dirty="0">
                <a:solidFill>
                  <a:srgbClr val="0563C1"/>
                </a:solidFill>
                <a:effectLst/>
                <a:latin typeface="Calibri" panose="020F0502020204030204" pitchFamily="34" charset="0"/>
                <a:ea typeface="Times New Roman" panose="02020603050405020304" pitchFamily="18" charset="0"/>
              </a:rPr>
              <a:t>              		Egal / Egal </a:t>
            </a:r>
            <a:br>
              <a:rPr lang="fr-FR" sz="1800" u="sng" dirty="0">
                <a:solidFill>
                  <a:srgbClr val="0563C1"/>
                </a:solidFill>
                <a:effectLst/>
                <a:latin typeface="Calibri" panose="020F0502020204030204" pitchFamily="34" charset="0"/>
                <a:ea typeface="Times New Roman" panose="02020603050405020304" pitchFamily="18" charset="0"/>
              </a:rPr>
            </a:br>
            <a:r>
              <a:rPr lang="fr-FR" sz="1800" u="sng" dirty="0">
                <a:solidFill>
                  <a:srgbClr val="0563C1"/>
                </a:solidFill>
                <a:effectLst/>
                <a:latin typeface="Calibri" panose="020F0502020204030204" pitchFamily="34" charset="0"/>
                <a:ea typeface="Times New Roman" panose="02020603050405020304" pitchFamily="18" charset="0"/>
                <a:hlinkClick r:id="rId16"/>
              </a:rPr>
              <a:t>https://youtu.be/KL1AgGX21Aw?si=n6bYLrjSQESRhpHq</a:t>
            </a:r>
            <a:r>
              <a:rPr lang="fr-FR" sz="1800" u="sng" dirty="0">
                <a:solidFill>
                  <a:srgbClr val="0563C1"/>
                </a:solidFill>
                <a:effectLst/>
                <a:latin typeface="Calibri" panose="020F0502020204030204" pitchFamily="34" charset="0"/>
                <a:ea typeface="Times New Roman" panose="02020603050405020304" pitchFamily="18" charset="0"/>
              </a:rPr>
              <a:t>          		Pièges COM </a:t>
            </a:r>
            <a:br>
              <a:rPr lang="fr-FR" sz="1800" u="sng" dirty="0">
                <a:solidFill>
                  <a:srgbClr val="0563C1"/>
                </a:solidFill>
                <a:effectLst/>
                <a:latin typeface="Calibri" panose="020F0502020204030204" pitchFamily="34" charset="0"/>
                <a:ea typeface="Times New Roman" panose="02020603050405020304" pitchFamily="18" charset="0"/>
              </a:rPr>
            </a:br>
            <a:r>
              <a:rPr lang="fr-FR" sz="1800" u="sng" dirty="0">
                <a:solidFill>
                  <a:srgbClr val="0563C1"/>
                </a:solidFill>
                <a:effectLst/>
                <a:latin typeface="Calibri" panose="020F0502020204030204" pitchFamily="34" charset="0"/>
                <a:ea typeface="Times New Roman" panose="02020603050405020304" pitchFamily="18" charset="0"/>
                <a:hlinkClick r:id="rId17"/>
              </a:rPr>
              <a:t>https://youtu.be/ij9PA4AD5Cs?si=GTVcYNIKqx4KB3Lf</a:t>
            </a:r>
            <a:r>
              <a:rPr lang="fr-FR" sz="1800" u="sng" dirty="0">
                <a:solidFill>
                  <a:srgbClr val="0563C1"/>
                </a:solidFill>
                <a:effectLst/>
                <a:latin typeface="Calibri" panose="020F0502020204030204" pitchFamily="34" charset="0"/>
                <a:ea typeface="Times New Roman" panose="02020603050405020304" pitchFamily="18" charset="0"/>
              </a:rPr>
              <a:t>               		Oser le changeme</a:t>
            </a:r>
            <a:r>
              <a:rPr lang="fr-FR" sz="1800" u="sng" dirty="0">
                <a:solidFill>
                  <a:srgbClr val="0563C1"/>
                </a:solidFill>
                <a:latin typeface="Calibri" panose="020F0502020204030204" pitchFamily="34" charset="0"/>
                <a:ea typeface="Times New Roman" panose="02020603050405020304" pitchFamily="18" charset="0"/>
              </a:rPr>
              <a:t>nt</a:t>
            </a:r>
            <a:br>
              <a:rPr lang="fr-FR" sz="1800" u="sng" dirty="0">
                <a:solidFill>
                  <a:srgbClr val="0563C1"/>
                </a:solidFill>
                <a:latin typeface="Calibri" panose="020F0502020204030204" pitchFamily="34" charset="0"/>
                <a:ea typeface="Times New Roman" panose="02020603050405020304" pitchFamily="18" charset="0"/>
              </a:rPr>
            </a:br>
            <a:r>
              <a:rPr lang="fr-FR" sz="1800" u="sng" dirty="0">
                <a:solidFill>
                  <a:srgbClr val="0563C1"/>
                </a:solidFill>
                <a:effectLst/>
                <a:latin typeface="Calibri" panose="020F0502020204030204" pitchFamily="34" charset="0"/>
                <a:ea typeface="Times New Roman" panose="02020603050405020304" pitchFamily="18" charset="0"/>
                <a:hlinkClick r:id="rId18"/>
              </a:rPr>
              <a:t>https://youtu.be/4qoYhKGCChE?si=Mv5xkr1UJ-vAc68f</a:t>
            </a:r>
            <a:r>
              <a:rPr lang="fr-FR" sz="1800" u="sng" dirty="0">
                <a:solidFill>
                  <a:srgbClr val="0563C1"/>
                </a:solidFill>
                <a:effectLst/>
                <a:latin typeface="Calibri" panose="020F0502020204030204" pitchFamily="34" charset="0"/>
                <a:ea typeface="Times New Roman" panose="02020603050405020304" pitchFamily="18" charset="0"/>
              </a:rPr>
              <a:t>             		Motiver/Démotiver</a:t>
            </a:r>
            <a:br>
              <a:rPr lang="fr-FR" sz="1800" u="sng" dirty="0">
                <a:solidFill>
                  <a:srgbClr val="0563C1"/>
                </a:solidFill>
                <a:effectLst/>
                <a:latin typeface="Calibri" panose="020F0502020204030204" pitchFamily="34" charset="0"/>
                <a:ea typeface="Times New Roman" panose="02020603050405020304" pitchFamily="18" charset="0"/>
              </a:rPr>
            </a:br>
            <a:r>
              <a:rPr lang="fr-FR" sz="1800" u="sng" dirty="0">
                <a:solidFill>
                  <a:srgbClr val="0563C1"/>
                </a:solidFill>
                <a:effectLst/>
                <a:latin typeface="Calibri" panose="020F0502020204030204" pitchFamily="34" charset="0"/>
                <a:ea typeface="Times New Roman" panose="02020603050405020304" pitchFamily="18" charset="0"/>
                <a:hlinkClick r:id="rId19"/>
              </a:rPr>
              <a:t>https://youtu.be/TzFCb7SUUZc?si=2LiyWjtUtn5FS2Qs</a:t>
            </a:r>
            <a:r>
              <a:rPr lang="fr-FR" sz="1800" u="sng" dirty="0">
                <a:solidFill>
                  <a:srgbClr val="0563C1"/>
                </a:solidFill>
                <a:effectLst/>
                <a:latin typeface="Calibri" panose="020F0502020204030204" pitchFamily="34" charset="0"/>
                <a:ea typeface="Times New Roman" panose="02020603050405020304" pitchFamily="18" charset="0"/>
              </a:rPr>
              <a:t>               	IE / QE</a:t>
            </a:r>
            <a:br>
              <a:rPr lang="fr-FR" sz="1800" u="sng" dirty="0">
                <a:solidFill>
                  <a:srgbClr val="0563C1"/>
                </a:solidFill>
                <a:effectLst/>
                <a:latin typeface="Calibri" panose="020F0502020204030204" pitchFamily="34" charset="0"/>
                <a:ea typeface="Times New Roman" panose="02020603050405020304" pitchFamily="18" charset="0"/>
              </a:rPr>
            </a:br>
            <a:r>
              <a:rPr lang="fr-FR" sz="1800" u="sng" dirty="0">
                <a:solidFill>
                  <a:srgbClr val="0563C1"/>
                </a:solidFill>
                <a:effectLst/>
                <a:latin typeface="Calibri" panose="020F0502020204030204" pitchFamily="34" charset="0"/>
                <a:ea typeface="Times New Roman" panose="02020603050405020304" pitchFamily="18" charset="0"/>
                <a:hlinkClick r:id="rId20"/>
              </a:rPr>
              <a:t>https://vm.tiktok.com/ZGJbg2CEB/</a:t>
            </a:r>
            <a:r>
              <a:rPr lang="fr-FR" sz="1800" u="sng" dirty="0">
                <a:solidFill>
                  <a:srgbClr val="0563C1"/>
                </a:solidFill>
                <a:effectLst/>
                <a:latin typeface="Calibri" panose="020F0502020204030204" pitchFamily="34" charset="0"/>
                <a:ea typeface="Times New Roman" panose="02020603050405020304" pitchFamily="18" charset="0"/>
              </a:rPr>
              <a:t>                                                 	Google</a:t>
            </a:r>
            <a:endParaRPr lang="fr-FR" sz="1600" dirty="0">
              <a:solidFill>
                <a:schemeClr val="tx2"/>
              </a:solidFill>
              <a:latin typeface="Comic Sans MS" panose="030F0702030302020204" pitchFamily="66" charset="0"/>
            </a:endParaRPr>
          </a:p>
        </p:txBody>
      </p:sp>
      <p:sp>
        <p:nvSpPr>
          <p:cNvPr id="83" name="Right Triangle 82">
            <a:extLst>
              <a:ext uri="{FF2B5EF4-FFF2-40B4-BE49-F238E27FC236}">
                <a16:creationId xmlns:a16="http://schemas.microsoft.com/office/drawing/2014/main" id="{94D786EB-944C-47D5-B631-899F4029B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905012" y="-284145"/>
            <a:ext cx="568289"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APM">
            <a:extLst>
              <a:ext uri="{FF2B5EF4-FFF2-40B4-BE49-F238E27FC236}">
                <a16:creationId xmlns:a16="http://schemas.microsoft.com/office/drawing/2014/main" id="{03F8F50E-2F88-F0C1-A545-F749283B9E10}"/>
              </a:ext>
            </a:extLst>
          </p:cNvPr>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273568" y="6129094"/>
            <a:ext cx="1892557" cy="728896"/>
          </a:xfrm>
          <a:prstGeom prst="rect">
            <a:avLst/>
          </a:prstGeom>
          <a:noFill/>
          <a:ln>
            <a:noFill/>
          </a:ln>
        </p:spPr>
      </p:pic>
      <p:sp>
        <p:nvSpPr>
          <p:cNvPr id="7" name="ZoneTexte 6">
            <a:extLst>
              <a:ext uri="{FF2B5EF4-FFF2-40B4-BE49-F238E27FC236}">
                <a16:creationId xmlns:a16="http://schemas.microsoft.com/office/drawing/2014/main" id="{7B05A1BC-6584-851B-E73D-2645F5965718}"/>
              </a:ext>
            </a:extLst>
          </p:cNvPr>
          <p:cNvSpPr txBox="1"/>
          <p:nvPr/>
        </p:nvSpPr>
        <p:spPr>
          <a:xfrm>
            <a:off x="212190" y="5800861"/>
            <a:ext cx="6197600" cy="369332"/>
          </a:xfrm>
          <a:prstGeom prst="rect">
            <a:avLst/>
          </a:prstGeom>
          <a:noFill/>
        </p:spPr>
        <p:txBody>
          <a:bodyPr wrap="square">
            <a:spAutoFit/>
          </a:bodyPr>
          <a:lstStyle/>
          <a:p>
            <a:r>
              <a:rPr lang="fr-FR" sz="1800" u="sng" dirty="0">
                <a:solidFill>
                  <a:srgbClr val="0563C1"/>
                </a:solidFill>
                <a:effectLst/>
                <a:latin typeface="Calibri" panose="020F0502020204030204" pitchFamily="34" charset="0"/>
                <a:ea typeface="Times New Roman" panose="02020603050405020304" pitchFamily="18" charset="0"/>
                <a:hlinkClick r:id="rId22"/>
              </a:rPr>
              <a:t>https://vm.tiktok.com/ZGJGa77xG/</a:t>
            </a:r>
            <a:endParaRPr lang="fr-FR" dirty="0"/>
          </a:p>
        </p:txBody>
      </p:sp>
    </p:spTree>
    <p:extLst>
      <p:ext uri="{BB962C8B-B14F-4D97-AF65-F5344CB8AC3E}">
        <p14:creationId xmlns:p14="http://schemas.microsoft.com/office/powerpoint/2010/main" val="2151738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rt 3D ondulé">
            <a:extLst>
              <a:ext uri="{FF2B5EF4-FFF2-40B4-BE49-F238E27FC236}">
                <a16:creationId xmlns:a16="http://schemas.microsoft.com/office/drawing/2014/main" id="{51274555-2063-92F3-E495-512F7F86AFA6}"/>
              </a:ext>
            </a:extLst>
          </p:cNvPr>
          <p:cNvPicPr>
            <a:picLocks noChangeAspect="1"/>
          </p:cNvPicPr>
          <p:nvPr/>
        </p:nvPicPr>
        <p:blipFill rotWithShape="1">
          <a:blip r:embed="rId4">
            <a:alphaModFix amt="30000"/>
          </a:blip>
          <a:srcRect t="12634" r="-1" b="14767"/>
          <a:stretch/>
        </p:blipFill>
        <p:spPr>
          <a:xfrm>
            <a:off x="0" y="19826"/>
            <a:ext cx="12188932" cy="6857990"/>
          </a:xfrm>
          <a:prstGeom prst="rect">
            <a:avLst/>
          </a:prstGeom>
        </p:spPr>
      </p:pic>
      <p:sp>
        <p:nvSpPr>
          <p:cNvPr id="2" name="Titre 1">
            <a:extLst>
              <a:ext uri="{FF2B5EF4-FFF2-40B4-BE49-F238E27FC236}">
                <a16:creationId xmlns:a16="http://schemas.microsoft.com/office/drawing/2014/main" id="{9F883607-0A3D-1214-EC72-57DA7B7F68B4}"/>
              </a:ext>
            </a:extLst>
          </p:cNvPr>
          <p:cNvSpPr>
            <a:spLocks noGrp="1"/>
          </p:cNvSpPr>
          <p:nvPr>
            <p:ph type="ctrTitle"/>
          </p:nvPr>
        </p:nvSpPr>
        <p:spPr>
          <a:xfrm>
            <a:off x="192528" y="353592"/>
            <a:ext cx="7974719" cy="2288382"/>
          </a:xfrm>
        </p:spPr>
        <p:txBody>
          <a:bodyPr anchor="t">
            <a:normAutofit/>
          </a:bodyPr>
          <a:lstStyle/>
          <a:p>
            <a:pPr algn="l"/>
            <a:br>
              <a:rPr lang="fr-FR" sz="1800" u="sng" dirty="0">
                <a:solidFill>
                  <a:srgbClr val="0563C1"/>
                </a:solidFill>
                <a:effectLst/>
                <a:latin typeface="Calibri" panose="020F0502020204030204" pitchFamily="34" charset="0"/>
                <a:ea typeface="Times New Roman" panose="02020603050405020304" pitchFamily="18" charset="0"/>
              </a:rPr>
            </a:br>
            <a:endParaRPr lang="fr-FR" sz="1600" dirty="0">
              <a:solidFill>
                <a:schemeClr val="tx2"/>
              </a:solidFill>
              <a:latin typeface="Comic Sans MS" panose="030F0702030302020204" pitchFamily="66" charset="0"/>
            </a:endParaRPr>
          </a:p>
        </p:txBody>
      </p:sp>
      <p:pic>
        <p:nvPicPr>
          <p:cNvPr id="5" name="Image 4" descr="APM">
            <a:extLst>
              <a:ext uri="{FF2B5EF4-FFF2-40B4-BE49-F238E27FC236}">
                <a16:creationId xmlns:a16="http://schemas.microsoft.com/office/drawing/2014/main" id="{03F8F50E-2F88-F0C1-A545-F749283B9E1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3568" y="6129094"/>
            <a:ext cx="1892557" cy="728896"/>
          </a:xfrm>
          <a:prstGeom prst="rect">
            <a:avLst/>
          </a:prstGeom>
          <a:noFill/>
          <a:ln>
            <a:noFill/>
          </a:ln>
        </p:spPr>
      </p:pic>
      <p:pic>
        <p:nvPicPr>
          <p:cNvPr id="4" name="Management restaurant">
            <a:hlinkClick r:id="" action="ppaction://media"/>
            <a:extLst>
              <a:ext uri="{FF2B5EF4-FFF2-40B4-BE49-F238E27FC236}">
                <a16:creationId xmlns:a16="http://schemas.microsoft.com/office/drawing/2014/main" id="{ECE9FA8F-4303-5353-AE3C-66CC98D7AF20}"/>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92074" y="92074"/>
            <a:ext cx="4358006" cy="6613525"/>
          </a:xfrm>
          <a:prstGeom prst="rect">
            <a:avLst/>
          </a:prstGeom>
        </p:spPr>
      </p:pic>
    </p:spTree>
    <p:extLst>
      <p:ext uri="{BB962C8B-B14F-4D97-AF65-F5344CB8AC3E}">
        <p14:creationId xmlns:p14="http://schemas.microsoft.com/office/powerpoint/2010/main" val="247052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6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883607-0A3D-1214-EC72-57DA7B7F68B4}"/>
              </a:ext>
            </a:extLst>
          </p:cNvPr>
          <p:cNvSpPr>
            <a:spLocks noGrp="1"/>
          </p:cNvSpPr>
          <p:nvPr>
            <p:ph type="ctrTitle"/>
          </p:nvPr>
        </p:nvSpPr>
        <p:spPr>
          <a:xfrm>
            <a:off x="16614" y="1717365"/>
            <a:ext cx="6615449" cy="2784496"/>
          </a:xfrm>
        </p:spPr>
        <p:txBody>
          <a:bodyPr>
            <a:normAutofit/>
          </a:bodyPr>
          <a:lstStyle/>
          <a:p>
            <a:pPr algn="l"/>
            <a:r>
              <a:rPr lang="fr-FR" sz="2800" dirty="0" err="1">
                <a:latin typeface="Comic Sans MS" panose="030F0702030302020204" pitchFamily="66" charset="0"/>
              </a:rPr>
              <a:t>Déclusion</a:t>
            </a:r>
            <a:br>
              <a:rPr lang="fr-FR" sz="2800" dirty="0">
                <a:latin typeface="Comic Sans MS" panose="030F0702030302020204" pitchFamily="66" charset="0"/>
              </a:rPr>
            </a:br>
            <a:br>
              <a:rPr lang="fr-FR" sz="2800" dirty="0">
                <a:latin typeface="Comic Sans MS" panose="030F0702030302020204" pitchFamily="66" charset="0"/>
              </a:rPr>
            </a:br>
            <a:r>
              <a:rPr lang="fr-FR" sz="2800" dirty="0">
                <a:latin typeface="Comic Sans MS" panose="030F0702030302020204" pitchFamily="66" charset="0"/>
              </a:rPr>
              <a:t>- Réactions sur la journée</a:t>
            </a:r>
            <a:br>
              <a:rPr lang="fr-FR" sz="2800" dirty="0">
                <a:latin typeface="Comic Sans MS" panose="030F0702030302020204" pitchFamily="66" charset="0"/>
              </a:rPr>
            </a:br>
            <a:r>
              <a:rPr lang="fr-FR" sz="2800" dirty="0">
                <a:latin typeface="Comic Sans MS" panose="030F0702030302020204" pitchFamily="66" charset="0"/>
              </a:rPr>
              <a:t>- A renouveler ?</a:t>
            </a:r>
            <a:br>
              <a:rPr lang="fr-FR" sz="2800" dirty="0">
                <a:latin typeface="Comic Sans MS" panose="030F0702030302020204" pitchFamily="66" charset="0"/>
              </a:rPr>
            </a:br>
            <a:r>
              <a:rPr lang="fr-FR" sz="2800" dirty="0">
                <a:latin typeface="Comic Sans MS" panose="030F0702030302020204" pitchFamily="66" charset="0"/>
              </a:rPr>
              <a:t>- Réponses aux attentes ?</a:t>
            </a:r>
            <a:br>
              <a:rPr lang="fr-FR" sz="2800" dirty="0">
                <a:latin typeface="Comic Sans MS" panose="030F0702030302020204" pitchFamily="66" charset="0"/>
              </a:rPr>
            </a:br>
            <a:r>
              <a:rPr lang="fr-FR" sz="2800" dirty="0">
                <a:latin typeface="Comic Sans MS" panose="030F0702030302020204" pitchFamily="66" charset="0"/>
              </a:rPr>
              <a:t>- Questions subsidiaires ?</a:t>
            </a:r>
            <a:br>
              <a:rPr lang="fr-FR" sz="2800" dirty="0">
                <a:latin typeface="Comic Sans MS" panose="030F0702030302020204" pitchFamily="66" charset="0"/>
              </a:rPr>
            </a:br>
            <a:r>
              <a:rPr lang="fr-FR" sz="2800">
                <a:latin typeface="Comic Sans MS" panose="030F0702030302020204" pitchFamily="66" charset="0"/>
              </a:rPr>
              <a:t>- Questionnaire </a:t>
            </a:r>
            <a:r>
              <a:rPr lang="fr-FR" sz="2800" dirty="0">
                <a:latin typeface="Comic Sans MS" panose="030F0702030302020204" pitchFamily="66" charset="0"/>
              </a:rPr>
              <a:t>animation</a:t>
            </a:r>
          </a:p>
        </p:txBody>
      </p:sp>
      <p:sp>
        <p:nvSpPr>
          <p:cNvPr id="3" name="Sous-titre 2">
            <a:extLst>
              <a:ext uri="{FF2B5EF4-FFF2-40B4-BE49-F238E27FC236}">
                <a16:creationId xmlns:a16="http://schemas.microsoft.com/office/drawing/2014/main" id="{5CF5582A-2F52-0923-7966-C0A7887F2787}"/>
              </a:ext>
            </a:extLst>
          </p:cNvPr>
          <p:cNvSpPr>
            <a:spLocks noGrp="1"/>
          </p:cNvSpPr>
          <p:nvPr>
            <p:ph type="subTitle" idx="1"/>
          </p:nvPr>
        </p:nvSpPr>
        <p:spPr>
          <a:xfrm>
            <a:off x="113471" y="5353896"/>
            <a:ext cx="2490980" cy="1418245"/>
          </a:xfrm>
        </p:spPr>
        <p:txBody>
          <a:bodyPr>
            <a:normAutofit fontScale="85000" lnSpcReduction="10000"/>
          </a:bodyPr>
          <a:lstStyle/>
          <a:p>
            <a:pPr algn="l"/>
            <a:endParaRPr lang="fr-FR" dirty="0">
              <a:latin typeface="Comic Sans MS" panose="030F0702030302020204" pitchFamily="66" charset="0"/>
            </a:endParaRPr>
          </a:p>
          <a:p>
            <a:pPr algn="l"/>
            <a:r>
              <a:rPr lang="fr-FR" sz="1700" dirty="0">
                <a:latin typeface="Comic Sans MS" panose="030F0702030302020204" pitchFamily="66" charset="0"/>
              </a:rPr>
              <a:t>Tous Experts</a:t>
            </a:r>
          </a:p>
          <a:p>
            <a:pPr algn="l"/>
            <a:r>
              <a:rPr lang="fr-FR" sz="1700" dirty="0">
                <a:latin typeface="Comic Sans MS" panose="030F0702030302020204" pitchFamily="66" charset="0"/>
              </a:rPr>
              <a:t>Club </a:t>
            </a:r>
            <a:r>
              <a:rPr lang="fr-FR" sz="1700" dirty="0" err="1">
                <a:latin typeface="Comic Sans MS" panose="030F0702030302020204" pitchFamily="66" charset="0"/>
              </a:rPr>
              <a:t>Dijon’ctés</a:t>
            </a:r>
            <a:endParaRPr lang="fr-FR" sz="1700" dirty="0">
              <a:latin typeface="Comic Sans MS" panose="030F0702030302020204" pitchFamily="66" charset="0"/>
            </a:endParaRPr>
          </a:p>
          <a:p>
            <a:pPr algn="l"/>
            <a:r>
              <a:rPr lang="fr-FR" sz="1700" dirty="0">
                <a:latin typeface="Comic Sans MS" panose="030F0702030302020204" pitchFamily="66" charset="0"/>
              </a:rPr>
              <a:t>Vendredi 15 Septembre</a:t>
            </a:r>
          </a:p>
        </p:txBody>
      </p:sp>
      <p:pic>
        <p:nvPicPr>
          <p:cNvPr id="4" name="Picture 3" descr="Art 3D ondulé">
            <a:extLst>
              <a:ext uri="{FF2B5EF4-FFF2-40B4-BE49-F238E27FC236}">
                <a16:creationId xmlns:a16="http://schemas.microsoft.com/office/drawing/2014/main" id="{FAF7822B-7A55-E061-8B53-552D36D69698}"/>
              </a:ext>
            </a:extLst>
          </p:cNvPr>
          <p:cNvPicPr>
            <a:picLocks noChangeAspect="1"/>
          </p:cNvPicPr>
          <p:nvPr/>
        </p:nvPicPr>
        <p:blipFill rotWithShape="1">
          <a:blip r:embed="rId2"/>
          <a:srcRect t="11273" r="3" b="13410"/>
          <a:stretch/>
        </p:blipFill>
        <p:spPr>
          <a:xfrm>
            <a:off x="6307738" y="-12"/>
            <a:ext cx="5884248" cy="3434754"/>
          </a:xfrm>
          <a:custGeom>
            <a:avLst/>
            <a:gdLst/>
            <a:ahLst/>
            <a:cxnLst/>
            <a:rect l="l" t="t" r="r" b="b"/>
            <a:pathLst>
              <a:path w="5884248" h="3434754">
                <a:moveTo>
                  <a:pt x="316869" y="0"/>
                </a:moveTo>
                <a:lnTo>
                  <a:pt x="5884248" y="0"/>
                </a:lnTo>
                <a:lnTo>
                  <a:pt x="5884248" y="3434754"/>
                </a:lnTo>
                <a:lnTo>
                  <a:pt x="325503" y="3434754"/>
                </a:lnTo>
                <a:lnTo>
                  <a:pt x="323244" y="3429005"/>
                </a:lnTo>
                <a:cubicBezTo>
                  <a:pt x="17667" y="2624343"/>
                  <a:pt x="-174229" y="1819680"/>
                  <a:pt x="229286" y="307795"/>
                </a:cubicBezTo>
                <a:close/>
              </a:path>
            </a:pathLst>
          </a:custGeom>
        </p:spPr>
      </p:pic>
      <p:pic>
        <p:nvPicPr>
          <p:cNvPr id="43" name="Picture 3" descr="Art 3D ondulé">
            <a:extLst>
              <a:ext uri="{FF2B5EF4-FFF2-40B4-BE49-F238E27FC236}">
                <a16:creationId xmlns:a16="http://schemas.microsoft.com/office/drawing/2014/main" id="{51274555-2063-92F3-E495-512F7F86AFA6}"/>
              </a:ext>
            </a:extLst>
          </p:cNvPr>
          <p:cNvPicPr>
            <a:picLocks noChangeAspect="1"/>
          </p:cNvPicPr>
          <p:nvPr/>
        </p:nvPicPr>
        <p:blipFill rotWithShape="1">
          <a:blip r:embed="rId2"/>
          <a:srcRect t="9126" r="1" b="11261"/>
          <a:stretch/>
        </p:blipFill>
        <p:spPr>
          <a:xfrm>
            <a:off x="6632063" y="3431708"/>
            <a:ext cx="5559947" cy="3430537"/>
          </a:xfrm>
          <a:custGeom>
            <a:avLst/>
            <a:gdLst/>
            <a:ahLst/>
            <a:cxnLst/>
            <a:rect l="l" t="t" r="r" b="b"/>
            <a:pathLst>
              <a:path w="5559947" h="3430537">
                <a:moveTo>
                  <a:pt x="0" y="0"/>
                </a:moveTo>
                <a:lnTo>
                  <a:pt x="5559947" y="0"/>
                </a:lnTo>
                <a:lnTo>
                  <a:pt x="5559947" y="3430537"/>
                </a:lnTo>
                <a:lnTo>
                  <a:pt x="780186" y="3430537"/>
                </a:lnTo>
                <a:cubicBezTo>
                  <a:pt x="780186" y="1928500"/>
                  <a:pt x="431602" y="1083605"/>
                  <a:pt x="126095" y="320852"/>
                </a:cubicBezTo>
                <a:close/>
              </a:path>
            </a:pathLst>
          </a:custGeom>
        </p:spPr>
      </p:pic>
      <p:pic>
        <p:nvPicPr>
          <p:cNvPr id="5" name="Image 4" descr="APM">
            <a:extLst>
              <a:ext uri="{FF2B5EF4-FFF2-40B4-BE49-F238E27FC236}">
                <a16:creationId xmlns:a16="http://schemas.microsoft.com/office/drawing/2014/main" id="{03F8F50E-2F88-F0C1-A545-F749283B9E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3568" y="6129094"/>
            <a:ext cx="1892557" cy="728896"/>
          </a:xfrm>
          <a:prstGeom prst="rect">
            <a:avLst/>
          </a:prstGeom>
          <a:noFill/>
          <a:ln>
            <a:noFill/>
          </a:ln>
        </p:spPr>
      </p:pic>
    </p:spTree>
    <p:extLst>
      <p:ext uri="{BB962C8B-B14F-4D97-AF65-F5344CB8AC3E}">
        <p14:creationId xmlns:p14="http://schemas.microsoft.com/office/powerpoint/2010/main" val="234017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t 3D ondulé">
            <a:extLst>
              <a:ext uri="{FF2B5EF4-FFF2-40B4-BE49-F238E27FC236}">
                <a16:creationId xmlns:a16="http://schemas.microsoft.com/office/drawing/2014/main" id="{FAF7822B-7A55-E061-8B53-552D36D69698}"/>
              </a:ext>
            </a:extLst>
          </p:cNvPr>
          <p:cNvPicPr>
            <a:picLocks noChangeAspect="1"/>
          </p:cNvPicPr>
          <p:nvPr/>
        </p:nvPicPr>
        <p:blipFill rotWithShape="1">
          <a:blip r:embed="rId2"/>
          <a:srcRect t="11273" r="3" b="13410"/>
          <a:stretch/>
        </p:blipFill>
        <p:spPr>
          <a:xfrm>
            <a:off x="6307738" y="-12"/>
            <a:ext cx="5884248" cy="3434754"/>
          </a:xfrm>
          <a:custGeom>
            <a:avLst/>
            <a:gdLst/>
            <a:ahLst/>
            <a:cxnLst/>
            <a:rect l="l" t="t" r="r" b="b"/>
            <a:pathLst>
              <a:path w="5884248" h="3434754">
                <a:moveTo>
                  <a:pt x="316869" y="0"/>
                </a:moveTo>
                <a:lnTo>
                  <a:pt x="5884248" y="0"/>
                </a:lnTo>
                <a:lnTo>
                  <a:pt x="5884248" y="3434754"/>
                </a:lnTo>
                <a:lnTo>
                  <a:pt x="325503" y="3434754"/>
                </a:lnTo>
                <a:lnTo>
                  <a:pt x="323244" y="3429005"/>
                </a:lnTo>
                <a:cubicBezTo>
                  <a:pt x="17667" y="2624343"/>
                  <a:pt x="-174229" y="1819680"/>
                  <a:pt x="229286" y="307795"/>
                </a:cubicBezTo>
                <a:close/>
              </a:path>
            </a:pathLst>
          </a:custGeom>
        </p:spPr>
      </p:pic>
      <p:pic>
        <p:nvPicPr>
          <p:cNvPr id="43" name="Picture 3" descr="Art 3D ondulé">
            <a:extLst>
              <a:ext uri="{FF2B5EF4-FFF2-40B4-BE49-F238E27FC236}">
                <a16:creationId xmlns:a16="http://schemas.microsoft.com/office/drawing/2014/main" id="{51274555-2063-92F3-E495-512F7F86AFA6}"/>
              </a:ext>
            </a:extLst>
          </p:cNvPr>
          <p:cNvPicPr>
            <a:picLocks noChangeAspect="1"/>
          </p:cNvPicPr>
          <p:nvPr/>
        </p:nvPicPr>
        <p:blipFill rotWithShape="1">
          <a:blip r:embed="rId2"/>
          <a:srcRect t="9126" r="1" b="11261"/>
          <a:stretch/>
        </p:blipFill>
        <p:spPr>
          <a:xfrm>
            <a:off x="6632063" y="3431708"/>
            <a:ext cx="5559947" cy="3430537"/>
          </a:xfrm>
          <a:custGeom>
            <a:avLst/>
            <a:gdLst/>
            <a:ahLst/>
            <a:cxnLst/>
            <a:rect l="l" t="t" r="r" b="b"/>
            <a:pathLst>
              <a:path w="5559947" h="3430537">
                <a:moveTo>
                  <a:pt x="0" y="0"/>
                </a:moveTo>
                <a:lnTo>
                  <a:pt x="5559947" y="0"/>
                </a:lnTo>
                <a:lnTo>
                  <a:pt x="5559947" y="3430537"/>
                </a:lnTo>
                <a:lnTo>
                  <a:pt x="780186" y="3430537"/>
                </a:lnTo>
                <a:cubicBezTo>
                  <a:pt x="780186" y="1928500"/>
                  <a:pt x="431602" y="1083605"/>
                  <a:pt x="126095" y="320852"/>
                </a:cubicBezTo>
                <a:close/>
              </a:path>
            </a:pathLst>
          </a:custGeom>
        </p:spPr>
      </p:pic>
      <p:pic>
        <p:nvPicPr>
          <p:cNvPr id="5" name="Image 4" descr="APM">
            <a:extLst>
              <a:ext uri="{FF2B5EF4-FFF2-40B4-BE49-F238E27FC236}">
                <a16:creationId xmlns:a16="http://schemas.microsoft.com/office/drawing/2014/main" id="{03F8F50E-2F88-F0C1-A545-F749283B9E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3568" y="6129094"/>
            <a:ext cx="1892557" cy="728896"/>
          </a:xfrm>
          <a:prstGeom prst="rect">
            <a:avLst/>
          </a:prstGeom>
          <a:noFill/>
          <a:ln>
            <a:noFill/>
          </a:ln>
        </p:spPr>
      </p:pic>
      <p:pic>
        <p:nvPicPr>
          <p:cNvPr id="7" name="Image 6">
            <a:extLst>
              <a:ext uri="{FF2B5EF4-FFF2-40B4-BE49-F238E27FC236}">
                <a16:creationId xmlns:a16="http://schemas.microsoft.com/office/drawing/2014/main" id="{23E86999-077F-AED3-5F13-CA7470C6B416}"/>
              </a:ext>
            </a:extLst>
          </p:cNvPr>
          <p:cNvPicPr>
            <a:picLocks noChangeAspect="1"/>
          </p:cNvPicPr>
          <p:nvPr/>
        </p:nvPicPr>
        <p:blipFill>
          <a:blip r:embed="rId4"/>
          <a:stretch>
            <a:fillRect/>
          </a:stretch>
        </p:blipFill>
        <p:spPr>
          <a:xfrm>
            <a:off x="767308" y="-12"/>
            <a:ext cx="5123672" cy="6858000"/>
          </a:xfrm>
          <a:prstGeom prst="rect">
            <a:avLst/>
          </a:prstGeom>
        </p:spPr>
      </p:pic>
    </p:spTree>
    <p:extLst>
      <p:ext uri="{BB962C8B-B14F-4D97-AF65-F5344CB8AC3E}">
        <p14:creationId xmlns:p14="http://schemas.microsoft.com/office/powerpoint/2010/main" val="3587616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883607-0A3D-1214-EC72-57DA7B7F68B4}"/>
              </a:ext>
            </a:extLst>
          </p:cNvPr>
          <p:cNvSpPr>
            <a:spLocks noGrp="1"/>
          </p:cNvSpPr>
          <p:nvPr>
            <p:ph type="ctrTitle"/>
          </p:nvPr>
        </p:nvSpPr>
        <p:spPr>
          <a:xfrm>
            <a:off x="0" y="2377765"/>
            <a:ext cx="6615449" cy="1418245"/>
          </a:xfrm>
        </p:spPr>
        <p:txBody>
          <a:bodyPr>
            <a:normAutofit/>
          </a:bodyPr>
          <a:lstStyle/>
          <a:p>
            <a:r>
              <a:rPr lang="fr-FR" sz="3600" dirty="0">
                <a:latin typeface="Comic Sans MS" panose="030F0702030302020204" pitchFamily="66" charset="0"/>
              </a:rPr>
              <a:t>Merci !!</a:t>
            </a:r>
          </a:p>
        </p:txBody>
      </p:sp>
      <p:sp>
        <p:nvSpPr>
          <p:cNvPr id="3" name="Sous-titre 2">
            <a:extLst>
              <a:ext uri="{FF2B5EF4-FFF2-40B4-BE49-F238E27FC236}">
                <a16:creationId xmlns:a16="http://schemas.microsoft.com/office/drawing/2014/main" id="{5CF5582A-2F52-0923-7966-C0A7887F2787}"/>
              </a:ext>
            </a:extLst>
          </p:cNvPr>
          <p:cNvSpPr>
            <a:spLocks noGrp="1"/>
          </p:cNvSpPr>
          <p:nvPr>
            <p:ph type="subTitle" idx="1"/>
          </p:nvPr>
        </p:nvSpPr>
        <p:spPr>
          <a:xfrm>
            <a:off x="113471" y="5353896"/>
            <a:ext cx="2490980" cy="1418245"/>
          </a:xfrm>
        </p:spPr>
        <p:txBody>
          <a:bodyPr>
            <a:normAutofit fontScale="85000" lnSpcReduction="10000"/>
          </a:bodyPr>
          <a:lstStyle/>
          <a:p>
            <a:pPr algn="l"/>
            <a:endParaRPr lang="fr-FR" dirty="0">
              <a:latin typeface="Comic Sans MS" panose="030F0702030302020204" pitchFamily="66" charset="0"/>
            </a:endParaRPr>
          </a:p>
          <a:p>
            <a:pPr algn="l"/>
            <a:r>
              <a:rPr lang="fr-FR" sz="1700" dirty="0">
                <a:latin typeface="Comic Sans MS" panose="030F0702030302020204" pitchFamily="66" charset="0"/>
              </a:rPr>
              <a:t>Tous Experts</a:t>
            </a:r>
          </a:p>
          <a:p>
            <a:pPr algn="l"/>
            <a:r>
              <a:rPr lang="fr-FR" sz="1700" dirty="0">
                <a:latin typeface="Comic Sans MS" panose="030F0702030302020204" pitchFamily="66" charset="0"/>
              </a:rPr>
              <a:t>Club </a:t>
            </a:r>
            <a:r>
              <a:rPr lang="fr-FR" sz="1700" dirty="0" err="1">
                <a:latin typeface="Comic Sans MS" panose="030F0702030302020204" pitchFamily="66" charset="0"/>
              </a:rPr>
              <a:t>Dijon’ctés</a:t>
            </a:r>
            <a:endParaRPr lang="fr-FR" sz="1700" dirty="0">
              <a:latin typeface="Comic Sans MS" panose="030F0702030302020204" pitchFamily="66" charset="0"/>
            </a:endParaRPr>
          </a:p>
          <a:p>
            <a:pPr algn="l"/>
            <a:r>
              <a:rPr lang="fr-FR" sz="1700" dirty="0">
                <a:latin typeface="Comic Sans MS" panose="030F0702030302020204" pitchFamily="66" charset="0"/>
              </a:rPr>
              <a:t>Vendredi 15 Septembre</a:t>
            </a:r>
          </a:p>
        </p:txBody>
      </p:sp>
      <p:pic>
        <p:nvPicPr>
          <p:cNvPr id="4" name="Picture 3" descr="Art 3D ondulé">
            <a:extLst>
              <a:ext uri="{FF2B5EF4-FFF2-40B4-BE49-F238E27FC236}">
                <a16:creationId xmlns:a16="http://schemas.microsoft.com/office/drawing/2014/main" id="{FAF7822B-7A55-E061-8B53-552D36D69698}"/>
              </a:ext>
            </a:extLst>
          </p:cNvPr>
          <p:cNvPicPr>
            <a:picLocks noChangeAspect="1"/>
          </p:cNvPicPr>
          <p:nvPr/>
        </p:nvPicPr>
        <p:blipFill rotWithShape="1">
          <a:blip r:embed="rId2"/>
          <a:srcRect t="11273" r="3" b="13410"/>
          <a:stretch/>
        </p:blipFill>
        <p:spPr>
          <a:xfrm>
            <a:off x="6307738" y="-12"/>
            <a:ext cx="5884248" cy="3434754"/>
          </a:xfrm>
          <a:custGeom>
            <a:avLst/>
            <a:gdLst/>
            <a:ahLst/>
            <a:cxnLst/>
            <a:rect l="l" t="t" r="r" b="b"/>
            <a:pathLst>
              <a:path w="5884248" h="3434754">
                <a:moveTo>
                  <a:pt x="316869" y="0"/>
                </a:moveTo>
                <a:lnTo>
                  <a:pt x="5884248" y="0"/>
                </a:lnTo>
                <a:lnTo>
                  <a:pt x="5884248" y="3434754"/>
                </a:lnTo>
                <a:lnTo>
                  <a:pt x="325503" y="3434754"/>
                </a:lnTo>
                <a:lnTo>
                  <a:pt x="323244" y="3429005"/>
                </a:lnTo>
                <a:cubicBezTo>
                  <a:pt x="17667" y="2624343"/>
                  <a:pt x="-174229" y="1819680"/>
                  <a:pt x="229286" y="307795"/>
                </a:cubicBezTo>
                <a:close/>
              </a:path>
            </a:pathLst>
          </a:custGeom>
        </p:spPr>
      </p:pic>
      <p:pic>
        <p:nvPicPr>
          <p:cNvPr id="43" name="Picture 3" descr="Art 3D ondulé">
            <a:extLst>
              <a:ext uri="{FF2B5EF4-FFF2-40B4-BE49-F238E27FC236}">
                <a16:creationId xmlns:a16="http://schemas.microsoft.com/office/drawing/2014/main" id="{51274555-2063-92F3-E495-512F7F86AFA6}"/>
              </a:ext>
            </a:extLst>
          </p:cNvPr>
          <p:cNvPicPr>
            <a:picLocks noChangeAspect="1"/>
          </p:cNvPicPr>
          <p:nvPr/>
        </p:nvPicPr>
        <p:blipFill rotWithShape="1">
          <a:blip r:embed="rId2"/>
          <a:srcRect t="9126" r="1" b="11261"/>
          <a:stretch/>
        </p:blipFill>
        <p:spPr>
          <a:xfrm>
            <a:off x="6632063" y="3431708"/>
            <a:ext cx="5559947" cy="3430537"/>
          </a:xfrm>
          <a:custGeom>
            <a:avLst/>
            <a:gdLst/>
            <a:ahLst/>
            <a:cxnLst/>
            <a:rect l="l" t="t" r="r" b="b"/>
            <a:pathLst>
              <a:path w="5559947" h="3430537">
                <a:moveTo>
                  <a:pt x="0" y="0"/>
                </a:moveTo>
                <a:lnTo>
                  <a:pt x="5559947" y="0"/>
                </a:lnTo>
                <a:lnTo>
                  <a:pt x="5559947" y="3430537"/>
                </a:lnTo>
                <a:lnTo>
                  <a:pt x="780186" y="3430537"/>
                </a:lnTo>
                <a:cubicBezTo>
                  <a:pt x="780186" y="1928500"/>
                  <a:pt x="431602" y="1083605"/>
                  <a:pt x="126095" y="320852"/>
                </a:cubicBezTo>
                <a:close/>
              </a:path>
            </a:pathLst>
          </a:custGeom>
        </p:spPr>
      </p:pic>
      <p:pic>
        <p:nvPicPr>
          <p:cNvPr id="5" name="Image 4" descr="APM">
            <a:extLst>
              <a:ext uri="{FF2B5EF4-FFF2-40B4-BE49-F238E27FC236}">
                <a16:creationId xmlns:a16="http://schemas.microsoft.com/office/drawing/2014/main" id="{03F8F50E-2F88-F0C1-A545-F749283B9E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3568" y="6129094"/>
            <a:ext cx="1892557" cy="728896"/>
          </a:xfrm>
          <a:prstGeom prst="rect">
            <a:avLst/>
          </a:prstGeom>
          <a:noFill/>
          <a:ln>
            <a:noFill/>
          </a:ln>
        </p:spPr>
      </p:pic>
    </p:spTree>
    <p:extLst>
      <p:ext uri="{BB962C8B-B14F-4D97-AF65-F5344CB8AC3E}">
        <p14:creationId xmlns:p14="http://schemas.microsoft.com/office/powerpoint/2010/main" val="107671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Art 3D ondulé">
            <a:extLst>
              <a:ext uri="{FF2B5EF4-FFF2-40B4-BE49-F238E27FC236}">
                <a16:creationId xmlns:a16="http://schemas.microsoft.com/office/drawing/2014/main" id="{32301ACA-9E80-9066-C27D-44A51A6364CF}"/>
              </a:ext>
            </a:extLst>
          </p:cNvPr>
          <p:cNvPicPr>
            <a:picLocks noChangeAspect="1"/>
          </p:cNvPicPr>
          <p:nvPr/>
        </p:nvPicPr>
        <p:blipFill rotWithShape="1">
          <a:blip r:embed="rId2">
            <a:alphaModFix amt="30000"/>
          </a:blip>
          <a:srcRect t="12634" r="-1" b="14767"/>
          <a:stretch/>
        </p:blipFill>
        <p:spPr>
          <a:xfrm>
            <a:off x="0" y="10"/>
            <a:ext cx="12188932" cy="6857990"/>
          </a:xfrm>
          <a:prstGeom prst="rect">
            <a:avLst/>
          </a:prstGeom>
        </p:spPr>
      </p:pic>
      <p:grpSp>
        <p:nvGrpSpPr>
          <p:cNvPr id="14" name="Group 13">
            <a:extLst>
              <a:ext uri="{FF2B5EF4-FFF2-40B4-BE49-F238E27FC236}">
                <a16:creationId xmlns:a16="http://schemas.microsoft.com/office/drawing/2014/main" id="{91108A0F-8C78-4294-B028-9F09581FC0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5" name="Straight Connector 14">
              <a:extLst>
                <a:ext uri="{FF2B5EF4-FFF2-40B4-BE49-F238E27FC236}">
                  <a16:creationId xmlns:a16="http://schemas.microsoft.com/office/drawing/2014/main" id="{313489AA-CF3C-45B5-9A6B-D686CDD1DD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BF1CE3-37BC-462F-BC4B-5EF9C8287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21847A4-7B07-4976-81EF-E68ABFC4FB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F3EBBA6-8771-481B-BACA-142F0C8053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F58D94E-BB4B-436D-8172-0F5737BEE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75AA9A-4678-41CB-AEFA-13C324B84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C95E447-C172-476B-98BE-453E4049F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F3BD247-696E-47F7-964F-89A5823D11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E31E4B8-694B-447A-AA13-36B0A4EEC9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8321B73-1AE7-4FA0-90EB-4E969A095D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15F8082-1C6D-496D-937D-964948B109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84AF1D-3604-4213-B891-4880C86F6E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3631262-5E4E-4A33-9D72-17996A538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A4C49C9-CD9F-417C-A832-DD9D6F9C4B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3BBBFA-B462-4340-82C8-3EE5CCFB1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7D3C2E-F100-49BC-9F4E-DFB50B2F9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46D4A85-2FF9-491B-BBF7-4D83EB8881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8F6747A-BC05-4E83-8FE8-976BBCE305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C1FEEA0-B31C-4DD8-9CC4-DAE065578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A783C12-3D0A-495D-B461-9D1FCC41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D7D205-DA43-40B9-82B4-D570FB270F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DD4F5FF-D993-454E-AB84-8634B9E53F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64AEBB-D378-4CCE-9266-B45FC822E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2217ABD-7AF1-44DF-9243-75E5C9792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D885E59-AA75-4026-972E-4DEE1AB599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AB41BAB-F8B8-402D-BC3D-82F73208A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67CC234-9EF0-4613-9013-F7F9AEC49E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32D8DE3-B3FD-47EC-B6D3-90CE4F037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42">
              <a:extLst>
                <a:ext uri="{FF2B5EF4-FFF2-40B4-BE49-F238E27FC236}">
                  <a16:creationId xmlns:a16="http://schemas.microsoft.com/office/drawing/2014/main" id="{A4218772-C699-478C-9D44-9459ABA4C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 name="Sous-titre 2">
            <a:extLst>
              <a:ext uri="{FF2B5EF4-FFF2-40B4-BE49-F238E27FC236}">
                <a16:creationId xmlns:a16="http://schemas.microsoft.com/office/drawing/2014/main" id="{5CF5582A-2F52-0923-7966-C0A7887F2787}"/>
              </a:ext>
            </a:extLst>
          </p:cNvPr>
          <p:cNvSpPr>
            <a:spLocks noGrp="1"/>
          </p:cNvSpPr>
          <p:nvPr>
            <p:ph type="subTitle" idx="1"/>
          </p:nvPr>
        </p:nvSpPr>
        <p:spPr>
          <a:xfrm>
            <a:off x="348784" y="1085055"/>
            <a:ext cx="11451947" cy="4072043"/>
          </a:xfrm>
        </p:spPr>
        <p:txBody>
          <a:bodyPr anchor="b">
            <a:normAutofit lnSpcReduction="10000"/>
          </a:bodyPr>
          <a:lstStyle/>
          <a:p>
            <a:pPr algn="l"/>
            <a:r>
              <a:rPr lang="fr-FR" dirty="0">
                <a:solidFill>
                  <a:schemeClr val="accent4">
                    <a:lumMod val="75000"/>
                  </a:schemeClr>
                </a:solidFill>
                <a:latin typeface="Comic Sans MS" panose="030F0702030302020204" pitchFamily="66" charset="0"/>
              </a:rPr>
              <a:t>Ordre du jour</a:t>
            </a:r>
          </a:p>
          <a:p>
            <a:pPr algn="l"/>
            <a:endParaRPr lang="fr-FR" dirty="0">
              <a:solidFill>
                <a:schemeClr val="accent4">
                  <a:lumMod val="75000"/>
                </a:schemeClr>
              </a:solidFill>
              <a:latin typeface="Comic Sans MS" panose="030F0702030302020204" pitchFamily="66" charset="0"/>
            </a:endParaRPr>
          </a:p>
          <a:p>
            <a:pPr marL="342900" indent="-342900" algn="l">
              <a:buFontTx/>
              <a:buChar char="-"/>
            </a:pPr>
            <a:r>
              <a:rPr lang="fr-FR" dirty="0">
                <a:solidFill>
                  <a:schemeClr val="accent4">
                    <a:lumMod val="75000"/>
                  </a:schemeClr>
                </a:solidFill>
                <a:latin typeface="Comic Sans MS" panose="030F0702030302020204" pitchFamily="66" charset="0"/>
              </a:rPr>
              <a:t>Echanges entre membres au sujet de l’animation</a:t>
            </a:r>
          </a:p>
          <a:p>
            <a:pPr marL="342900" indent="-342900" algn="l">
              <a:buFontTx/>
              <a:buChar char="-"/>
            </a:pPr>
            <a:r>
              <a:rPr lang="fr-FR" dirty="0">
                <a:solidFill>
                  <a:schemeClr val="accent4">
                    <a:lumMod val="75000"/>
                  </a:schemeClr>
                </a:solidFill>
                <a:latin typeface="Comic Sans MS" panose="030F0702030302020204" pitchFamily="66" charset="0"/>
              </a:rPr>
              <a:t>Proposition d’animation en fonction des attentes</a:t>
            </a:r>
          </a:p>
          <a:p>
            <a:pPr marL="342900" indent="-342900" algn="l">
              <a:buFontTx/>
              <a:buChar char="-"/>
            </a:pPr>
            <a:r>
              <a:rPr lang="fr-FR" dirty="0">
                <a:solidFill>
                  <a:schemeClr val="accent4">
                    <a:lumMod val="75000"/>
                  </a:schemeClr>
                </a:solidFill>
                <a:latin typeface="Comic Sans MS" panose="030F0702030302020204" pitchFamily="66" charset="0"/>
              </a:rPr>
              <a:t>Déjeuner</a:t>
            </a:r>
          </a:p>
          <a:p>
            <a:pPr marL="342900" indent="-342900" algn="l">
              <a:buFontTx/>
              <a:buChar char="-"/>
            </a:pPr>
            <a:r>
              <a:rPr lang="fr-FR" dirty="0">
                <a:solidFill>
                  <a:schemeClr val="accent4">
                    <a:lumMod val="75000"/>
                  </a:schemeClr>
                </a:solidFill>
                <a:latin typeface="Comic Sans MS" panose="030F0702030302020204" pitchFamily="66" charset="0"/>
              </a:rPr>
              <a:t>Visio avec Fabien notre conseiller pédagogique sur les propositions d’experts en 2024</a:t>
            </a:r>
          </a:p>
          <a:p>
            <a:pPr marL="342900" indent="-342900" algn="l">
              <a:buFontTx/>
              <a:buChar char="-"/>
            </a:pPr>
            <a:r>
              <a:rPr lang="fr-FR" dirty="0">
                <a:solidFill>
                  <a:schemeClr val="accent4">
                    <a:lumMod val="75000"/>
                  </a:schemeClr>
                </a:solidFill>
                <a:latin typeface="Comic Sans MS" panose="030F0702030302020204" pitchFamily="66" charset="0"/>
              </a:rPr>
              <a:t>Tous Experts</a:t>
            </a:r>
          </a:p>
          <a:p>
            <a:pPr marL="342900" indent="-342900" algn="l">
              <a:buFontTx/>
              <a:buChar char="-"/>
            </a:pPr>
            <a:endParaRPr lang="fr-FR" dirty="0">
              <a:solidFill>
                <a:schemeClr val="accent4">
                  <a:lumMod val="75000"/>
                </a:schemeClr>
              </a:solidFill>
              <a:latin typeface="Comic Sans MS" panose="030F0702030302020204" pitchFamily="66" charset="0"/>
            </a:endParaRPr>
          </a:p>
        </p:txBody>
      </p:sp>
      <p:sp>
        <p:nvSpPr>
          <p:cNvPr id="45" name="Right Triangle 44">
            <a:extLst>
              <a:ext uri="{FF2B5EF4-FFF2-40B4-BE49-F238E27FC236}">
                <a16:creationId xmlns:a16="http://schemas.microsoft.com/office/drawing/2014/main" id="{94D786EB-944C-47D5-B631-899F4029B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905012" y="-284145"/>
            <a:ext cx="568289"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APM">
            <a:extLst>
              <a:ext uri="{FF2B5EF4-FFF2-40B4-BE49-F238E27FC236}">
                <a16:creationId xmlns:a16="http://schemas.microsoft.com/office/drawing/2014/main" id="{03F8F50E-2F88-F0C1-A545-F749283B9E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3568" y="6129094"/>
            <a:ext cx="1892557" cy="728896"/>
          </a:xfrm>
          <a:prstGeom prst="rect">
            <a:avLst/>
          </a:prstGeom>
          <a:noFill/>
          <a:ln>
            <a:noFill/>
          </a:ln>
        </p:spPr>
      </p:pic>
    </p:spTree>
    <p:extLst>
      <p:ext uri="{BB962C8B-B14F-4D97-AF65-F5344CB8AC3E}">
        <p14:creationId xmlns:p14="http://schemas.microsoft.com/office/powerpoint/2010/main" val="278154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7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7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7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500"/>
                                  </p:stCondLst>
                                  <p:iterate>
                                    <p:tmPct val="10000"/>
                                  </p:iterate>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7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1500"/>
                                  </p:stCondLst>
                                  <p:iterate>
                                    <p:tmPct val="10000"/>
                                  </p:iterate>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7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883607-0A3D-1214-EC72-57DA7B7F68B4}"/>
              </a:ext>
            </a:extLst>
          </p:cNvPr>
          <p:cNvSpPr>
            <a:spLocks noGrp="1"/>
          </p:cNvSpPr>
          <p:nvPr>
            <p:ph type="ctrTitle"/>
          </p:nvPr>
        </p:nvSpPr>
        <p:spPr>
          <a:xfrm>
            <a:off x="0" y="1507787"/>
            <a:ext cx="7179678" cy="2784496"/>
          </a:xfrm>
        </p:spPr>
        <p:txBody>
          <a:bodyPr>
            <a:normAutofit/>
          </a:bodyPr>
          <a:lstStyle/>
          <a:p>
            <a:pPr algn="l"/>
            <a:r>
              <a:rPr lang="fr-FR" sz="2800" dirty="0">
                <a:latin typeface="Comic Sans MS" panose="030F0702030302020204" pitchFamily="66" charset="0"/>
              </a:rPr>
              <a:t>Echanges entre membres sur l’animation</a:t>
            </a:r>
          </a:p>
        </p:txBody>
      </p:sp>
      <p:sp>
        <p:nvSpPr>
          <p:cNvPr id="3" name="Sous-titre 2">
            <a:extLst>
              <a:ext uri="{FF2B5EF4-FFF2-40B4-BE49-F238E27FC236}">
                <a16:creationId xmlns:a16="http://schemas.microsoft.com/office/drawing/2014/main" id="{5CF5582A-2F52-0923-7966-C0A7887F2787}"/>
              </a:ext>
            </a:extLst>
          </p:cNvPr>
          <p:cNvSpPr>
            <a:spLocks noGrp="1"/>
          </p:cNvSpPr>
          <p:nvPr>
            <p:ph type="subTitle" idx="1"/>
          </p:nvPr>
        </p:nvSpPr>
        <p:spPr>
          <a:xfrm>
            <a:off x="109980" y="5039832"/>
            <a:ext cx="5414255" cy="1560594"/>
          </a:xfrm>
        </p:spPr>
        <p:txBody>
          <a:bodyPr>
            <a:normAutofit fontScale="77500" lnSpcReduction="20000"/>
          </a:bodyPr>
          <a:lstStyle/>
          <a:p>
            <a:pPr algn="l"/>
            <a:endParaRPr lang="fr-FR" dirty="0">
              <a:latin typeface="Comic Sans MS" panose="030F0702030302020204" pitchFamily="66" charset="0"/>
            </a:endParaRPr>
          </a:p>
          <a:p>
            <a:pPr algn="l"/>
            <a:r>
              <a:rPr lang="fr-FR" dirty="0">
                <a:latin typeface="Comic Sans MS" panose="030F0702030302020204" pitchFamily="66" charset="0"/>
              </a:rPr>
              <a:t>Tous Experts</a:t>
            </a:r>
          </a:p>
          <a:p>
            <a:pPr algn="l"/>
            <a:r>
              <a:rPr lang="fr-FR" dirty="0">
                <a:latin typeface="Comic Sans MS" panose="030F0702030302020204" pitchFamily="66" charset="0"/>
              </a:rPr>
              <a:t>Club </a:t>
            </a:r>
            <a:r>
              <a:rPr lang="fr-FR" dirty="0" err="1">
                <a:latin typeface="Comic Sans MS" panose="030F0702030302020204" pitchFamily="66" charset="0"/>
              </a:rPr>
              <a:t>Dijon’ctés</a:t>
            </a:r>
            <a:endParaRPr lang="fr-FR" dirty="0">
              <a:latin typeface="Comic Sans MS" panose="030F0702030302020204" pitchFamily="66" charset="0"/>
            </a:endParaRPr>
          </a:p>
          <a:p>
            <a:pPr algn="l"/>
            <a:r>
              <a:rPr lang="fr-FR" dirty="0">
                <a:latin typeface="Comic Sans MS" panose="030F0702030302020204" pitchFamily="66" charset="0"/>
              </a:rPr>
              <a:t>Vendredi 15 Septembre</a:t>
            </a:r>
          </a:p>
        </p:txBody>
      </p:sp>
      <p:pic>
        <p:nvPicPr>
          <p:cNvPr id="4" name="Picture 3" descr="Art 3D ondulé">
            <a:extLst>
              <a:ext uri="{FF2B5EF4-FFF2-40B4-BE49-F238E27FC236}">
                <a16:creationId xmlns:a16="http://schemas.microsoft.com/office/drawing/2014/main" id="{FAF7822B-7A55-E061-8B53-552D36D69698}"/>
              </a:ext>
            </a:extLst>
          </p:cNvPr>
          <p:cNvPicPr>
            <a:picLocks noChangeAspect="1"/>
          </p:cNvPicPr>
          <p:nvPr/>
        </p:nvPicPr>
        <p:blipFill rotWithShape="1">
          <a:blip r:embed="rId2"/>
          <a:srcRect t="11273" r="3" b="13410"/>
          <a:stretch/>
        </p:blipFill>
        <p:spPr>
          <a:xfrm>
            <a:off x="6307738" y="-12"/>
            <a:ext cx="5884248" cy="3434754"/>
          </a:xfrm>
          <a:custGeom>
            <a:avLst/>
            <a:gdLst/>
            <a:ahLst/>
            <a:cxnLst/>
            <a:rect l="l" t="t" r="r" b="b"/>
            <a:pathLst>
              <a:path w="5884248" h="3434754">
                <a:moveTo>
                  <a:pt x="316869" y="0"/>
                </a:moveTo>
                <a:lnTo>
                  <a:pt x="5884248" y="0"/>
                </a:lnTo>
                <a:lnTo>
                  <a:pt x="5884248" y="3434754"/>
                </a:lnTo>
                <a:lnTo>
                  <a:pt x="325503" y="3434754"/>
                </a:lnTo>
                <a:lnTo>
                  <a:pt x="323244" y="3429005"/>
                </a:lnTo>
                <a:cubicBezTo>
                  <a:pt x="17667" y="2624343"/>
                  <a:pt x="-174229" y="1819680"/>
                  <a:pt x="229286" y="307795"/>
                </a:cubicBezTo>
                <a:close/>
              </a:path>
            </a:pathLst>
          </a:custGeom>
        </p:spPr>
      </p:pic>
      <p:pic>
        <p:nvPicPr>
          <p:cNvPr id="43" name="Picture 3" descr="Art 3D ondulé">
            <a:extLst>
              <a:ext uri="{FF2B5EF4-FFF2-40B4-BE49-F238E27FC236}">
                <a16:creationId xmlns:a16="http://schemas.microsoft.com/office/drawing/2014/main" id="{51274555-2063-92F3-E495-512F7F86AFA6}"/>
              </a:ext>
            </a:extLst>
          </p:cNvPr>
          <p:cNvPicPr>
            <a:picLocks noChangeAspect="1"/>
          </p:cNvPicPr>
          <p:nvPr/>
        </p:nvPicPr>
        <p:blipFill rotWithShape="1">
          <a:blip r:embed="rId2"/>
          <a:srcRect t="9126" r="1" b="11261"/>
          <a:stretch/>
        </p:blipFill>
        <p:spPr>
          <a:xfrm>
            <a:off x="6632063" y="3431708"/>
            <a:ext cx="5559947" cy="3430537"/>
          </a:xfrm>
          <a:custGeom>
            <a:avLst/>
            <a:gdLst/>
            <a:ahLst/>
            <a:cxnLst/>
            <a:rect l="l" t="t" r="r" b="b"/>
            <a:pathLst>
              <a:path w="5559947" h="3430537">
                <a:moveTo>
                  <a:pt x="0" y="0"/>
                </a:moveTo>
                <a:lnTo>
                  <a:pt x="5559947" y="0"/>
                </a:lnTo>
                <a:lnTo>
                  <a:pt x="5559947" y="3430537"/>
                </a:lnTo>
                <a:lnTo>
                  <a:pt x="780186" y="3430537"/>
                </a:lnTo>
                <a:cubicBezTo>
                  <a:pt x="780186" y="1928500"/>
                  <a:pt x="431602" y="1083605"/>
                  <a:pt x="126095" y="320852"/>
                </a:cubicBezTo>
                <a:close/>
              </a:path>
            </a:pathLst>
          </a:custGeom>
        </p:spPr>
      </p:pic>
      <p:pic>
        <p:nvPicPr>
          <p:cNvPr id="5" name="Image 4" descr="APM">
            <a:extLst>
              <a:ext uri="{FF2B5EF4-FFF2-40B4-BE49-F238E27FC236}">
                <a16:creationId xmlns:a16="http://schemas.microsoft.com/office/drawing/2014/main" id="{03F8F50E-2F88-F0C1-A545-F749283B9E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3568" y="6129094"/>
            <a:ext cx="1892557" cy="728896"/>
          </a:xfrm>
          <a:prstGeom prst="rect">
            <a:avLst/>
          </a:prstGeom>
          <a:noFill/>
          <a:ln>
            <a:noFill/>
          </a:ln>
        </p:spPr>
      </p:pic>
    </p:spTree>
    <p:extLst>
      <p:ext uri="{BB962C8B-B14F-4D97-AF65-F5344CB8AC3E}">
        <p14:creationId xmlns:p14="http://schemas.microsoft.com/office/powerpoint/2010/main" val="26694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883607-0A3D-1214-EC72-57DA7B7F68B4}"/>
              </a:ext>
            </a:extLst>
          </p:cNvPr>
          <p:cNvSpPr>
            <a:spLocks noGrp="1"/>
          </p:cNvSpPr>
          <p:nvPr>
            <p:ph type="ctrTitle"/>
          </p:nvPr>
        </p:nvSpPr>
        <p:spPr>
          <a:xfrm>
            <a:off x="92129" y="3429000"/>
            <a:ext cx="5986020" cy="2784496"/>
          </a:xfrm>
        </p:spPr>
        <p:txBody>
          <a:bodyPr>
            <a:normAutofit fontScale="90000"/>
          </a:bodyPr>
          <a:lstStyle/>
          <a:p>
            <a:pPr algn="l"/>
            <a:r>
              <a:rPr lang="fr-FR" sz="2800" dirty="0">
                <a:latin typeface="Comic Sans MS" panose="030F0702030302020204" pitchFamily="66" charset="0"/>
              </a:rPr>
              <a:t>Propositions animations / Attentes</a:t>
            </a:r>
            <a:br>
              <a:rPr lang="fr-FR" sz="2800" dirty="0">
                <a:latin typeface="Comic Sans MS" panose="030F0702030302020204" pitchFamily="66" charset="0"/>
              </a:rPr>
            </a:br>
            <a:br>
              <a:rPr lang="fr-FR" sz="2800" dirty="0">
                <a:latin typeface="Comic Sans MS" panose="030F0702030302020204" pitchFamily="66" charset="0"/>
              </a:rPr>
            </a:br>
            <a:r>
              <a:rPr lang="fr-FR" sz="2800" dirty="0">
                <a:latin typeface="Comic Sans MS" panose="030F0702030302020204" pitchFamily="66" charset="0"/>
              </a:rPr>
              <a:t>- </a:t>
            </a:r>
            <a:r>
              <a:rPr lang="fr-FR" sz="2400" dirty="0">
                <a:latin typeface="Comic Sans MS" panose="030F0702030302020204" pitchFamily="66" charset="0"/>
              </a:rPr>
              <a:t>Vie de Club après déjeuner</a:t>
            </a:r>
            <a:br>
              <a:rPr lang="fr-FR" sz="2400" dirty="0">
                <a:latin typeface="Comic Sans MS" panose="030F0702030302020204" pitchFamily="66" charset="0"/>
              </a:rPr>
            </a:br>
            <a:br>
              <a:rPr lang="fr-FR" sz="2400" dirty="0">
                <a:latin typeface="Comic Sans MS" panose="030F0702030302020204" pitchFamily="66" charset="0"/>
              </a:rPr>
            </a:br>
            <a:r>
              <a:rPr lang="fr-FR" sz="2400" dirty="0">
                <a:latin typeface="Comic Sans MS" panose="030F0702030302020204" pitchFamily="66" charset="0"/>
              </a:rPr>
              <a:t>- Animation du temps de l’appropriation :</a:t>
            </a:r>
            <a:br>
              <a:rPr lang="fr-FR" sz="2400" dirty="0">
                <a:latin typeface="Comic Sans MS" panose="030F0702030302020204" pitchFamily="66" charset="0"/>
              </a:rPr>
            </a:br>
            <a:r>
              <a:rPr lang="fr-FR" sz="2400" dirty="0">
                <a:latin typeface="Comic Sans MS" panose="030F0702030302020204" pitchFamily="66" charset="0"/>
              </a:rPr>
              <a:t>« Qu’avons-nous retenu de la dernière rencontre »</a:t>
            </a:r>
            <a:br>
              <a:rPr lang="fr-FR" sz="2400" dirty="0">
                <a:latin typeface="Comic Sans MS" panose="030F0702030302020204" pitchFamily="66" charset="0"/>
              </a:rPr>
            </a:br>
            <a:br>
              <a:rPr lang="fr-FR" sz="2400" dirty="0">
                <a:latin typeface="Comic Sans MS" panose="030F0702030302020204" pitchFamily="66" charset="0"/>
              </a:rPr>
            </a:br>
            <a:r>
              <a:rPr lang="fr-FR" sz="2400" dirty="0">
                <a:latin typeface="Comic Sans MS" panose="030F0702030302020204" pitchFamily="66" charset="0"/>
              </a:rPr>
              <a:t>- Dans l’organisation en amont avec l’expert, demander des témoignages aux membres</a:t>
            </a:r>
            <a:br>
              <a:rPr lang="fr-FR" sz="2400" dirty="0">
                <a:latin typeface="Comic Sans MS" panose="030F0702030302020204" pitchFamily="66" charset="0"/>
              </a:rPr>
            </a:br>
            <a:br>
              <a:rPr lang="fr-FR" sz="2400" dirty="0">
                <a:latin typeface="Comic Sans MS" panose="030F0702030302020204" pitchFamily="66" charset="0"/>
              </a:rPr>
            </a:br>
            <a:r>
              <a:rPr lang="fr-FR" sz="2400" dirty="0">
                <a:latin typeface="Comic Sans MS" panose="030F0702030302020204" pitchFamily="66" charset="0"/>
              </a:rPr>
              <a:t>- Animation des échanges: reformulation/Cadrage/recadrage de la rencontre</a:t>
            </a:r>
            <a:br>
              <a:rPr lang="fr-FR" sz="2400" dirty="0">
                <a:latin typeface="Comic Sans MS" panose="030F0702030302020204" pitchFamily="66" charset="0"/>
              </a:rPr>
            </a:br>
            <a:br>
              <a:rPr lang="fr-FR" sz="2400" dirty="0"/>
            </a:br>
            <a:br>
              <a:rPr lang="fr-FR" sz="2400" dirty="0"/>
            </a:br>
            <a:br>
              <a:rPr lang="fr-FR" sz="2400" dirty="0"/>
            </a:br>
            <a:endParaRPr lang="fr-FR" sz="2400" dirty="0"/>
          </a:p>
        </p:txBody>
      </p:sp>
      <p:sp>
        <p:nvSpPr>
          <p:cNvPr id="3" name="Sous-titre 2">
            <a:extLst>
              <a:ext uri="{FF2B5EF4-FFF2-40B4-BE49-F238E27FC236}">
                <a16:creationId xmlns:a16="http://schemas.microsoft.com/office/drawing/2014/main" id="{5CF5582A-2F52-0923-7966-C0A7887F2787}"/>
              </a:ext>
            </a:extLst>
          </p:cNvPr>
          <p:cNvSpPr>
            <a:spLocks noGrp="1"/>
          </p:cNvSpPr>
          <p:nvPr>
            <p:ph type="subTitle" idx="1"/>
          </p:nvPr>
        </p:nvSpPr>
        <p:spPr>
          <a:xfrm>
            <a:off x="109980" y="5303520"/>
            <a:ext cx="3669539" cy="1296906"/>
          </a:xfrm>
        </p:spPr>
        <p:txBody>
          <a:bodyPr>
            <a:normAutofit fontScale="62500" lnSpcReduction="20000"/>
          </a:bodyPr>
          <a:lstStyle/>
          <a:p>
            <a:pPr algn="l"/>
            <a:endParaRPr lang="fr-FR" dirty="0">
              <a:latin typeface="Comic Sans MS" panose="030F0702030302020204" pitchFamily="66" charset="0"/>
            </a:endParaRPr>
          </a:p>
          <a:p>
            <a:pPr algn="l"/>
            <a:r>
              <a:rPr lang="fr-FR" sz="2100" dirty="0">
                <a:latin typeface="Comic Sans MS" panose="030F0702030302020204" pitchFamily="66" charset="0"/>
              </a:rPr>
              <a:t>Tous Experts</a:t>
            </a:r>
          </a:p>
          <a:p>
            <a:pPr algn="l"/>
            <a:r>
              <a:rPr lang="fr-FR" sz="2100" dirty="0">
                <a:latin typeface="Comic Sans MS" panose="030F0702030302020204" pitchFamily="66" charset="0"/>
              </a:rPr>
              <a:t>Club </a:t>
            </a:r>
            <a:r>
              <a:rPr lang="fr-FR" sz="2100" dirty="0" err="1">
                <a:latin typeface="Comic Sans MS" panose="030F0702030302020204" pitchFamily="66" charset="0"/>
              </a:rPr>
              <a:t>Dijon’ctés</a:t>
            </a:r>
            <a:endParaRPr lang="fr-FR" sz="2100" dirty="0">
              <a:latin typeface="Comic Sans MS" panose="030F0702030302020204" pitchFamily="66" charset="0"/>
            </a:endParaRPr>
          </a:p>
          <a:p>
            <a:pPr algn="l"/>
            <a:r>
              <a:rPr lang="fr-FR" sz="2100" dirty="0">
                <a:latin typeface="Comic Sans MS" panose="030F0702030302020204" pitchFamily="66" charset="0"/>
              </a:rPr>
              <a:t>Vendredi 15 Septembre</a:t>
            </a:r>
          </a:p>
        </p:txBody>
      </p:sp>
      <p:pic>
        <p:nvPicPr>
          <p:cNvPr id="4" name="Picture 3" descr="Art 3D ondulé">
            <a:extLst>
              <a:ext uri="{FF2B5EF4-FFF2-40B4-BE49-F238E27FC236}">
                <a16:creationId xmlns:a16="http://schemas.microsoft.com/office/drawing/2014/main" id="{FAF7822B-7A55-E061-8B53-552D36D69698}"/>
              </a:ext>
            </a:extLst>
          </p:cNvPr>
          <p:cNvPicPr>
            <a:picLocks noChangeAspect="1"/>
          </p:cNvPicPr>
          <p:nvPr/>
        </p:nvPicPr>
        <p:blipFill rotWithShape="1">
          <a:blip r:embed="rId2"/>
          <a:srcRect t="11273" r="3" b="13410"/>
          <a:stretch/>
        </p:blipFill>
        <p:spPr>
          <a:xfrm>
            <a:off x="6307738" y="-12"/>
            <a:ext cx="5884248" cy="3434754"/>
          </a:xfrm>
          <a:custGeom>
            <a:avLst/>
            <a:gdLst/>
            <a:ahLst/>
            <a:cxnLst/>
            <a:rect l="l" t="t" r="r" b="b"/>
            <a:pathLst>
              <a:path w="5884248" h="3434754">
                <a:moveTo>
                  <a:pt x="316869" y="0"/>
                </a:moveTo>
                <a:lnTo>
                  <a:pt x="5884248" y="0"/>
                </a:lnTo>
                <a:lnTo>
                  <a:pt x="5884248" y="3434754"/>
                </a:lnTo>
                <a:lnTo>
                  <a:pt x="325503" y="3434754"/>
                </a:lnTo>
                <a:lnTo>
                  <a:pt x="323244" y="3429005"/>
                </a:lnTo>
                <a:cubicBezTo>
                  <a:pt x="17667" y="2624343"/>
                  <a:pt x="-174229" y="1819680"/>
                  <a:pt x="229286" y="307795"/>
                </a:cubicBezTo>
                <a:close/>
              </a:path>
            </a:pathLst>
          </a:custGeom>
        </p:spPr>
      </p:pic>
      <p:pic>
        <p:nvPicPr>
          <p:cNvPr id="43" name="Picture 3" descr="Art 3D ondulé">
            <a:extLst>
              <a:ext uri="{FF2B5EF4-FFF2-40B4-BE49-F238E27FC236}">
                <a16:creationId xmlns:a16="http://schemas.microsoft.com/office/drawing/2014/main" id="{51274555-2063-92F3-E495-512F7F86AFA6}"/>
              </a:ext>
            </a:extLst>
          </p:cNvPr>
          <p:cNvPicPr>
            <a:picLocks noChangeAspect="1"/>
          </p:cNvPicPr>
          <p:nvPr/>
        </p:nvPicPr>
        <p:blipFill rotWithShape="1">
          <a:blip r:embed="rId2"/>
          <a:srcRect t="9126" r="1" b="11261"/>
          <a:stretch/>
        </p:blipFill>
        <p:spPr>
          <a:xfrm>
            <a:off x="6632063" y="3431708"/>
            <a:ext cx="5559947" cy="3430537"/>
          </a:xfrm>
          <a:custGeom>
            <a:avLst/>
            <a:gdLst/>
            <a:ahLst/>
            <a:cxnLst/>
            <a:rect l="l" t="t" r="r" b="b"/>
            <a:pathLst>
              <a:path w="5559947" h="3430537">
                <a:moveTo>
                  <a:pt x="0" y="0"/>
                </a:moveTo>
                <a:lnTo>
                  <a:pt x="5559947" y="0"/>
                </a:lnTo>
                <a:lnTo>
                  <a:pt x="5559947" y="3430537"/>
                </a:lnTo>
                <a:lnTo>
                  <a:pt x="780186" y="3430537"/>
                </a:lnTo>
                <a:cubicBezTo>
                  <a:pt x="780186" y="1928500"/>
                  <a:pt x="431602" y="1083605"/>
                  <a:pt x="126095" y="320852"/>
                </a:cubicBezTo>
                <a:close/>
              </a:path>
            </a:pathLst>
          </a:custGeom>
        </p:spPr>
      </p:pic>
      <p:pic>
        <p:nvPicPr>
          <p:cNvPr id="5" name="Image 4" descr="APM">
            <a:extLst>
              <a:ext uri="{FF2B5EF4-FFF2-40B4-BE49-F238E27FC236}">
                <a16:creationId xmlns:a16="http://schemas.microsoft.com/office/drawing/2014/main" id="{03F8F50E-2F88-F0C1-A545-F749283B9E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3568" y="6129094"/>
            <a:ext cx="1892557" cy="728896"/>
          </a:xfrm>
          <a:prstGeom prst="rect">
            <a:avLst/>
          </a:prstGeom>
          <a:noFill/>
          <a:ln>
            <a:noFill/>
          </a:ln>
        </p:spPr>
      </p:pic>
    </p:spTree>
    <p:extLst>
      <p:ext uri="{BB962C8B-B14F-4D97-AF65-F5344CB8AC3E}">
        <p14:creationId xmlns:p14="http://schemas.microsoft.com/office/powerpoint/2010/main" val="80380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013B7ACE-9EC4-49D0-8A23-C592049FC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a:extLst>
              <a:ext uri="{FF2B5EF4-FFF2-40B4-BE49-F238E27FC236}">
                <a16:creationId xmlns:a16="http://schemas.microsoft.com/office/drawing/2014/main" id="{6A863FBA-579B-40A5-BFC5-4B920442C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11F0894A-C65B-4F8C-BD9A-F9EFBB7EBA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5" name="Straight Connector 54">
              <a:extLst>
                <a:ext uri="{FF2B5EF4-FFF2-40B4-BE49-F238E27FC236}">
                  <a16:creationId xmlns:a16="http://schemas.microsoft.com/office/drawing/2014/main" id="{B0EF9F4B-37BE-4857-B0E5-98BEB19BC0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A288363-3B10-44C0-B166-6DA6CC35B3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E174B93-CEE9-49AB-879B-1DE3B1874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DCD2669-38D4-4620-8845-35645BAE71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45825CC-BDF1-4FB7-80F1-4AFBC5D434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BC5B0A3-2604-4C99-B462-F3625FA053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9243505-61D8-4CCC-B842-0A450E07C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085BC93-2AA2-4FA9-BA21-451AB9BFF9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E188255-375F-4380-A431-DA6750168F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1B687B8-C5A4-49C4-A074-7AE6606186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79D7CF2-B4C3-4E36-96AF-811A44E456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A9B0F98-9886-47D3-B8A7-8B30F836E7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F3D9501-E5B2-4A59-B94D-503A7C324D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7933792-C6AE-43E9-BB22-4EF2889FF3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25B2979-CAB2-42B6-ACD3-8188DF48CD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0ABE901-FBB8-4E9D-AD51-8180F680F2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BCF7D4B-6F1E-482E-B361-12766F0B53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6EF3B7E-E0BA-4284-8879-C5804F482E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F185E5C-CEE6-4574-A3E8-58C1907CB5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579D5D7-5D7F-43B2-8F5B-056AA862B1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70DA326-6916-4BE6-87AF-D7B70F149D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AD3AECE-5BC0-4284-A538-7DCE420EAA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C1A18E5-30B0-447E-8AF7-03C104479C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599CF32-27FE-4399-957F-3C0DEE8BA1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5145392-6D38-4FF0-B725-88BF71EAFE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948B295-530C-4698-9E89-62629414C5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9CB8C3B-67D7-48C1-907F-31C47E31B9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B14EF5B-ADBC-4783-A0C4-B1343DDE12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8A0182C-41EE-4BA0-9665-DE1DF42135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re 1">
            <a:extLst>
              <a:ext uri="{FF2B5EF4-FFF2-40B4-BE49-F238E27FC236}">
                <a16:creationId xmlns:a16="http://schemas.microsoft.com/office/drawing/2014/main" id="{9F883607-0A3D-1214-EC72-57DA7B7F68B4}"/>
              </a:ext>
            </a:extLst>
          </p:cNvPr>
          <p:cNvSpPr>
            <a:spLocks noGrp="1"/>
          </p:cNvSpPr>
          <p:nvPr>
            <p:ph type="ctrTitle"/>
          </p:nvPr>
        </p:nvSpPr>
        <p:spPr>
          <a:xfrm>
            <a:off x="16613" y="1870217"/>
            <a:ext cx="6615449" cy="2784496"/>
          </a:xfrm>
        </p:spPr>
        <p:txBody>
          <a:bodyPr>
            <a:normAutofit/>
          </a:bodyPr>
          <a:lstStyle/>
          <a:p>
            <a:r>
              <a:rPr lang="fr-FR" sz="2400" dirty="0">
                <a:latin typeface="Comic Sans MS" panose="030F0702030302020204" pitchFamily="66" charset="0"/>
              </a:rPr>
              <a:t>Visio Fabien </a:t>
            </a:r>
            <a:r>
              <a:rPr lang="fr-FR" sz="2400" dirty="0" err="1">
                <a:latin typeface="Comic Sans MS" panose="030F0702030302020204" pitchFamily="66" charset="0"/>
              </a:rPr>
              <a:t>Dikongue</a:t>
            </a:r>
            <a:r>
              <a:rPr lang="fr-FR" sz="2400" dirty="0">
                <a:latin typeface="Comic Sans MS" panose="030F0702030302020204" pitchFamily="66" charset="0"/>
              </a:rPr>
              <a:t> </a:t>
            </a:r>
            <a:br>
              <a:rPr lang="fr-FR" sz="2400" dirty="0">
                <a:latin typeface="Comic Sans MS" panose="030F0702030302020204" pitchFamily="66" charset="0"/>
              </a:rPr>
            </a:br>
            <a:r>
              <a:rPr lang="fr-FR" sz="2400" dirty="0">
                <a:latin typeface="Comic Sans MS" panose="030F0702030302020204" pitchFamily="66" charset="0"/>
              </a:rPr>
              <a:t>Conseiller Pédagogique</a:t>
            </a:r>
            <a:br>
              <a:rPr lang="fr-FR" sz="2400" dirty="0">
                <a:latin typeface="Comic Sans MS" panose="030F0702030302020204" pitchFamily="66" charset="0"/>
              </a:rPr>
            </a:br>
            <a:br>
              <a:rPr lang="fr-FR" sz="2400" dirty="0">
                <a:latin typeface="Comic Sans MS" panose="030F0702030302020204" pitchFamily="66" charset="0"/>
              </a:rPr>
            </a:br>
            <a:r>
              <a:rPr lang="fr-FR" sz="2400" dirty="0">
                <a:latin typeface="Comic Sans MS" panose="030F0702030302020204" pitchFamily="66" charset="0"/>
              </a:rPr>
              <a:t>Proposition Experts </a:t>
            </a:r>
            <a:br>
              <a:rPr lang="fr-FR" sz="2400" dirty="0">
                <a:latin typeface="Comic Sans MS" panose="030F0702030302020204" pitchFamily="66" charset="0"/>
              </a:rPr>
            </a:br>
            <a:r>
              <a:rPr lang="fr-FR" sz="2400" dirty="0">
                <a:latin typeface="Comic Sans MS" panose="030F0702030302020204" pitchFamily="66" charset="0"/>
              </a:rPr>
              <a:t>Octobre et Novembre 23</a:t>
            </a:r>
            <a:br>
              <a:rPr lang="fr-FR" sz="2400" dirty="0">
                <a:latin typeface="Comic Sans MS" panose="030F0702030302020204" pitchFamily="66" charset="0"/>
              </a:rPr>
            </a:br>
            <a:br>
              <a:rPr lang="fr-FR" sz="2400" dirty="0">
                <a:latin typeface="Comic Sans MS" panose="030F0702030302020204" pitchFamily="66" charset="0"/>
              </a:rPr>
            </a:br>
            <a:r>
              <a:rPr lang="fr-FR" sz="2400" dirty="0">
                <a:latin typeface="Comic Sans MS" panose="030F0702030302020204" pitchFamily="66" charset="0"/>
              </a:rPr>
              <a:t>Propositions Experts 2024</a:t>
            </a:r>
          </a:p>
        </p:txBody>
      </p:sp>
      <p:sp>
        <p:nvSpPr>
          <p:cNvPr id="3" name="Sous-titre 2">
            <a:extLst>
              <a:ext uri="{FF2B5EF4-FFF2-40B4-BE49-F238E27FC236}">
                <a16:creationId xmlns:a16="http://schemas.microsoft.com/office/drawing/2014/main" id="{5CF5582A-2F52-0923-7966-C0A7887F2787}"/>
              </a:ext>
            </a:extLst>
          </p:cNvPr>
          <p:cNvSpPr>
            <a:spLocks noGrp="1"/>
          </p:cNvSpPr>
          <p:nvPr>
            <p:ph type="subTitle" idx="1"/>
          </p:nvPr>
        </p:nvSpPr>
        <p:spPr>
          <a:xfrm>
            <a:off x="113471" y="5353896"/>
            <a:ext cx="2490980" cy="1418245"/>
          </a:xfrm>
        </p:spPr>
        <p:txBody>
          <a:bodyPr>
            <a:normAutofit fontScale="85000" lnSpcReduction="10000"/>
          </a:bodyPr>
          <a:lstStyle/>
          <a:p>
            <a:pPr algn="l"/>
            <a:endParaRPr lang="fr-FR" dirty="0">
              <a:latin typeface="Comic Sans MS" panose="030F0702030302020204" pitchFamily="66" charset="0"/>
            </a:endParaRPr>
          </a:p>
          <a:p>
            <a:pPr algn="l"/>
            <a:r>
              <a:rPr lang="fr-FR" sz="1700" dirty="0">
                <a:latin typeface="Comic Sans MS" panose="030F0702030302020204" pitchFamily="66" charset="0"/>
              </a:rPr>
              <a:t>Tous Experts</a:t>
            </a:r>
          </a:p>
          <a:p>
            <a:pPr algn="l"/>
            <a:r>
              <a:rPr lang="fr-FR" sz="1700" dirty="0">
                <a:latin typeface="Comic Sans MS" panose="030F0702030302020204" pitchFamily="66" charset="0"/>
              </a:rPr>
              <a:t>Club </a:t>
            </a:r>
            <a:r>
              <a:rPr lang="fr-FR" sz="1700" dirty="0" err="1">
                <a:latin typeface="Comic Sans MS" panose="030F0702030302020204" pitchFamily="66" charset="0"/>
              </a:rPr>
              <a:t>Dijon’ctés</a:t>
            </a:r>
            <a:endParaRPr lang="fr-FR" sz="1700" dirty="0">
              <a:latin typeface="Comic Sans MS" panose="030F0702030302020204" pitchFamily="66" charset="0"/>
            </a:endParaRPr>
          </a:p>
          <a:p>
            <a:pPr algn="l"/>
            <a:r>
              <a:rPr lang="fr-FR" sz="1700" dirty="0">
                <a:latin typeface="Comic Sans MS" panose="030F0702030302020204" pitchFamily="66" charset="0"/>
              </a:rPr>
              <a:t>Vendredi 15 Septembre</a:t>
            </a:r>
          </a:p>
        </p:txBody>
      </p:sp>
      <p:pic>
        <p:nvPicPr>
          <p:cNvPr id="4" name="Picture 3" descr="Art 3D ondulé">
            <a:extLst>
              <a:ext uri="{FF2B5EF4-FFF2-40B4-BE49-F238E27FC236}">
                <a16:creationId xmlns:a16="http://schemas.microsoft.com/office/drawing/2014/main" id="{FAF7822B-7A55-E061-8B53-552D36D69698}"/>
              </a:ext>
            </a:extLst>
          </p:cNvPr>
          <p:cNvPicPr>
            <a:picLocks noChangeAspect="1"/>
          </p:cNvPicPr>
          <p:nvPr/>
        </p:nvPicPr>
        <p:blipFill rotWithShape="1">
          <a:blip r:embed="rId2"/>
          <a:srcRect t="11273" r="3" b="13410"/>
          <a:stretch/>
        </p:blipFill>
        <p:spPr>
          <a:xfrm>
            <a:off x="6307738" y="-12"/>
            <a:ext cx="5884248" cy="3434754"/>
          </a:xfrm>
          <a:custGeom>
            <a:avLst/>
            <a:gdLst/>
            <a:ahLst/>
            <a:cxnLst/>
            <a:rect l="l" t="t" r="r" b="b"/>
            <a:pathLst>
              <a:path w="5884248" h="3434754">
                <a:moveTo>
                  <a:pt x="316869" y="0"/>
                </a:moveTo>
                <a:lnTo>
                  <a:pt x="5884248" y="0"/>
                </a:lnTo>
                <a:lnTo>
                  <a:pt x="5884248" y="3434754"/>
                </a:lnTo>
                <a:lnTo>
                  <a:pt x="325503" y="3434754"/>
                </a:lnTo>
                <a:lnTo>
                  <a:pt x="323244" y="3429005"/>
                </a:lnTo>
                <a:cubicBezTo>
                  <a:pt x="17667" y="2624343"/>
                  <a:pt x="-174229" y="1819680"/>
                  <a:pt x="229286" y="307795"/>
                </a:cubicBezTo>
                <a:close/>
              </a:path>
            </a:pathLst>
          </a:custGeom>
        </p:spPr>
      </p:pic>
      <p:pic>
        <p:nvPicPr>
          <p:cNvPr id="43" name="Picture 3" descr="Art 3D ondulé">
            <a:extLst>
              <a:ext uri="{FF2B5EF4-FFF2-40B4-BE49-F238E27FC236}">
                <a16:creationId xmlns:a16="http://schemas.microsoft.com/office/drawing/2014/main" id="{51274555-2063-92F3-E495-512F7F86AFA6}"/>
              </a:ext>
            </a:extLst>
          </p:cNvPr>
          <p:cNvPicPr>
            <a:picLocks noChangeAspect="1"/>
          </p:cNvPicPr>
          <p:nvPr/>
        </p:nvPicPr>
        <p:blipFill rotWithShape="1">
          <a:blip r:embed="rId2"/>
          <a:srcRect t="9126" r="1" b="11261"/>
          <a:stretch/>
        </p:blipFill>
        <p:spPr>
          <a:xfrm>
            <a:off x="6632063" y="3431708"/>
            <a:ext cx="5559947" cy="3430537"/>
          </a:xfrm>
          <a:custGeom>
            <a:avLst/>
            <a:gdLst/>
            <a:ahLst/>
            <a:cxnLst/>
            <a:rect l="l" t="t" r="r" b="b"/>
            <a:pathLst>
              <a:path w="5559947" h="3430537">
                <a:moveTo>
                  <a:pt x="0" y="0"/>
                </a:moveTo>
                <a:lnTo>
                  <a:pt x="5559947" y="0"/>
                </a:lnTo>
                <a:lnTo>
                  <a:pt x="5559947" y="3430537"/>
                </a:lnTo>
                <a:lnTo>
                  <a:pt x="780186" y="3430537"/>
                </a:lnTo>
                <a:cubicBezTo>
                  <a:pt x="780186" y="1928500"/>
                  <a:pt x="431602" y="1083605"/>
                  <a:pt x="126095" y="320852"/>
                </a:cubicBezTo>
                <a:close/>
              </a:path>
            </a:pathLst>
          </a:custGeom>
        </p:spPr>
      </p:pic>
      <p:pic>
        <p:nvPicPr>
          <p:cNvPr id="5" name="Image 4" descr="APM">
            <a:extLst>
              <a:ext uri="{FF2B5EF4-FFF2-40B4-BE49-F238E27FC236}">
                <a16:creationId xmlns:a16="http://schemas.microsoft.com/office/drawing/2014/main" id="{03F8F50E-2F88-F0C1-A545-F749283B9E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3568" y="6129094"/>
            <a:ext cx="1892557" cy="728896"/>
          </a:xfrm>
          <a:prstGeom prst="rect">
            <a:avLst/>
          </a:prstGeom>
          <a:noFill/>
          <a:ln>
            <a:noFill/>
          </a:ln>
        </p:spPr>
      </p:pic>
    </p:spTree>
    <p:extLst>
      <p:ext uri="{BB962C8B-B14F-4D97-AF65-F5344CB8AC3E}">
        <p14:creationId xmlns:p14="http://schemas.microsoft.com/office/powerpoint/2010/main" val="24161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883607-0A3D-1214-EC72-57DA7B7F68B4}"/>
              </a:ext>
            </a:extLst>
          </p:cNvPr>
          <p:cNvSpPr>
            <a:spLocks noGrp="1"/>
          </p:cNvSpPr>
          <p:nvPr>
            <p:ph type="ctrTitle"/>
          </p:nvPr>
        </p:nvSpPr>
        <p:spPr>
          <a:xfrm>
            <a:off x="-296420" y="5705809"/>
            <a:ext cx="7179678" cy="1575466"/>
          </a:xfrm>
        </p:spPr>
        <p:txBody>
          <a:bodyPr>
            <a:normAutofit fontScale="90000"/>
          </a:bodyPr>
          <a:lstStyle/>
          <a:p>
            <a:r>
              <a:rPr lang="fr-FR" sz="1800" dirty="0">
                <a:effectLst/>
                <a:latin typeface="Calibri" panose="020F0502020204030204" pitchFamily="34" charset="0"/>
                <a:ea typeface="Calibri" panose="020F0502020204030204" pitchFamily="34" charset="0"/>
              </a:rPr>
              <a:t>Présidents et animateurs des </a:t>
            </a:r>
            <a:r>
              <a:rPr lang="fr-FR" sz="1800" b="1" dirty="0">
                <a:effectLst/>
                <a:latin typeface="Calibri" panose="020F0502020204030204" pitchFamily="34" charset="0"/>
                <a:ea typeface="Calibri" panose="020F0502020204030204" pitchFamily="34" charset="0"/>
              </a:rPr>
              <a:t>7 clubs APM qui participeront au </a:t>
            </a:r>
            <a:br>
              <a:rPr lang="fr-FR" sz="1800" b="1" dirty="0">
                <a:effectLst/>
                <a:latin typeface="Calibri" panose="020F0502020204030204" pitchFamily="34" charset="0"/>
                <a:ea typeface="Calibri" panose="020F0502020204030204" pitchFamily="34" charset="0"/>
              </a:rPr>
            </a:br>
            <a:r>
              <a:rPr lang="fr-FR" sz="1800" b="1" dirty="0">
                <a:effectLst/>
                <a:latin typeface="Calibri" panose="020F0502020204030204" pitchFamily="34" charset="0"/>
                <a:ea typeface="Calibri" panose="020F0502020204030204" pitchFamily="34" charset="0"/>
              </a:rPr>
              <a:t>Grand interclub au Château du Clos Vougeot, le 15 février prochain.</a:t>
            </a:r>
            <a:br>
              <a:rPr lang="fr-FR" sz="1800" dirty="0">
                <a:effectLst/>
                <a:latin typeface="Calibri" panose="020F0502020204030204" pitchFamily="34" charset="0"/>
                <a:ea typeface="Calibri" panose="020F0502020204030204" pitchFamily="34" charset="0"/>
              </a:rPr>
            </a:br>
            <a:br>
              <a:rPr lang="fr-FR" sz="1800" dirty="0">
                <a:effectLst/>
                <a:latin typeface="Calibri" panose="020F0502020204030204" pitchFamily="34" charset="0"/>
                <a:ea typeface="Calibri" panose="020F0502020204030204" pitchFamily="34" charset="0"/>
              </a:rPr>
            </a:br>
            <a:r>
              <a:rPr lang="fr-FR" sz="1800" dirty="0">
                <a:effectLst/>
                <a:latin typeface="Calibri" panose="020F0502020204030204" pitchFamily="34" charset="0"/>
                <a:ea typeface="Calibri" panose="020F0502020204030204" pitchFamily="34" charset="0"/>
              </a:rPr>
              <a:t>Ce jour, les 2 protagonistes (les joyeux présidents Philippe et Benoît)  </a:t>
            </a:r>
            <a:br>
              <a:rPr lang="fr-FR" sz="1800" dirty="0">
                <a:effectLst/>
                <a:latin typeface="Calibri" panose="020F0502020204030204" pitchFamily="34" charset="0"/>
                <a:ea typeface="Calibri" panose="020F0502020204030204" pitchFamily="34" charset="0"/>
              </a:rPr>
            </a:br>
            <a:r>
              <a:rPr lang="fr-FR" sz="1800" dirty="0">
                <a:effectLst/>
                <a:latin typeface="Calibri" panose="020F0502020204030204" pitchFamily="34" charset="0"/>
                <a:ea typeface="Calibri" panose="020F0502020204030204" pitchFamily="34" charset="0"/>
              </a:rPr>
              <a:t>ont travaillé en </a:t>
            </a:r>
            <a:r>
              <a:rPr lang="fr-FR" sz="1800" dirty="0" err="1">
                <a:effectLst/>
                <a:latin typeface="Calibri" panose="020F0502020204030204" pitchFamily="34" charset="0"/>
                <a:ea typeface="Calibri" panose="020F0502020204030204" pitchFamily="34" charset="0"/>
              </a:rPr>
              <a:t>visio</a:t>
            </a:r>
            <a:r>
              <a:rPr lang="fr-FR" sz="1800" dirty="0">
                <a:effectLst/>
                <a:latin typeface="Calibri" panose="020F0502020204030204" pitchFamily="34" charset="0"/>
                <a:ea typeface="Calibri" panose="020F0502020204030204" pitchFamily="34" charset="0"/>
              </a:rPr>
              <a:t> avec la maison de l’APM et le Clos Vougeot pour faire </a:t>
            </a:r>
            <a:br>
              <a:rPr lang="fr-FR" sz="1800" dirty="0">
                <a:effectLst/>
                <a:latin typeface="Calibri" panose="020F0502020204030204" pitchFamily="34" charset="0"/>
                <a:ea typeface="Calibri" panose="020F0502020204030204" pitchFamily="34" charset="0"/>
              </a:rPr>
            </a:br>
            <a:r>
              <a:rPr lang="fr-FR" sz="1800" dirty="0">
                <a:effectLst/>
                <a:latin typeface="Calibri" panose="020F0502020204030204" pitchFamily="34" charset="0"/>
                <a:ea typeface="Calibri" panose="020F0502020204030204" pitchFamily="34" charset="0"/>
              </a:rPr>
              <a:t>avancer le programme  </a:t>
            </a:r>
            <a:br>
              <a:rPr lang="fr-FR" sz="1800" dirty="0">
                <a:effectLst/>
                <a:latin typeface="Calibri" panose="020F0502020204030204" pitchFamily="34" charset="0"/>
                <a:ea typeface="Calibri" panose="020F0502020204030204" pitchFamily="34" charset="0"/>
              </a:rPr>
            </a:br>
            <a:r>
              <a:rPr lang="fr-FR" sz="1800" dirty="0">
                <a:effectLst/>
                <a:latin typeface="Calibri" panose="020F0502020204030204" pitchFamily="34" charset="0"/>
                <a:ea typeface="Calibri" panose="020F0502020204030204" pitchFamily="34" charset="0"/>
              </a:rPr>
              <a:t>La </a:t>
            </a:r>
            <a:r>
              <a:rPr lang="fr-FR" sz="1800" u="sng" dirty="0">
                <a:effectLst/>
                <a:latin typeface="Calibri" panose="020F0502020204030204" pitchFamily="34" charset="0"/>
                <a:ea typeface="Calibri" panose="020F0502020204030204" pitchFamily="34" charset="0"/>
              </a:rPr>
              <a:t>date et le lieu</a:t>
            </a:r>
            <a:r>
              <a:rPr lang="fr-FR" sz="1800" dirty="0">
                <a:effectLst/>
                <a:latin typeface="Calibri" panose="020F0502020204030204" pitchFamily="34" charset="0"/>
                <a:ea typeface="Calibri" panose="020F0502020204030204" pitchFamily="34" charset="0"/>
              </a:rPr>
              <a:t> sont bien arrêtés : à noter donc dans </a:t>
            </a:r>
            <a:r>
              <a:rPr lang="fr-FR" sz="1800" b="1" dirty="0">
                <a:latin typeface="Calibri" panose="020F0502020204030204" pitchFamily="34" charset="0"/>
                <a:ea typeface="Calibri" panose="020F0502020204030204" pitchFamily="34" charset="0"/>
              </a:rPr>
              <a:t>n</a:t>
            </a:r>
            <a:r>
              <a:rPr lang="fr-FR" sz="1800" b="1" dirty="0">
                <a:effectLst/>
                <a:latin typeface="Calibri" panose="020F0502020204030204" pitchFamily="34" charset="0"/>
                <a:ea typeface="Calibri" panose="020F0502020204030204" pitchFamily="34" charset="0"/>
              </a:rPr>
              <a:t>otre programmation « Interclub » au 15/2/2024  </a:t>
            </a:r>
            <a:br>
              <a:rPr lang="fr-FR" sz="1800" dirty="0">
                <a:effectLst/>
                <a:latin typeface="Calibri" panose="020F0502020204030204" pitchFamily="34" charset="0"/>
                <a:ea typeface="Calibri" panose="020F0502020204030204" pitchFamily="34" charset="0"/>
              </a:rPr>
            </a:br>
            <a:r>
              <a:rPr lang="fr-FR" sz="1800" dirty="0">
                <a:effectLst/>
                <a:latin typeface="Calibri" panose="020F0502020204030204" pitchFamily="34" charset="0"/>
                <a:ea typeface="Calibri" panose="020F0502020204030204" pitchFamily="34" charset="0"/>
              </a:rPr>
              <a:t>  Le </a:t>
            </a:r>
            <a:r>
              <a:rPr lang="fr-FR" sz="1800" u="sng" dirty="0">
                <a:effectLst/>
                <a:latin typeface="Calibri" panose="020F0502020204030204" pitchFamily="34" charset="0"/>
                <a:ea typeface="Calibri" panose="020F0502020204030204" pitchFamily="34" charset="0"/>
              </a:rPr>
              <a:t>budget</a:t>
            </a:r>
            <a:r>
              <a:rPr lang="fr-FR" sz="1800" dirty="0">
                <a:effectLst/>
                <a:latin typeface="Calibri" panose="020F0502020204030204" pitchFamily="34" charset="0"/>
                <a:ea typeface="Calibri" panose="020F0502020204030204" pitchFamily="34" charset="0"/>
              </a:rPr>
              <a:t> va être discuté par les 2 présidents avec nos référentes </a:t>
            </a:r>
            <a:br>
              <a:rPr lang="fr-FR" sz="1800" dirty="0">
                <a:effectLst/>
                <a:latin typeface="Calibri" panose="020F0502020204030204" pitchFamily="34" charset="0"/>
                <a:ea typeface="Calibri" panose="020F0502020204030204" pitchFamily="34" charset="0"/>
              </a:rPr>
            </a:br>
            <a:r>
              <a:rPr lang="fr-FR" sz="1800" dirty="0">
                <a:effectLst/>
                <a:latin typeface="Calibri" panose="020F0502020204030204" pitchFamily="34" charset="0"/>
                <a:ea typeface="Calibri" panose="020F0502020204030204" pitchFamily="34" charset="0"/>
              </a:rPr>
              <a:t>(Karine et Virginie, en copie)</a:t>
            </a:r>
            <a:br>
              <a:rPr lang="fr-FR" sz="1800" dirty="0">
                <a:effectLst/>
                <a:latin typeface="Calibri" panose="020F0502020204030204" pitchFamily="34" charset="0"/>
                <a:ea typeface="Calibri" panose="020F0502020204030204" pitchFamily="34" charset="0"/>
              </a:rPr>
            </a:br>
            <a:r>
              <a:rPr lang="fr-FR" sz="1800" dirty="0">
                <a:effectLst/>
                <a:latin typeface="Calibri" panose="020F0502020204030204" pitchFamily="34" charset="0"/>
                <a:ea typeface="Calibri" panose="020F0502020204030204" pitchFamily="34" charset="0"/>
              </a:rPr>
              <a:t>La </a:t>
            </a:r>
            <a:r>
              <a:rPr lang="fr-FR" sz="1800" u="sng" dirty="0">
                <a:effectLst/>
                <a:latin typeface="Calibri" panose="020F0502020204030204" pitchFamily="34" charset="0"/>
                <a:ea typeface="Calibri" panose="020F0502020204030204" pitchFamily="34" charset="0"/>
              </a:rPr>
              <a:t>liste des hôtels</a:t>
            </a:r>
            <a:r>
              <a:rPr lang="fr-FR" sz="1800" dirty="0">
                <a:effectLst/>
                <a:latin typeface="Calibri" panose="020F0502020204030204" pitchFamily="34" charset="0"/>
                <a:ea typeface="Calibri" panose="020F0502020204030204" pitchFamily="34" charset="0"/>
              </a:rPr>
              <a:t> à proximité du Château nous a bien été transmis</a:t>
            </a:r>
            <a:br>
              <a:rPr lang="fr-FR" sz="1800" dirty="0">
                <a:effectLst/>
                <a:latin typeface="Calibri" panose="020F0502020204030204" pitchFamily="34" charset="0"/>
                <a:ea typeface="Calibri" panose="020F0502020204030204" pitchFamily="34" charset="0"/>
              </a:rPr>
            </a:br>
            <a:r>
              <a:rPr lang="fr-FR" sz="1800" dirty="0">
                <a:effectLst/>
                <a:latin typeface="Calibri" panose="020F0502020204030204" pitchFamily="34" charset="0"/>
                <a:ea typeface="Calibri" panose="020F0502020204030204" pitchFamily="34" charset="0"/>
              </a:rPr>
              <a:t>     Le </a:t>
            </a:r>
            <a:r>
              <a:rPr lang="fr-FR" sz="1800" u="sng" dirty="0">
                <a:effectLst/>
                <a:latin typeface="Calibri" panose="020F0502020204030204" pitchFamily="34" charset="0"/>
                <a:ea typeface="Calibri" panose="020F0502020204030204" pitchFamily="34" charset="0"/>
              </a:rPr>
              <a:t>programme</a:t>
            </a:r>
            <a:r>
              <a:rPr lang="fr-FR" sz="1800" dirty="0">
                <a:effectLst/>
                <a:latin typeface="Calibri" panose="020F0502020204030204" pitchFamily="34" charset="0"/>
                <a:ea typeface="Calibri" panose="020F0502020204030204" pitchFamily="34" charset="0"/>
              </a:rPr>
              <a:t> est en finalisation, sur base de nos divers échanges. La journée sera</a:t>
            </a:r>
            <a:r>
              <a:rPr lang="fr-FR" sz="1800" dirty="0">
                <a:latin typeface="Calibri" panose="020F0502020204030204" pitchFamily="34" charset="0"/>
                <a:ea typeface="Calibri" panose="020F0502020204030204" pitchFamily="34" charset="0"/>
              </a:rPr>
              <a:t> </a:t>
            </a:r>
            <a:r>
              <a:rPr lang="fr-FR" sz="1800" dirty="0">
                <a:effectLst/>
                <a:latin typeface="Calibri" panose="020F0502020204030204" pitchFamily="34" charset="0"/>
                <a:ea typeface="Calibri" panose="020F0502020204030204" pitchFamily="34" charset="0"/>
              </a:rPr>
              <a:t>organisée de telle manière à découvrir les différents lieux du Château, avec moments festifs, conférences, visites, dégustations, rencontres … et de belles surprises …  </a:t>
            </a:r>
            <a:br>
              <a:rPr lang="fr-FR" sz="1800" dirty="0">
                <a:effectLst/>
                <a:latin typeface="Calibri" panose="020F0502020204030204" pitchFamily="34" charset="0"/>
                <a:ea typeface="Calibri" panose="020F0502020204030204" pitchFamily="34" charset="0"/>
              </a:rPr>
            </a:br>
            <a:r>
              <a:rPr lang="fr-FR" sz="1800" dirty="0">
                <a:effectLst/>
                <a:latin typeface="Calibri" panose="020F0502020204030204" pitchFamily="34" charset="0"/>
                <a:ea typeface="Calibri" panose="020F0502020204030204" pitchFamily="34" charset="0"/>
              </a:rPr>
              <a:t>  Fabien et Elodie (Maison de l’APM) sont en chasse ;o) de </a:t>
            </a:r>
            <a:r>
              <a:rPr lang="fr-FR" sz="1800" u="sng" dirty="0">
                <a:effectLst/>
                <a:latin typeface="Calibri" panose="020F0502020204030204" pitchFamily="34" charset="0"/>
                <a:ea typeface="Calibri" panose="020F0502020204030204" pitchFamily="34" charset="0"/>
              </a:rPr>
              <a:t>nos 2 experts-conférenciers du jour</a:t>
            </a:r>
            <a:r>
              <a:rPr lang="fr-FR" sz="1800" dirty="0">
                <a:effectLst/>
                <a:latin typeface="Calibri" panose="020F0502020204030204" pitchFamily="34" charset="0"/>
                <a:ea typeface="Calibri" panose="020F0502020204030204" pitchFamily="34" charset="0"/>
              </a:rPr>
              <a:t> … </a:t>
            </a:r>
            <a:br>
              <a:rPr lang="fr-FR" sz="1800" dirty="0">
                <a:effectLst/>
                <a:latin typeface="Calibri" panose="020F0502020204030204" pitchFamily="34" charset="0"/>
                <a:ea typeface="Calibri" panose="020F0502020204030204" pitchFamily="34" charset="0"/>
              </a:rPr>
            </a:br>
            <a:r>
              <a:rPr lang="fr-FR" sz="1800" dirty="0">
                <a:effectLst/>
                <a:latin typeface="Calibri" panose="020F0502020204030204" pitchFamily="34" charset="0"/>
                <a:ea typeface="Calibri" panose="020F0502020204030204" pitchFamily="34" charset="0"/>
              </a:rPr>
              <a:t> </a:t>
            </a:r>
            <a:br>
              <a:rPr lang="fr-FR" sz="1800" dirty="0">
                <a:effectLst/>
                <a:latin typeface="Calibri" panose="020F0502020204030204" pitchFamily="34" charset="0"/>
                <a:ea typeface="Calibri" panose="020F0502020204030204" pitchFamily="34" charset="0"/>
              </a:rPr>
            </a:br>
            <a:r>
              <a:rPr lang="fr-FR" sz="1800" dirty="0">
                <a:effectLst/>
                <a:latin typeface="Calibri" panose="020F0502020204030204" pitchFamily="34" charset="0"/>
                <a:ea typeface="Calibri" panose="020F0502020204030204" pitchFamily="34" charset="0"/>
              </a:rPr>
              <a:t>  Dès que le programme sera finalisé (d’ici une quinzaine de jours sans doute), je vous l’adresserai et </a:t>
            </a:r>
            <a:r>
              <a:rPr lang="fr-FR" sz="1800" u="sng" dirty="0">
                <a:effectLst/>
                <a:latin typeface="Calibri" panose="020F0502020204030204" pitchFamily="34" charset="0"/>
                <a:ea typeface="Calibri" panose="020F0502020204030204" pitchFamily="34" charset="0"/>
              </a:rPr>
              <a:t>nous programmerons une réunion de travail </a:t>
            </a:r>
            <a:r>
              <a:rPr lang="fr-FR" sz="1800" dirty="0">
                <a:effectLst/>
                <a:latin typeface="Calibri" panose="020F0502020204030204" pitchFamily="34" charset="0"/>
                <a:ea typeface="Calibri" panose="020F0502020204030204" pitchFamily="34" charset="0"/>
              </a:rPr>
              <a:t>pour finaliser l’organisation (communication des informations, répartition des tâches, …).</a:t>
            </a:r>
            <a:br>
              <a:rPr lang="fr-FR" sz="1800" dirty="0">
                <a:effectLst/>
                <a:latin typeface="Calibri" panose="020F0502020204030204" pitchFamily="34" charset="0"/>
                <a:ea typeface="Calibri" panose="020F0502020204030204" pitchFamily="34" charset="0"/>
              </a:rPr>
            </a:br>
            <a:br>
              <a:rPr lang="fr-FR" sz="1800" dirty="0">
                <a:effectLst/>
                <a:latin typeface="Calibri" panose="020F0502020204030204" pitchFamily="34" charset="0"/>
                <a:ea typeface="Calibri" panose="020F0502020204030204" pitchFamily="34" charset="0"/>
              </a:rPr>
            </a:br>
            <a:r>
              <a:rPr lang="fr-FR" sz="1800" dirty="0">
                <a:effectLst/>
                <a:latin typeface="Calibri" panose="020F0502020204030204" pitchFamily="34" charset="0"/>
                <a:ea typeface="Calibri" panose="020F0502020204030204" pitchFamily="34" charset="0"/>
              </a:rPr>
              <a:t> </a:t>
            </a:r>
            <a:br>
              <a:rPr lang="fr-FR" sz="1800" dirty="0">
                <a:effectLst/>
                <a:latin typeface="Calibri" panose="020F0502020204030204" pitchFamily="34" charset="0"/>
                <a:ea typeface="Calibri" panose="020F0502020204030204" pitchFamily="34" charset="0"/>
              </a:rPr>
            </a:br>
            <a:br>
              <a:rPr lang="fr-FR" sz="1800" dirty="0">
                <a:effectLst/>
                <a:latin typeface="Calibri" panose="020F0502020204030204" pitchFamily="34" charset="0"/>
                <a:ea typeface="Calibri" panose="020F0502020204030204" pitchFamily="34" charset="0"/>
              </a:rPr>
            </a:br>
            <a:r>
              <a:rPr lang="fr-FR" sz="1800" dirty="0">
                <a:effectLst/>
                <a:latin typeface="Calibri" panose="020F0502020204030204" pitchFamily="34" charset="0"/>
                <a:ea typeface="Calibri" panose="020F0502020204030204" pitchFamily="34" charset="0"/>
              </a:rPr>
              <a:t> </a:t>
            </a:r>
            <a:br>
              <a:rPr lang="fr-FR" sz="1800" dirty="0">
                <a:effectLst/>
                <a:latin typeface="Calibri" panose="020F0502020204030204" pitchFamily="34" charset="0"/>
                <a:ea typeface="Calibri" panose="020F0502020204030204" pitchFamily="34" charset="0"/>
              </a:rPr>
            </a:br>
            <a:br>
              <a:rPr lang="fr-FR" sz="1800" dirty="0">
                <a:effectLst/>
                <a:latin typeface="Calibri" panose="020F0502020204030204" pitchFamily="34" charset="0"/>
                <a:ea typeface="Calibri" panose="020F0502020204030204" pitchFamily="34" charset="0"/>
              </a:rPr>
            </a:br>
            <a:endParaRPr lang="fr-FR" sz="2800" dirty="0">
              <a:latin typeface="Comic Sans MS" panose="030F0702030302020204" pitchFamily="66" charset="0"/>
            </a:endParaRPr>
          </a:p>
        </p:txBody>
      </p:sp>
      <p:pic>
        <p:nvPicPr>
          <p:cNvPr id="4" name="Picture 3" descr="Art 3D ondulé">
            <a:extLst>
              <a:ext uri="{FF2B5EF4-FFF2-40B4-BE49-F238E27FC236}">
                <a16:creationId xmlns:a16="http://schemas.microsoft.com/office/drawing/2014/main" id="{FAF7822B-7A55-E061-8B53-552D36D69698}"/>
              </a:ext>
            </a:extLst>
          </p:cNvPr>
          <p:cNvPicPr>
            <a:picLocks noChangeAspect="1"/>
          </p:cNvPicPr>
          <p:nvPr/>
        </p:nvPicPr>
        <p:blipFill rotWithShape="1">
          <a:blip r:embed="rId2"/>
          <a:srcRect t="11273" r="3" b="13410"/>
          <a:stretch/>
        </p:blipFill>
        <p:spPr>
          <a:xfrm>
            <a:off x="6307738" y="-12"/>
            <a:ext cx="5884248" cy="3434754"/>
          </a:xfrm>
          <a:custGeom>
            <a:avLst/>
            <a:gdLst/>
            <a:ahLst/>
            <a:cxnLst/>
            <a:rect l="l" t="t" r="r" b="b"/>
            <a:pathLst>
              <a:path w="5884248" h="3434754">
                <a:moveTo>
                  <a:pt x="316869" y="0"/>
                </a:moveTo>
                <a:lnTo>
                  <a:pt x="5884248" y="0"/>
                </a:lnTo>
                <a:lnTo>
                  <a:pt x="5884248" y="3434754"/>
                </a:lnTo>
                <a:lnTo>
                  <a:pt x="325503" y="3434754"/>
                </a:lnTo>
                <a:lnTo>
                  <a:pt x="323244" y="3429005"/>
                </a:lnTo>
                <a:cubicBezTo>
                  <a:pt x="17667" y="2624343"/>
                  <a:pt x="-174229" y="1819680"/>
                  <a:pt x="229286" y="307795"/>
                </a:cubicBezTo>
                <a:close/>
              </a:path>
            </a:pathLst>
          </a:custGeom>
        </p:spPr>
      </p:pic>
      <p:pic>
        <p:nvPicPr>
          <p:cNvPr id="43" name="Picture 3" descr="Art 3D ondulé">
            <a:extLst>
              <a:ext uri="{FF2B5EF4-FFF2-40B4-BE49-F238E27FC236}">
                <a16:creationId xmlns:a16="http://schemas.microsoft.com/office/drawing/2014/main" id="{51274555-2063-92F3-E495-512F7F86AFA6}"/>
              </a:ext>
            </a:extLst>
          </p:cNvPr>
          <p:cNvPicPr>
            <a:picLocks noChangeAspect="1"/>
          </p:cNvPicPr>
          <p:nvPr/>
        </p:nvPicPr>
        <p:blipFill rotWithShape="1">
          <a:blip r:embed="rId2"/>
          <a:srcRect t="9126" r="1" b="11261"/>
          <a:stretch/>
        </p:blipFill>
        <p:spPr>
          <a:xfrm>
            <a:off x="6632063" y="3431708"/>
            <a:ext cx="5559947" cy="3430537"/>
          </a:xfrm>
          <a:custGeom>
            <a:avLst/>
            <a:gdLst/>
            <a:ahLst/>
            <a:cxnLst/>
            <a:rect l="l" t="t" r="r" b="b"/>
            <a:pathLst>
              <a:path w="5559947" h="3430537">
                <a:moveTo>
                  <a:pt x="0" y="0"/>
                </a:moveTo>
                <a:lnTo>
                  <a:pt x="5559947" y="0"/>
                </a:lnTo>
                <a:lnTo>
                  <a:pt x="5559947" y="3430537"/>
                </a:lnTo>
                <a:lnTo>
                  <a:pt x="780186" y="3430537"/>
                </a:lnTo>
                <a:cubicBezTo>
                  <a:pt x="780186" y="1928500"/>
                  <a:pt x="431602" y="1083605"/>
                  <a:pt x="126095" y="320852"/>
                </a:cubicBezTo>
                <a:close/>
              </a:path>
            </a:pathLst>
          </a:custGeom>
        </p:spPr>
      </p:pic>
      <p:pic>
        <p:nvPicPr>
          <p:cNvPr id="5" name="Image 4" descr="APM">
            <a:extLst>
              <a:ext uri="{FF2B5EF4-FFF2-40B4-BE49-F238E27FC236}">
                <a16:creationId xmlns:a16="http://schemas.microsoft.com/office/drawing/2014/main" id="{03F8F50E-2F88-F0C1-A545-F749283B9E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3568" y="6129094"/>
            <a:ext cx="1892557" cy="728896"/>
          </a:xfrm>
          <a:prstGeom prst="rect">
            <a:avLst/>
          </a:prstGeom>
          <a:noFill/>
          <a:ln>
            <a:noFill/>
          </a:ln>
        </p:spPr>
      </p:pic>
    </p:spTree>
    <p:extLst>
      <p:ext uri="{BB962C8B-B14F-4D97-AF65-F5344CB8AC3E}">
        <p14:creationId xmlns:p14="http://schemas.microsoft.com/office/powerpoint/2010/main" val="839513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CF5582A-2F52-0923-7966-C0A7887F2787}"/>
              </a:ext>
            </a:extLst>
          </p:cNvPr>
          <p:cNvSpPr>
            <a:spLocks noGrp="1"/>
          </p:cNvSpPr>
          <p:nvPr>
            <p:ph type="subTitle" idx="1"/>
          </p:nvPr>
        </p:nvSpPr>
        <p:spPr>
          <a:xfrm>
            <a:off x="109980" y="5039832"/>
            <a:ext cx="5414255" cy="1560594"/>
          </a:xfrm>
        </p:spPr>
        <p:txBody>
          <a:bodyPr>
            <a:normAutofit fontScale="85000" lnSpcReduction="20000"/>
          </a:bodyPr>
          <a:lstStyle/>
          <a:p>
            <a:pPr algn="l"/>
            <a:endParaRPr lang="fr-FR" dirty="0">
              <a:latin typeface="Comic Sans MS" panose="030F0702030302020204" pitchFamily="66" charset="0"/>
            </a:endParaRPr>
          </a:p>
          <a:p>
            <a:pPr algn="l"/>
            <a:r>
              <a:rPr lang="fr-FR" sz="2100" dirty="0">
                <a:latin typeface="Comic Sans MS" panose="030F0702030302020204" pitchFamily="66" charset="0"/>
              </a:rPr>
              <a:t>Tous Experts</a:t>
            </a:r>
          </a:p>
          <a:p>
            <a:pPr algn="l"/>
            <a:r>
              <a:rPr lang="fr-FR" sz="2100" dirty="0">
                <a:latin typeface="Comic Sans MS" panose="030F0702030302020204" pitchFamily="66" charset="0"/>
              </a:rPr>
              <a:t>Club </a:t>
            </a:r>
            <a:r>
              <a:rPr lang="fr-FR" sz="2100" dirty="0" err="1">
                <a:latin typeface="Comic Sans MS" panose="030F0702030302020204" pitchFamily="66" charset="0"/>
              </a:rPr>
              <a:t>Dijon’ctés</a:t>
            </a:r>
            <a:endParaRPr lang="fr-FR" sz="2100" dirty="0">
              <a:latin typeface="Comic Sans MS" panose="030F0702030302020204" pitchFamily="66" charset="0"/>
            </a:endParaRPr>
          </a:p>
          <a:p>
            <a:pPr algn="l"/>
            <a:r>
              <a:rPr lang="fr-FR" sz="2100" dirty="0">
                <a:latin typeface="Comic Sans MS" panose="030F0702030302020204" pitchFamily="66" charset="0"/>
              </a:rPr>
              <a:t>Vendredi 15 Septembre</a:t>
            </a:r>
          </a:p>
        </p:txBody>
      </p:sp>
      <p:pic>
        <p:nvPicPr>
          <p:cNvPr id="4" name="Picture 3" descr="Art 3D ondulé">
            <a:extLst>
              <a:ext uri="{FF2B5EF4-FFF2-40B4-BE49-F238E27FC236}">
                <a16:creationId xmlns:a16="http://schemas.microsoft.com/office/drawing/2014/main" id="{FAF7822B-7A55-E061-8B53-552D36D69698}"/>
              </a:ext>
            </a:extLst>
          </p:cNvPr>
          <p:cNvPicPr>
            <a:picLocks noChangeAspect="1"/>
          </p:cNvPicPr>
          <p:nvPr/>
        </p:nvPicPr>
        <p:blipFill rotWithShape="1">
          <a:blip r:embed="rId2"/>
          <a:srcRect t="11273" r="3" b="13410"/>
          <a:stretch/>
        </p:blipFill>
        <p:spPr>
          <a:xfrm>
            <a:off x="6307738" y="-12"/>
            <a:ext cx="5884248" cy="3434754"/>
          </a:xfrm>
          <a:custGeom>
            <a:avLst/>
            <a:gdLst/>
            <a:ahLst/>
            <a:cxnLst/>
            <a:rect l="l" t="t" r="r" b="b"/>
            <a:pathLst>
              <a:path w="5884248" h="3434754">
                <a:moveTo>
                  <a:pt x="316869" y="0"/>
                </a:moveTo>
                <a:lnTo>
                  <a:pt x="5884248" y="0"/>
                </a:lnTo>
                <a:lnTo>
                  <a:pt x="5884248" y="3434754"/>
                </a:lnTo>
                <a:lnTo>
                  <a:pt x="325503" y="3434754"/>
                </a:lnTo>
                <a:lnTo>
                  <a:pt x="323244" y="3429005"/>
                </a:lnTo>
                <a:cubicBezTo>
                  <a:pt x="17667" y="2624343"/>
                  <a:pt x="-174229" y="1819680"/>
                  <a:pt x="229286" y="307795"/>
                </a:cubicBezTo>
                <a:close/>
              </a:path>
            </a:pathLst>
          </a:custGeom>
        </p:spPr>
      </p:pic>
      <p:pic>
        <p:nvPicPr>
          <p:cNvPr id="43" name="Picture 3" descr="Art 3D ondulé">
            <a:extLst>
              <a:ext uri="{FF2B5EF4-FFF2-40B4-BE49-F238E27FC236}">
                <a16:creationId xmlns:a16="http://schemas.microsoft.com/office/drawing/2014/main" id="{51274555-2063-92F3-E495-512F7F86AFA6}"/>
              </a:ext>
            </a:extLst>
          </p:cNvPr>
          <p:cNvPicPr>
            <a:picLocks noChangeAspect="1"/>
          </p:cNvPicPr>
          <p:nvPr/>
        </p:nvPicPr>
        <p:blipFill rotWithShape="1">
          <a:blip r:embed="rId2"/>
          <a:srcRect t="9126" r="1" b="11261"/>
          <a:stretch/>
        </p:blipFill>
        <p:spPr>
          <a:xfrm>
            <a:off x="6632063" y="3431708"/>
            <a:ext cx="5559947" cy="3430537"/>
          </a:xfrm>
          <a:custGeom>
            <a:avLst/>
            <a:gdLst/>
            <a:ahLst/>
            <a:cxnLst/>
            <a:rect l="l" t="t" r="r" b="b"/>
            <a:pathLst>
              <a:path w="5559947" h="3430537">
                <a:moveTo>
                  <a:pt x="0" y="0"/>
                </a:moveTo>
                <a:lnTo>
                  <a:pt x="5559947" y="0"/>
                </a:lnTo>
                <a:lnTo>
                  <a:pt x="5559947" y="3430537"/>
                </a:lnTo>
                <a:lnTo>
                  <a:pt x="780186" y="3430537"/>
                </a:lnTo>
                <a:cubicBezTo>
                  <a:pt x="780186" y="1928500"/>
                  <a:pt x="431602" y="1083605"/>
                  <a:pt x="126095" y="320852"/>
                </a:cubicBezTo>
                <a:close/>
              </a:path>
            </a:pathLst>
          </a:custGeom>
        </p:spPr>
      </p:pic>
      <p:pic>
        <p:nvPicPr>
          <p:cNvPr id="5" name="Image 4" descr="APM">
            <a:extLst>
              <a:ext uri="{FF2B5EF4-FFF2-40B4-BE49-F238E27FC236}">
                <a16:creationId xmlns:a16="http://schemas.microsoft.com/office/drawing/2014/main" id="{03F8F50E-2F88-F0C1-A545-F749283B9E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3568" y="6129094"/>
            <a:ext cx="1892557" cy="728896"/>
          </a:xfrm>
          <a:prstGeom prst="rect">
            <a:avLst/>
          </a:prstGeom>
          <a:noFill/>
          <a:ln>
            <a:noFill/>
          </a:ln>
        </p:spPr>
      </p:pic>
      <p:sp>
        <p:nvSpPr>
          <p:cNvPr id="9" name="Sous-titre 2">
            <a:extLst>
              <a:ext uri="{FF2B5EF4-FFF2-40B4-BE49-F238E27FC236}">
                <a16:creationId xmlns:a16="http://schemas.microsoft.com/office/drawing/2014/main" id="{D45C7F00-53EE-A443-0AD7-491ECA552ACA}"/>
              </a:ext>
            </a:extLst>
          </p:cNvPr>
          <p:cNvSpPr txBox="1">
            <a:spLocks/>
          </p:cNvSpPr>
          <p:nvPr/>
        </p:nvSpPr>
        <p:spPr>
          <a:xfrm>
            <a:off x="1945240" y="-158877"/>
            <a:ext cx="2789319" cy="5035677"/>
          </a:xfrm>
          <a:prstGeom prst="rect">
            <a:avLst/>
          </a:prstGeom>
        </p:spPr>
        <p:txBody>
          <a:bodyPr vert="horz" lIns="91440" tIns="45720" rIns="91440" bIns="45720" rtlCol="0">
            <a:normAutofit/>
          </a:bodyPr>
          <a:lstStyle>
            <a:lvl1pPr marL="0" indent="0" algn="ctr" defTabSz="914400" rtl="0" eaLnBrk="1" latinLnBrk="0" hangingPunct="1">
              <a:lnSpc>
                <a:spcPct val="110000"/>
              </a:lnSpc>
              <a:spcBef>
                <a:spcPts val="1000"/>
              </a:spcBef>
              <a:buClr>
                <a:schemeClr val="bg1"/>
              </a:buClr>
              <a:buSzPct val="75000"/>
              <a:buFont typeface="Arial" panose="020B0604020202020204" pitchFamily="34" charset="0"/>
              <a:buNone/>
              <a:defRPr sz="2400" kern="1200">
                <a:solidFill>
                  <a:srgbClr val="FFFFFF"/>
                </a:solidFill>
                <a:latin typeface="+mn-lt"/>
                <a:ea typeface="+mn-ea"/>
                <a:cs typeface="+mn-cs"/>
              </a:defRPr>
            </a:lvl1pPr>
            <a:lvl2pPr marL="457200" indent="0" algn="ctr" defTabSz="914400" rtl="0" eaLnBrk="1" latinLnBrk="0" hangingPunct="1">
              <a:lnSpc>
                <a:spcPct val="110000"/>
              </a:lnSpc>
              <a:spcBef>
                <a:spcPts val="500"/>
              </a:spcBef>
              <a:buClr>
                <a:schemeClr val="bg1"/>
              </a:buClr>
              <a:buSzPct val="75000"/>
              <a:buFont typeface="Arial" panose="020B0604020202020204" pitchFamily="34" charset="0"/>
              <a:buNone/>
              <a:defRPr sz="2000" kern="1200">
                <a:solidFill>
                  <a:srgbClr val="FFFFFF"/>
                </a:solidFill>
                <a:latin typeface="+mn-lt"/>
                <a:ea typeface="+mn-ea"/>
                <a:cs typeface="+mn-cs"/>
              </a:defRPr>
            </a:lvl2pPr>
            <a:lvl3pPr marL="914400" indent="0" algn="ctr" defTabSz="914400" rtl="0" eaLnBrk="1" latinLnBrk="0" hangingPunct="1">
              <a:lnSpc>
                <a:spcPct val="110000"/>
              </a:lnSpc>
              <a:spcBef>
                <a:spcPts val="500"/>
              </a:spcBef>
              <a:buClr>
                <a:schemeClr val="bg1"/>
              </a:buClr>
              <a:buSzPct val="75000"/>
              <a:buFont typeface="Arial" panose="020B0604020202020204" pitchFamily="34" charset="0"/>
              <a:buNone/>
              <a:defRPr sz="1800" kern="1200">
                <a:solidFill>
                  <a:srgbClr val="FFFFFF"/>
                </a:solidFill>
                <a:latin typeface="+mn-lt"/>
                <a:ea typeface="+mn-ea"/>
                <a:cs typeface="+mn-cs"/>
              </a:defRPr>
            </a:lvl3pPr>
            <a:lvl4pPr marL="1371600" indent="0" algn="ctr" defTabSz="914400" rtl="0" eaLnBrk="1" latinLnBrk="0" hangingPunct="1">
              <a:lnSpc>
                <a:spcPct val="110000"/>
              </a:lnSpc>
              <a:spcBef>
                <a:spcPts val="500"/>
              </a:spcBef>
              <a:buClr>
                <a:schemeClr val="bg1"/>
              </a:buClr>
              <a:buSzPct val="75000"/>
              <a:buFont typeface="Arial" panose="020B0604020202020204" pitchFamily="34" charset="0"/>
              <a:buNone/>
              <a:defRPr sz="1600" kern="1200">
                <a:solidFill>
                  <a:srgbClr val="FFFFFF"/>
                </a:solidFill>
                <a:latin typeface="+mn-lt"/>
                <a:ea typeface="+mn-ea"/>
                <a:cs typeface="+mn-cs"/>
              </a:defRPr>
            </a:lvl4pPr>
            <a:lvl5pPr marL="1828800" indent="0" algn="ctr" defTabSz="914400" rtl="0" eaLnBrk="1" latinLnBrk="0" hangingPunct="1">
              <a:lnSpc>
                <a:spcPct val="110000"/>
              </a:lnSpc>
              <a:spcBef>
                <a:spcPts val="500"/>
              </a:spcBef>
              <a:buClr>
                <a:schemeClr val="bg1"/>
              </a:buClr>
              <a:buSzPct val="75000"/>
              <a:buFont typeface="Arial" panose="020B0604020202020204" pitchFamily="34" charset="0"/>
              <a:buNone/>
              <a:defRPr sz="1600" kern="1200">
                <a:solidFill>
                  <a:srgbClr val="FFFFFF"/>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dirty="0">
              <a:latin typeface="Comic Sans MS" panose="030F0702030302020204" pitchFamily="66" charset="0"/>
            </a:endParaRPr>
          </a:p>
          <a:p>
            <a:pPr algn="l"/>
            <a:endParaRPr lang="fr-FR" dirty="0">
              <a:latin typeface="Comic Sans MS" panose="030F0702030302020204" pitchFamily="66" charset="0"/>
            </a:endParaRPr>
          </a:p>
          <a:p>
            <a:pPr algn="l"/>
            <a:endParaRPr lang="fr-FR" dirty="0">
              <a:latin typeface="Comic Sans MS" panose="030F0702030302020204" pitchFamily="66" charset="0"/>
            </a:endParaRPr>
          </a:p>
          <a:p>
            <a:pPr algn="l"/>
            <a:r>
              <a:rPr lang="fr-FR" sz="2000" dirty="0">
                <a:latin typeface="Comic Sans MS" panose="030F0702030302020204" pitchFamily="66" charset="0"/>
              </a:rPr>
              <a:t>Lyon Portes des Alpes</a:t>
            </a:r>
          </a:p>
          <a:p>
            <a:pPr algn="l"/>
            <a:r>
              <a:rPr lang="fr-FR" sz="2000" dirty="0">
                <a:latin typeface="Comic Sans MS" panose="030F0702030302020204" pitchFamily="66" charset="0"/>
              </a:rPr>
              <a:t>Côte Rôtie</a:t>
            </a:r>
          </a:p>
          <a:p>
            <a:pPr algn="l"/>
            <a:r>
              <a:rPr lang="fr-FR" sz="2000" dirty="0">
                <a:latin typeface="Comic Sans MS" panose="030F0702030302020204" pitchFamily="66" charset="0"/>
              </a:rPr>
              <a:t>Lyon Beaujolais</a:t>
            </a:r>
          </a:p>
          <a:p>
            <a:pPr algn="l"/>
            <a:r>
              <a:rPr lang="fr-FR" sz="2000" dirty="0">
                <a:latin typeface="Comic Sans MS" panose="030F0702030302020204" pitchFamily="66" charset="0"/>
              </a:rPr>
              <a:t>Beaune</a:t>
            </a:r>
          </a:p>
          <a:p>
            <a:pPr algn="l"/>
            <a:r>
              <a:rPr lang="fr-FR" sz="2000" dirty="0">
                <a:latin typeface="Comic Sans MS" panose="030F0702030302020204" pitchFamily="66" charset="0"/>
              </a:rPr>
              <a:t>Belfort Savoureuse</a:t>
            </a:r>
          </a:p>
          <a:p>
            <a:pPr algn="l"/>
            <a:r>
              <a:rPr lang="fr-FR" sz="2000" dirty="0">
                <a:latin typeface="Comic Sans MS" panose="030F0702030302020204" pitchFamily="66" charset="0"/>
              </a:rPr>
              <a:t>Lyon International</a:t>
            </a:r>
          </a:p>
          <a:p>
            <a:pPr algn="l"/>
            <a:r>
              <a:rPr lang="fr-FR" sz="2000" dirty="0" err="1">
                <a:latin typeface="Comic Sans MS" panose="030F0702030302020204" pitchFamily="66" charset="0"/>
              </a:rPr>
              <a:t>Dijon’ctés</a:t>
            </a:r>
            <a:endParaRPr lang="fr-FR" sz="2000" dirty="0">
              <a:latin typeface="Comic Sans MS" panose="030F0702030302020204" pitchFamily="66" charset="0"/>
            </a:endParaRPr>
          </a:p>
        </p:txBody>
      </p:sp>
    </p:spTree>
    <p:extLst>
      <p:ext uri="{BB962C8B-B14F-4D97-AF65-F5344CB8AC3E}">
        <p14:creationId xmlns:p14="http://schemas.microsoft.com/office/powerpoint/2010/main" val="7493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883607-0A3D-1214-EC72-57DA7B7F68B4}"/>
              </a:ext>
            </a:extLst>
          </p:cNvPr>
          <p:cNvSpPr>
            <a:spLocks noGrp="1"/>
          </p:cNvSpPr>
          <p:nvPr>
            <p:ph type="ctrTitle"/>
          </p:nvPr>
        </p:nvSpPr>
        <p:spPr>
          <a:xfrm>
            <a:off x="0" y="1330966"/>
            <a:ext cx="7179678" cy="2784496"/>
          </a:xfrm>
        </p:spPr>
        <p:txBody>
          <a:bodyPr>
            <a:normAutofit/>
          </a:bodyPr>
          <a:lstStyle/>
          <a:p>
            <a:pPr algn="l"/>
            <a:r>
              <a:rPr lang="fr-FR" sz="2800" dirty="0">
                <a:latin typeface="Comic Sans MS" panose="030F0702030302020204" pitchFamily="66" charset="0"/>
              </a:rPr>
              <a:t>Qu’est-ce que l’intelligence collective ?</a:t>
            </a:r>
          </a:p>
        </p:txBody>
      </p:sp>
      <p:sp>
        <p:nvSpPr>
          <p:cNvPr id="3" name="Sous-titre 2">
            <a:extLst>
              <a:ext uri="{FF2B5EF4-FFF2-40B4-BE49-F238E27FC236}">
                <a16:creationId xmlns:a16="http://schemas.microsoft.com/office/drawing/2014/main" id="{5CF5582A-2F52-0923-7966-C0A7887F2787}"/>
              </a:ext>
            </a:extLst>
          </p:cNvPr>
          <p:cNvSpPr>
            <a:spLocks noGrp="1"/>
          </p:cNvSpPr>
          <p:nvPr>
            <p:ph type="subTitle" idx="1"/>
          </p:nvPr>
        </p:nvSpPr>
        <p:spPr>
          <a:xfrm>
            <a:off x="109980" y="5039832"/>
            <a:ext cx="5414255" cy="1560594"/>
          </a:xfrm>
        </p:spPr>
        <p:txBody>
          <a:bodyPr>
            <a:normAutofit fontScale="77500" lnSpcReduction="20000"/>
          </a:bodyPr>
          <a:lstStyle/>
          <a:p>
            <a:pPr algn="l"/>
            <a:endParaRPr lang="fr-FR" dirty="0">
              <a:latin typeface="Comic Sans MS" panose="030F0702030302020204" pitchFamily="66" charset="0"/>
            </a:endParaRPr>
          </a:p>
          <a:p>
            <a:pPr algn="l"/>
            <a:r>
              <a:rPr lang="fr-FR" dirty="0">
                <a:latin typeface="Comic Sans MS" panose="030F0702030302020204" pitchFamily="66" charset="0"/>
              </a:rPr>
              <a:t>Tous Experts</a:t>
            </a:r>
          </a:p>
          <a:p>
            <a:pPr algn="l"/>
            <a:r>
              <a:rPr lang="fr-FR" dirty="0">
                <a:latin typeface="Comic Sans MS" panose="030F0702030302020204" pitchFamily="66" charset="0"/>
              </a:rPr>
              <a:t>Club </a:t>
            </a:r>
            <a:r>
              <a:rPr lang="fr-FR" dirty="0" err="1">
                <a:latin typeface="Comic Sans MS" panose="030F0702030302020204" pitchFamily="66" charset="0"/>
              </a:rPr>
              <a:t>Dijon’ctés</a:t>
            </a:r>
            <a:endParaRPr lang="fr-FR" dirty="0">
              <a:latin typeface="Comic Sans MS" panose="030F0702030302020204" pitchFamily="66" charset="0"/>
            </a:endParaRPr>
          </a:p>
          <a:p>
            <a:pPr algn="l"/>
            <a:r>
              <a:rPr lang="fr-FR" dirty="0">
                <a:latin typeface="Comic Sans MS" panose="030F0702030302020204" pitchFamily="66" charset="0"/>
              </a:rPr>
              <a:t>Vendredi 15 Septembre</a:t>
            </a:r>
          </a:p>
        </p:txBody>
      </p:sp>
      <p:pic>
        <p:nvPicPr>
          <p:cNvPr id="4" name="Picture 3" descr="Art 3D ondulé">
            <a:extLst>
              <a:ext uri="{FF2B5EF4-FFF2-40B4-BE49-F238E27FC236}">
                <a16:creationId xmlns:a16="http://schemas.microsoft.com/office/drawing/2014/main" id="{FAF7822B-7A55-E061-8B53-552D36D69698}"/>
              </a:ext>
            </a:extLst>
          </p:cNvPr>
          <p:cNvPicPr>
            <a:picLocks noChangeAspect="1"/>
          </p:cNvPicPr>
          <p:nvPr/>
        </p:nvPicPr>
        <p:blipFill rotWithShape="1">
          <a:blip r:embed="rId2"/>
          <a:srcRect t="11273" r="3" b="13410"/>
          <a:stretch/>
        </p:blipFill>
        <p:spPr>
          <a:xfrm>
            <a:off x="6307738" y="-12"/>
            <a:ext cx="5884248" cy="3434754"/>
          </a:xfrm>
          <a:custGeom>
            <a:avLst/>
            <a:gdLst/>
            <a:ahLst/>
            <a:cxnLst/>
            <a:rect l="l" t="t" r="r" b="b"/>
            <a:pathLst>
              <a:path w="5884248" h="3434754">
                <a:moveTo>
                  <a:pt x="316869" y="0"/>
                </a:moveTo>
                <a:lnTo>
                  <a:pt x="5884248" y="0"/>
                </a:lnTo>
                <a:lnTo>
                  <a:pt x="5884248" y="3434754"/>
                </a:lnTo>
                <a:lnTo>
                  <a:pt x="325503" y="3434754"/>
                </a:lnTo>
                <a:lnTo>
                  <a:pt x="323244" y="3429005"/>
                </a:lnTo>
                <a:cubicBezTo>
                  <a:pt x="17667" y="2624343"/>
                  <a:pt x="-174229" y="1819680"/>
                  <a:pt x="229286" y="307795"/>
                </a:cubicBezTo>
                <a:close/>
              </a:path>
            </a:pathLst>
          </a:custGeom>
        </p:spPr>
      </p:pic>
      <p:pic>
        <p:nvPicPr>
          <p:cNvPr id="43" name="Picture 3" descr="Art 3D ondulé">
            <a:extLst>
              <a:ext uri="{FF2B5EF4-FFF2-40B4-BE49-F238E27FC236}">
                <a16:creationId xmlns:a16="http://schemas.microsoft.com/office/drawing/2014/main" id="{51274555-2063-92F3-E495-512F7F86AFA6}"/>
              </a:ext>
            </a:extLst>
          </p:cNvPr>
          <p:cNvPicPr>
            <a:picLocks noChangeAspect="1"/>
          </p:cNvPicPr>
          <p:nvPr/>
        </p:nvPicPr>
        <p:blipFill rotWithShape="1">
          <a:blip r:embed="rId2"/>
          <a:srcRect t="9126" r="1" b="11261"/>
          <a:stretch/>
        </p:blipFill>
        <p:spPr>
          <a:xfrm>
            <a:off x="6632063" y="3431708"/>
            <a:ext cx="5559947" cy="3430537"/>
          </a:xfrm>
          <a:custGeom>
            <a:avLst/>
            <a:gdLst/>
            <a:ahLst/>
            <a:cxnLst/>
            <a:rect l="l" t="t" r="r" b="b"/>
            <a:pathLst>
              <a:path w="5559947" h="3430537">
                <a:moveTo>
                  <a:pt x="0" y="0"/>
                </a:moveTo>
                <a:lnTo>
                  <a:pt x="5559947" y="0"/>
                </a:lnTo>
                <a:lnTo>
                  <a:pt x="5559947" y="3430537"/>
                </a:lnTo>
                <a:lnTo>
                  <a:pt x="780186" y="3430537"/>
                </a:lnTo>
                <a:cubicBezTo>
                  <a:pt x="780186" y="1928500"/>
                  <a:pt x="431602" y="1083605"/>
                  <a:pt x="126095" y="320852"/>
                </a:cubicBezTo>
                <a:close/>
              </a:path>
            </a:pathLst>
          </a:custGeom>
        </p:spPr>
      </p:pic>
      <p:pic>
        <p:nvPicPr>
          <p:cNvPr id="5" name="Image 4" descr="APM">
            <a:extLst>
              <a:ext uri="{FF2B5EF4-FFF2-40B4-BE49-F238E27FC236}">
                <a16:creationId xmlns:a16="http://schemas.microsoft.com/office/drawing/2014/main" id="{03F8F50E-2F88-F0C1-A545-F749283B9E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3568" y="6129094"/>
            <a:ext cx="1892557" cy="728896"/>
          </a:xfrm>
          <a:prstGeom prst="rect">
            <a:avLst/>
          </a:prstGeom>
          <a:noFill/>
          <a:ln>
            <a:noFill/>
          </a:ln>
        </p:spPr>
      </p:pic>
    </p:spTree>
    <p:extLst>
      <p:ext uri="{BB962C8B-B14F-4D97-AF65-F5344CB8AC3E}">
        <p14:creationId xmlns:p14="http://schemas.microsoft.com/office/powerpoint/2010/main" val="404604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883607-0A3D-1214-EC72-57DA7B7F68B4}"/>
              </a:ext>
            </a:extLst>
          </p:cNvPr>
          <p:cNvSpPr>
            <a:spLocks noGrp="1"/>
          </p:cNvSpPr>
          <p:nvPr>
            <p:ph type="ctrTitle"/>
          </p:nvPr>
        </p:nvSpPr>
        <p:spPr>
          <a:xfrm>
            <a:off x="0" y="473606"/>
            <a:ext cx="6632063" cy="4484474"/>
          </a:xfrm>
        </p:spPr>
        <p:txBody>
          <a:bodyPr>
            <a:normAutofit/>
          </a:bodyPr>
          <a:lstStyle/>
          <a:p>
            <a:pPr algn="l"/>
            <a:r>
              <a:rPr lang="fr-FR" sz="2800" dirty="0">
                <a:latin typeface="Comic Sans MS" panose="030F0702030302020204" pitchFamily="66" charset="0"/>
              </a:rPr>
              <a:t>L’intelligence collective</a:t>
            </a:r>
            <a:br>
              <a:rPr lang="fr-FR" sz="2800" dirty="0">
                <a:latin typeface="Comic Sans MS" panose="030F0702030302020204" pitchFamily="66" charset="0"/>
              </a:rPr>
            </a:br>
            <a:br>
              <a:rPr lang="fr-FR" sz="2800" dirty="0">
                <a:latin typeface="Comic Sans MS" panose="030F0702030302020204" pitchFamily="66" charset="0"/>
              </a:rPr>
            </a:br>
            <a:r>
              <a:rPr lang="fr-FR" sz="2000" dirty="0">
                <a:latin typeface="Comic Sans MS" panose="030F0702030302020204" pitchFamily="66" charset="0"/>
              </a:rPr>
              <a:t>Etude MIT démontre que l’intelligence du groupe ne dépend pas des intelligences individuelles des individus qui composent le groupe. </a:t>
            </a:r>
            <a:br>
              <a:rPr lang="fr-FR" sz="2000" dirty="0">
                <a:latin typeface="Comic Sans MS" panose="030F0702030302020204" pitchFamily="66" charset="0"/>
              </a:rPr>
            </a:br>
            <a:r>
              <a:rPr lang="fr-FR" sz="2000" dirty="0">
                <a:latin typeface="Comic Sans MS" panose="030F0702030302020204" pitchFamily="66" charset="0"/>
              </a:rPr>
              <a:t>Ce qui détermine l’intelligence/la qualité du groupe dépend de la proportion de femmes qui composent le groupe. L’égalité du temps de parole et la capacité de sensibilité sociale fluidifient la communication.</a:t>
            </a:r>
            <a:br>
              <a:rPr lang="fr-FR" sz="2000" dirty="0">
                <a:latin typeface="Comic Sans MS" panose="030F0702030302020204" pitchFamily="66" charset="0"/>
              </a:rPr>
            </a:br>
            <a:r>
              <a:rPr lang="fr-FR" sz="2000" dirty="0">
                <a:latin typeface="Comic Sans MS" panose="030F0702030302020204" pitchFamily="66" charset="0"/>
              </a:rPr>
              <a:t>C’est donc de cette communication et de la qualité des connexions entre les membres du groupe, qu’un groupe va se distinguer par son intelligence et sa capacité à résoudre un problème</a:t>
            </a:r>
          </a:p>
        </p:txBody>
      </p:sp>
      <p:sp>
        <p:nvSpPr>
          <p:cNvPr id="3" name="Sous-titre 2">
            <a:extLst>
              <a:ext uri="{FF2B5EF4-FFF2-40B4-BE49-F238E27FC236}">
                <a16:creationId xmlns:a16="http://schemas.microsoft.com/office/drawing/2014/main" id="{5CF5582A-2F52-0923-7966-C0A7887F2787}"/>
              </a:ext>
            </a:extLst>
          </p:cNvPr>
          <p:cNvSpPr>
            <a:spLocks noGrp="1"/>
          </p:cNvSpPr>
          <p:nvPr>
            <p:ph type="subTitle" idx="1"/>
          </p:nvPr>
        </p:nvSpPr>
        <p:spPr>
          <a:xfrm>
            <a:off x="109980" y="5039832"/>
            <a:ext cx="5414255" cy="1560594"/>
          </a:xfrm>
        </p:spPr>
        <p:txBody>
          <a:bodyPr>
            <a:normAutofit fontScale="77500" lnSpcReduction="20000"/>
          </a:bodyPr>
          <a:lstStyle/>
          <a:p>
            <a:pPr algn="l"/>
            <a:endParaRPr lang="fr-FR" dirty="0">
              <a:latin typeface="Comic Sans MS" panose="030F0702030302020204" pitchFamily="66" charset="0"/>
            </a:endParaRPr>
          </a:p>
          <a:p>
            <a:pPr algn="l"/>
            <a:r>
              <a:rPr lang="fr-FR" dirty="0">
                <a:latin typeface="Comic Sans MS" panose="030F0702030302020204" pitchFamily="66" charset="0"/>
              </a:rPr>
              <a:t>Tous Experts</a:t>
            </a:r>
          </a:p>
          <a:p>
            <a:pPr algn="l"/>
            <a:r>
              <a:rPr lang="fr-FR" dirty="0">
                <a:latin typeface="Comic Sans MS" panose="030F0702030302020204" pitchFamily="66" charset="0"/>
              </a:rPr>
              <a:t>Club </a:t>
            </a:r>
            <a:r>
              <a:rPr lang="fr-FR" dirty="0" err="1">
                <a:latin typeface="Comic Sans MS" panose="030F0702030302020204" pitchFamily="66" charset="0"/>
              </a:rPr>
              <a:t>Dijon’ctés</a:t>
            </a:r>
            <a:endParaRPr lang="fr-FR" dirty="0">
              <a:latin typeface="Comic Sans MS" panose="030F0702030302020204" pitchFamily="66" charset="0"/>
            </a:endParaRPr>
          </a:p>
          <a:p>
            <a:pPr algn="l"/>
            <a:r>
              <a:rPr lang="fr-FR" dirty="0">
                <a:latin typeface="Comic Sans MS" panose="030F0702030302020204" pitchFamily="66" charset="0"/>
              </a:rPr>
              <a:t>Vendredi 15 Septembre</a:t>
            </a:r>
          </a:p>
        </p:txBody>
      </p:sp>
      <p:pic>
        <p:nvPicPr>
          <p:cNvPr id="4" name="Picture 3" descr="Art 3D ondulé">
            <a:extLst>
              <a:ext uri="{FF2B5EF4-FFF2-40B4-BE49-F238E27FC236}">
                <a16:creationId xmlns:a16="http://schemas.microsoft.com/office/drawing/2014/main" id="{FAF7822B-7A55-E061-8B53-552D36D69698}"/>
              </a:ext>
            </a:extLst>
          </p:cNvPr>
          <p:cNvPicPr>
            <a:picLocks noChangeAspect="1"/>
          </p:cNvPicPr>
          <p:nvPr/>
        </p:nvPicPr>
        <p:blipFill rotWithShape="1">
          <a:blip r:embed="rId2"/>
          <a:srcRect t="11273" r="3" b="13410"/>
          <a:stretch/>
        </p:blipFill>
        <p:spPr>
          <a:xfrm>
            <a:off x="6307738" y="-12"/>
            <a:ext cx="5884248" cy="3434754"/>
          </a:xfrm>
          <a:custGeom>
            <a:avLst/>
            <a:gdLst/>
            <a:ahLst/>
            <a:cxnLst/>
            <a:rect l="l" t="t" r="r" b="b"/>
            <a:pathLst>
              <a:path w="5884248" h="3434754">
                <a:moveTo>
                  <a:pt x="316869" y="0"/>
                </a:moveTo>
                <a:lnTo>
                  <a:pt x="5884248" y="0"/>
                </a:lnTo>
                <a:lnTo>
                  <a:pt x="5884248" y="3434754"/>
                </a:lnTo>
                <a:lnTo>
                  <a:pt x="325503" y="3434754"/>
                </a:lnTo>
                <a:lnTo>
                  <a:pt x="323244" y="3429005"/>
                </a:lnTo>
                <a:cubicBezTo>
                  <a:pt x="17667" y="2624343"/>
                  <a:pt x="-174229" y="1819680"/>
                  <a:pt x="229286" y="307795"/>
                </a:cubicBezTo>
                <a:close/>
              </a:path>
            </a:pathLst>
          </a:custGeom>
        </p:spPr>
      </p:pic>
      <p:pic>
        <p:nvPicPr>
          <p:cNvPr id="43" name="Picture 3" descr="Art 3D ondulé">
            <a:extLst>
              <a:ext uri="{FF2B5EF4-FFF2-40B4-BE49-F238E27FC236}">
                <a16:creationId xmlns:a16="http://schemas.microsoft.com/office/drawing/2014/main" id="{51274555-2063-92F3-E495-512F7F86AFA6}"/>
              </a:ext>
            </a:extLst>
          </p:cNvPr>
          <p:cNvPicPr>
            <a:picLocks noChangeAspect="1"/>
          </p:cNvPicPr>
          <p:nvPr/>
        </p:nvPicPr>
        <p:blipFill rotWithShape="1">
          <a:blip r:embed="rId2"/>
          <a:srcRect t="9126" r="1" b="11261"/>
          <a:stretch/>
        </p:blipFill>
        <p:spPr>
          <a:xfrm>
            <a:off x="6632063" y="3431708"/>
            <a:ext cx="5559947" cy="3430537"/>
          </a:xfrm>
          <a:custGeom>
            <a:avLst/>
            <a:gdLst/>
            <a:ahLst/>
            <a:cxnLst/>
            <a:rect l="l" t="t" r="r" b="b"/>
            <a:pathLst>
              <a:path w="5559947" h="3430537">
                <a:moveTo>
                  <a:pt x="0" y="0"/>
                </a:moveTo>
                <a:lnTo>
                  <a:pt x="5559947" y="0"/>
                </a:lnTo>
                <a:lnTo>
                  <a:pt x="5559947" y="3430537"/>
                </a:lnTo>
                <a:lnTo>
                  <a:pt x="780186" y="3430537"/>
                </a:lnTo>
                <a:cubicBezTo>
                  <a:pt x="780186" y="1928500"/>
                  <a:pt x="431602" y="1083605"/>
                  <a:pt x="126095" y="320852"/>
                </a:cubicBezTo>
                <a:close/>
              </a:path>
            </a:pathLst>
          </a:custGeom>
        </p:spPr>
      </p:pic>
      <p:pic>
        <p:nvPicPr>
          <p:cNvPr id="5" name="Image 4" descr="APM">
            <a:extLst>
              <a:ext uri="{FF2B5EF4-FFF2-40B4-BE49-F238E27FC236}">
                <a16:creationId xmlns:a16="http://schemas.microsoft.com/office/drawing/2014/main" id="{03F8F50E-2F88-F0C1-A545-F749283B9E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3568" y="6129094"/>
            <a:ext cx="1892557" cy="728896"/>
          </a:xfrm>
          <a:prstGeom prst="rect">
            <a:avLst/>
          </a:prstGeom>
          <a:noFill/>
          <a:ln>
            <a:noFill/>
          </a:ln>
        </p:spPr>
      </p:pic>
    </p:spTree>
    <p:extLst>
      <p:ext uri="{BB962C8B-B14F-4D97-AF65-F5344CB8AC3E}">
        <p14:creationId xmlns:p14="http://schemas.microsoft.com/office/powerpoint/2010/main" val="193579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ineVTI">
  <a:themeElements>
    <a:clrScheme name="AnalogousFromRegularSeed_2SEEDS">
      <a:dk1>
        <a:srgbClr val="000000"/>
      </a:dk1>
      <a:lt1>
        <a:srgbClr val="FFFFFF"/>
      </a:lt1>
      <a:dk2>
        <a:srgbClr val="23323E"/>
      </a:dk2>
      <a:lt2>
        <a:srgbClr val="E8E3E2"/>
      </a:lt2>
      <a:accent1>
        <a:srgbClr val="3B94B1"/>
      </a:accent1>
      <a:accent2>
        <a:srgbClr val="46B4A1"/>
      </a:accent2>
      <a:accent3>
        <a:srgbClr val="4D74C3"/>
      </a:accent3>
      <a:accent4>
        <a:srgbClr val="B13B58"/>
      </a:accent4>
      <a:accent5>
        <a:srgbClr val="C3604D"/>
      </a:accent5>
      <a:accent6>
        <a:srgbClr val="B1803B"/>
      </a:accent6>
      <a:hlink>
        <a:srgbClr val="BF5F3F"/>
      </a:hlink>
      <a:folHlink>
        <a:srgbClr val="7F7F7F"/>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docProps/app.xml><?xml version="1.0" encoding="utf-8"?>
<Properties xmlns="http://schemas.openxmlformats.org/officeDocument/2006/extended-properties" xmlns:vt="http://schemas.openxmlformats.org/officeDocument/2006/docPropsVTypes">
  <TotalTime>244</TotalTime>
  <Words>1063</Words>
  <Application>Microsoft Office PowerPoint</Application>
  <PresentationFormat>Grand écran</PresentationFormat>
  <Paragraphs>83</Paragraphs>
  <Slides>18</Slides>
  <Notes>0</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Avenir Next LT Pro</vt:lpstr>
      <vt:lpstr>Calibri</vt:lpstr>
      <vt:lpstr>Comic Sans MS</vt:lpstr>
      <vt:lpstr>Posterama</vt:lpstr>
      <vt:lpstr>SineVTI</vt:lpstr>
      <vt:lpstr>Présentation PowerPoint</vt:lpstr>
      <vt:lpstr>Présentation PowerPoint</vt:lpstr>
      <vt:lpstr>Echanges entre membres sur l’animation</vt:lpstr>
      <vt:lpstr>Propositions animations / Attentes  - Vie de Club après déjeuner  - Animation du temps de l’appropriation : « Qu’avons-nous retenu de la dernière rencontre »  - Dans l’organisation en amont avec l’expert, demander des témoignages aux membres  - Animation des échanges: reformulation/Cadrage/recadrage de la rencontre    </vt:lpstr>
      <vt:lpstr>Visio Fabien Dikongue  Conseiller Pédagogique  Proposition Experts  Octobre et Novembre 23  Propositions Experts 2024</vt:lpstr>
      <vt:lpstr>Présidents et animateurs des 7 clubs APM qui participeront au  Grand interclub au Château du Clos Vougeot, le 15 février prochain.  Ce jour, les 2 protagonistes (les joyeux présidents Philippe et Benoît)   ont travaillé en visio avec la maison de l’APM et le Clos Vougeot pour faire  avancer le programme   La date et le lieu sont bien arrêtés : à noter donc dans notre programmation « Interclub » au 15/2/2024     Le budget va être discuté par les 2 présidents avec nos référentes  (Karine et Virginie, en copie) La liste des hôtels à proximité du Château nous a bien été transmis      Le programme est en finalisation, sur base de nos divers échanges. La journée sera organisée de telle manière à découvrir les différents lieux du Château, avec moments festifs, conférences, visites, dégustations, rencontres … et de belles surprises …     Fabien et Elodie (Maison de l’APM) sont en chasse ;o) de nos 2 experts-conférenciers du jour …      Dès que le programme sera finalisé (d’ici une quinzaine de jours sans doute), je vous l’adresserai et nous programmerons une réunion de travail pour finaliser l’organisation (communication des informations, répartition des tâches, …).        </vt:lpstr>
      <vt:lpstr>Présentation PowerPoint</vt:lpstr>
      <vt:lpstr>Qu’est-ce que l’intelligence collective ?</vt:lpstr>
      <vt:lpstr>L’intelligence collective  Etude MIT démontre que l’intelligence du groupe ne dépend pas des intelligences individuelles des individus qui composent le groupe.  Ce qui détermine l’intelligence/la qualité du groupe dépend de la proportion de femmes qui composent le groupe. L’égalité du temps de parole et la capacité de sensibilité sociale fluidifient la communication. C’est donc de cette communication et de la qualité des connexions entre les membres du groupe, qu’un groupe va se distinguer par son intelligence et sa capacité à résoudre un problème</vt:lpstr>
      <vt:lpstr>Tous Experts</vt:lpstr>
      <vt:lpstr>Propositions Vidéos / Thèmes</vt:lpstr>
      <vt:lpstr>- Les 8 étapes du changement  - Le bien être chez MicroSoft  - Expérience Michelin  - CODEV  - Freins à la délégation/Déléguer ou délégation à l’envers  - BDSwiss, l’histoire de « Eleven Madison Park »  - Quiet Quitting  - Sortir de la relation victime, sauveur, persécuteur  - Stress et sur adaptation  - Le management      </vt:lpstr>
      <vt:lpstr>  - RETEX:Télétravail  - Sommes-nous imparfait? Accepter son imperfection  - Les salariés cherchent le bonheur par le travail  - Etablir un rapport d’égal à égal  - Pièges de la COM  -&gt; COM non violente  - Oser le changement  - Motiver ou démotiver les collaborateurs  - Accroitre son intelligence émotionnelle  - Management chez Google    </vt:lpstr>
      <vt:lpstr>La conduite du changement John KOTTER    8 étapes changement https://youtu.be/7_73aCOg5Ww?si=oGUIyNsFX_nFrr3u          Bien être Microsoft https://vm.tiktok.com/ZGJ4TyktE/                                                 Michelin https://youtu.be/05ZHn3Wu4FI?si=IHmEg4M3D0_w-Msi        Codev https://youtu.be/CrJG4oPrBp4?si=CefcSZ1SDa1AuNWq            Délégation  https://vm.tiktok.com/ZGJVMCHHU/                                            Quiet Quitting https://youtu.be/cryUuOWbrAU?si=f2jX9eJhBgO7outr             Jeux relationnels https://youtu.be/z2XUinf7HW4?si=TdIcwqaVaDh39mWj          Sur adaptation https://vm.tiktok.com/ZGJbWTmTW/                                            Management CS https://youtu.be/vNtSJdUbcGw?si=MFa5Cqe7-TivQ-A_             Télétravail https://youtu.be/oGgZRWetb80?si=SfnmNhk0Mg82D-8n          Imparfait https://vm.tiktok.com/ZGJbWnmRs/                                              Les salariés, le bonheur  https://youtu.be/GonuLSRK1DY?si=2UeZIAf-kJSTPqlw                Egal / Egal  https://youtu.be/KL1AgGX21Aw?si=n6bYLrjSQESRhpHq            Pièges COM  https://youtu.be/ij9PA4AD5Cs?si=GTVcYNIKqx4KB3Lf                 Oser le changement https://youtu.be/4qoYhKGCChE?si=Mv5xkr1UJ-vAc68f               Motiver/Démotiver https://youtu.be/TzFCb7SUUZc?si=2LiyWjtUtn5FS2Qs                IE / QE https://vm.tiktok.com/ZGJbg2CEB/                                                  Google</vt:lpstr>
      <vt:lpstr> </vt:lpstr>
      <vt:lpstr>Déclusion  - Réactions sur la journée - A renouveler ? - Réponses aux attentes ? - Questions subsidiaires ? - Questionnaire animation</vt:lpstr>
      <vt:lpstr>Présentation PowerPoint</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André RENARD</dc:creator>
  <cp:lastModifiedBy>André RENARD</cp:lastModifiedBy>
  <cp:revision>10</cp:revision>
  <dcterms:created xsi:type="dcterms:W3CDTF">2023-08-07T14:00:04Z</dcterms:created>
  <dcterms:modified xsi:type="dcterms:W3CDTF">2023-09-14T15:46:30Z</dcterms:modified>
</cp:coreProperties>
</file>