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63" r:id="rId4"/>
    <p:sldId id="276" r:id="rId5"/>
    <p:sldId id="265" r:id="rId6"/>
    <p:sldId id="277" r:id="rId7"/>
    <p:sldId id="257" r:id="rId8"/>
    <p:sldId id="279" r:id="rId9"/>
    <p:sldId id="272" r:id="rId10"/>
    <p:sldId id="258" r:id="rId11"/>
    <p:sldId id="266" r:id="rId12"/>
    <p:sldId id="259" r:id="rId13"/>
    <p:sldId id="260" r:id="rId14"/>
    <p:sldId id="267" r:id="rId15"/>
    <p:sldId id="261" r:id="rId16"/>
    <p:sldId id="268" r:id="rId17"/>
    <p:sldId id="275" r:id="rId18"/>
    <p:sldId id="273" r:id="rId19"/>
    <p:sldId id="274" r:id="rId20"/>
    <p:sldId id="264" r:id="rId21"/>
    <p:sldId id="269" r:id="rId22"/>
    <p:sldId id="280" r:id="rId23"/>
    <p:sldId id="262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F94C69-6A82-3A51-59F1-A87FC9A1286E}" v="1" dt="2026-05-20T13:33:35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v'd Imogen Nay" userId="42ff36f8-570e-4df6-85c5-8a6bfc733697" providerId="ADAL" clId="{4DB511ED-42DA-4F9C-B1D6-9EDEB029F694}"/>
    <pc:docChg chg="custSel modSld">
      <pc:chgData name="Rev'd Imogen Nay" userId="42ff36f8-570e-4df6-85c5-8a6bfc733697" providerId="ADAL" clId="{4DB511ED-42DA-4F9C-B1D6-9EDEB029F694}" dt="2026-05-19T16:52:04.450" v="0" actId="478"/>
      <pc:docMkLst>
        <pc:docMk/>
      </pc:docMkLst>
      <pc:sldChg chg="delSp mod delAnim">
        <pc:chgData name="Rev'd Imogen Nay" userId="42ff36f8-570e-4df6-85c5-8a6bfc733697" providerId="ADAL" clId="{4DB511ED-42DA-4F9C-B1D6-9EDEB029F694}" dt="2026-05-19T16:52:04.450" v="0" actId="478"/>
        <pc:sldMkLst>
          <pc:docMk/>
          <pc:sldMk cId="3904901309" sldId="268"/>
        </pc:sldMkLst>
        <pc:picChg chg="del">
          <ac:chgData name="Rev'd Imogen Nay" userId="42ff36f8-570e-4df6-85c5-8a6bfc733697" providerId="ADAL" clId="{4DB511ED-42DA-4F9C-B1D6-9EDEB029F694}" dt="2026-05-19T16:52:04.450" v="0" actId="478"/>
          <ac:picMkLst>
            <pc:docMk/>
            <pc:sldMk cId="3904901309" sldId="268"/>
            <ac:picMk id="7" creationId="{849D5996-1B0A-8376-9FF3-53CFD13E2F78}"/>
          </ac:picMkLst>
        </pc:picChg>
      </pc:sldChg>
    </pc:docChg>
  </pc:docChgLst>
  <pc:docChgLst>
    <pc:chgData name="Guest User" userId="S::urn:spo:tenantanon#2471c2be-39c2-49b1-8ddf-824e30f9e68f::" providerId="AD" clId="Web-{C0F94C69-6A82-3A51-59F1-A87FC9A1286E}"/>
    <pc:docChg chg="modSld">
      <pc:chgData name="Guest User" userId="S::urn:spo:tenantanon#2471c2be-39c2-49b1-8ddf-824e30f9e68f::" providerId="AD" clId="Web-{C0F94C69-6A82-3A51-59F1-A87FC9A1286E}" dt="2026-05-20T13:33:35.632" v="0" actId="1076"/>
      <pc:docMkLst>
        <pc:docMk/>
      </pc:docMkLst>
      <pc:sldChg chg="modSp">
        <pc:chgData name="Guest User" userId="S::urn:spo:tenantanon#2471c2be-39c2-49b1-8ddf-824e30f9e68f::" providerId="AD" clId="Web-{C0F94C69-6A82-3A51-59F1-A87FC9A1286E}" dt="2026-05-20T13:33:35.632" v="0" actId="1076"/>
        <pc:sldMkLst>
          <pc:docMk/>
          <pc:sldMk cId="2056067919" sldId="256"/>
        </pc:sldMkLst>
        <pc:picChg chg="mod">
          <ac:chgData name="Guest User" userId="S::urn:spo:tenantanon#2471c2be-39c2-49b1-8ddf-824e30f9e68f::" providerId="AD" clId="Web-{C0F94C69-6A82-3A51-59F1-A87FC9A1286E}" dt="2026-05-20T13:33:35.632" v="0" actId="1076"/>
          <ac:picMkLst>
            <pc:docMk/>
            <pc:sldMk cId="2056067919" sldId="256"/>
            <ac:picMk id="5" creationId="{B4B21CDA-1C84-8ABD-5F11-9C8454F0713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22AC8-6DE4-201B-DFD8-FE4F1297FB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BDDB59-E1DD-111A-DBAD-0A20ED72B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22883-8C89-B9B2-A26E-45542FB1F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BD6B8-8209-4BE0-FDF6-DAA82277C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3EA278-A236-7B52-1D4E-358C67EA2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6782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4F4C8-CB1E-054C-9F66-CB2B0ED43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9B118-8394-403B-92A0-B2E8486AD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5AFB9-BC12-9C1A-4511-0AFEFD2E7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12F8F-CD34-0A8C-25D0-1B3D15AC2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A1B89-E879-3627-A04D-90D6D3698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4193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18F41-C5F3-F896-16BF-352A947EE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5FBED-7C5D-A037-D981-48F715FEC7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6E4C86-9EBE-D8FA-F3BE-383EF703D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4EABE4-58A5-4177-6FAC-3BC2489CA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66F15B-4AB8-2D4D-0EA8-B52CE62AF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887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9EAA0-17DA-2C15-93EB-349613303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A8A0F-9505-885B-7DF0-49198C43A7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FFFE96-01EA-AEB8-2F45-53F5987252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7CCB68-EA61-73E7-BC77-7651C0703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F06E36-485B-659D-A2A4-D75036F81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5D9D2C-2B3E-83F7-DA12-683A0579A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66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80DF5-2566-A9E0-DBE3-22FEDBD49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98F1C-C4CB-E4B7-5A06-523CEB2A3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A32250-6034-6E84-E3C7-71E7CF786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97FE95-E9B0-4E3C-621C-386CCF2703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307FF0-C753-9D92-0636-64D8C44A6D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F3CCB0-61A8-6E34-2FDC-4F418294B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B14E9-49C2-9585-9473-771220E3E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A9D9A9-A8CB-AFD3-7ABD-3ED8E1550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6445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FFB70-5C75-39CC-7FA3-C0C5056D8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E866D9-E493-7D25-177A-03CC2258C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9E059-FE0C-53D7-1F9F-D3DEED331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C716D-632B-2F23-9538-3FA4566B7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311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E38260-B01A-3464-AF14-83248E2E5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55263A-5541-D023-2756-B960936D8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316012-479E-068D-7A64-7FE53137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707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0020F-9971-1704-1097-0DC84C31F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C30D4-C215-1C96-FE4F-31D78075E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82DC31-9ABA-B7E8-CB17-8C33EB8D22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DF70AD-EAA4-699C-60F1-7DB8DD883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5B43B7-3689-8892-32C7-821B774D3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22763F-039C-8925-6916-2E527CC6A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761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507B4-8DF9-2A12-4665-7D56AB945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3A99E0-0C1E-B3A4-0D6A-E3A4A44C91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07C734-4129-D19F-2EC2-85EAF8F87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6AB7D-8310-F0A9-3787-3421399CF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831FF-BD98-68FA-3C72-721B4F844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A21085-12DC-2419-3569-BB80FC24C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0649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E035-B3A7-D91F-4ED3-C7DCE0839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86FB35-11FE-DCD0-3FB0-D837F2DB6D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53619-CF34-3B4E-CDD2-BD5494160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96058-7FA0-6043-5FF9-051A6AEDB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EC458-7D19-24F0-3F75-BFBB66B95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1639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8A0EA9-BD06-8881-C54B-A4657BB76F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09159B-9ABA-154B-E7CC-8188BC281F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F3E24-360B-99D9-F8C2-814EAB88A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A7894D-EDA4-8743-FE96-916CB1833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AA9D09-06E4-C994-3D22-1ECF8A1FA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443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1741A7-8B22-598B-8173-B0A7FB823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A4A13A-ED84-4486-FC58-4A0BD9EE1F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C0DBB-DC14-AC98-DD82-17E2623E58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8C3911-BA4A-4866-8245-34AD4424E286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2DE8D-E9FD-7D30-0DB7-7F1E52FA75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4B7CE-56C3-5504-DAF3-B99C3E2C8B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DE936A-66AF-4072-AEF0-B498F564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082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5">
        <p159:morph option="byObject"/>
      </p:transition>
    </mc:Choice>
    <mc:Fallback xmlns="">
      <p:transition spd="slow" advTm="8435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AE2209-37E5-9F7A-34D5-8B47DE61999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DDB9A5-A32A-D975-578B-DDA32FFD6E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St Paul’s Church,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the ‘C’ of Congregation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1F3E09-C78F-7CED-6561-7EC19CCF9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A year in pictures</a:t>
            </a:r>
            <a:endParaRPr lang="en-GB" b="1">
              <a:solidFill>
                <a:srgbClr val="FFFFFF"/>
              </a:solidFill>
            </a:endParaRPr>
          </a:p>
        </p:txBody>
      </p:sp>
      <p:pic>
        <p:nvPicPr>
          <p:cNvPr id="6" name="53_King_of_kings_majesty">
            <a:hlinkClick r:id="" action="ppaction://media"/>
            <a:extLst>
              <a:ext uri="{FF2B5EF4-FFF2-40B4-BE49-F238E27FC236}">
                <a16:creationId xmlns:a16="http://schemas.microsoft.com/office/drawing/2014/main" id="{534F8F8D-816E-63C3-7459-56B5048D3C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2232" y="2621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328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500">
        <p159:morph option="byObject"/>
      </p:transition>
    </mc:Choice>
    <mc:Fallback xmlns="">
      <p:transition spd="slow" advTm="75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3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  <p:extLst>
    <p:ext uri="{E180D4A7-C9FB-4DFB-919C-405C955672EB}">
      <p14:showEvtLst xmlns:p14="http://schemas.microsoft.com/office/powerpoint/2010/main">
        <p14:playEvt time="1" objId="6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B21CDA-1C84-8ABD-5F11-9C8454F071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2" b="12949"/>
          <a:stretch>
            <a:fillRect/>
          </a:stretch>
        </p:blipFill>
        <p:spPr>
          <a:xfrm>
            <a:off x="704524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394E8E-AE20-7B0A-0CC6-FD9F0D911E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406" y="137837"/>
            <a:ext cx="10058400" cy="75751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US" sz="3600" b="1" dirty="0">
                <a:solidFill>
                  <a:srgbClr val="FFFFFF"/>
                </a:solidFill>
              </a:rPr>
              <a:t>Celebrating the Sacraments</a:t>
            </a:r>
            <a:endParaRPr lang="en-US" sz="2800" b="1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8AE77A-58A3-3E7D-F762-0BD84182C77B}"/>
              </a:ext>
            </a:extLst>
          </p:cNvPr>
          <p:cNvSpPr txBox="1"/>
          <p:nvPr/>
        </p:nvSpPr>
        <p:spPr>
          <a:xfrm>
            <a:off x="310896" y="5228129"/>
            <a:ext cx="4005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We were delighted to baptize Ada, Amara and Amun in 2025.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0679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791">
        <p159:morph option="byObject"/>
      </p:transition>
    </mc:Choice>
    <mc:Fallback xmlns="">
      <p:transition spd="slow" advTm="5791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042F25-DC99-1C02-F100-6F828CA927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832"/>
                    </a14:imgEffect>
                    <a14:imgEffect>
                      <a14:brightnessContrast bright="10000"/>
                    </a14:imgEffect>
                  </a14:imgLayer>
                </a14:imgProps>
              </a:ext>
            </a:extLst>
          </a:blip>
          <a:srcRect b="5065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4D685A-BA7A-763B-71EE-C64B6C35B925}"/>
              </a:ext>
            </a:extLst>
          </p:cNvPr>
          <p:cNvSpPr txBox="1"/>
          <p:nvPr/>
        </p:nvSpPr>
        <p:spPr>
          <a:xfrm>
            <a:off x="188976" y="128016"/>
            <a:ext cx="59070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Confirming our faith: Sian’s confirmation at Ely Cathedral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5262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327">
        <p159:morph option="byObject"/>
      </p:transition>
    </mc:Choice>
    <mc:Fallback xmlns="">
      <p:transition spd="slow" advTm="5327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0536D3-03E3-2251-4287-A9D0ACFC83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25" y="456986"/>
            <a:ext cx="3254121" cy="5943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E4B4F9-0142-9A7E-E524-31352D0EA40F}"/>
              </a:ext>
            </a:extLst>
          </p:cNvPr>
          <p:cNvSpPr txBox="1"/>
          <p:nvPr/>
        </p:nvSpPr>
        <p:spPr>
          <a:xfrm>
            <a:off x="600075" y="457200"/>
            <a:ext cx="265747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Celebrating Marriage:</a:t>
            </a:r>
          </a:p>
          <a:p>
            <a:endParaRPr lang="en-US" sz="3200" b="1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Rachel and Ben were married at St Paul’s along with our previous ordinand Jess who married Will.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1322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767">
        <p159:morph option="byObject"/>
      </p:transition>
    </mc:Choice>
    <mc:Fallback xmlns="">
      <p:transition spd="slow" advTm="7767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815BC8-63FC-3599-7F86-1125D54ADB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25" y="200026"/>
            <a:ext cx="5613400" cy="42100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B5FC72-36D1-7772-A2D5-620706B681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4095750" y="1933695"/>
            <a:ext cx="7943615" cy="47242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D9445F-9863-52C5-F6A6-E2F4476F428C}"/>
              </a:ext>
            </a:extLst>
          </p:cNvPr>
          <p:cNvSpPr txBox="1"/>
          <p:nvPr/>
        </p:nvSpPr>
        <p:spPr>
          <a:xfrm>
            <a:off x="7042023" y="329184"/>
            <a:ext cx="48280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Celebrating lay and ordained ministries </a:t>
            </a:r>
            <a:endParaRPr lang="en-GB" sz="4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BD5260-80D0-535D-B03F-1CE1699905A7}"/>
              </a:ext>
            </a:extLst>
          </p:cNvPr>
          <p:cNvSpPr txBox="1"/>
          <p:nvPr/>
        </p:nvSpPr>
        <p:spPr>
          <a:xfrm>
            <a:off x="152635" y="4549676"/>
            <a:ext cx="3044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/>
              <a:t>Christina continues her work at St George’s Court and started as a volunteer in the hospital chaplaincy team.</a:t>
            </a:r>
          </a:p>
          <a:p>
            <a:pPr algn="just"/>
            <a:endParaRPr lang="en-US" b="1" dirty="0"/>
          </a:p>
          <a:p>
            <a:pPr algn="r"/>
            <a:r>
              <a:rPr lang="en-US" b="1" dirty="0"/>
              <a:t>Becky’s ordination to the priesthood.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37825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488">
        <p159:morph option="byObject"/>
      </p:transition>
    </mc:Choice>
    <mc:Fallback xmlns="">
      <p:transition spd="slow" advTm="7488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E5F433-0AF6-D8E2-9653-9567231AB2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11355"/>
          <a:stretch>
            <a:fillRect/>
          </a:stretch>
        </p:blipFill>
        <p:spPr>
          <a:xfrm>
            <a:off x="5162052" y="3272588"/>
            <a:ext cx="6105382" cy="358541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E87FA4-55F5-97B1-0ED4-C86043ADF5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838" r="1" b="1"/>
          <a:stretch>
            <a:fillRect/>
          </a:stretch>
        </p:blipFill>
        <p:spPr>
          <a:xfrm>
            <a:off x="20" y="9"/>
            <a:ext cx="727989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B3DA-AEF0-428A-A317-C42827E6C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8302" y="0"/>
            <a:ext cx="3809132" cy="3116984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A06AD8B-0227-4FF6-AEB4-C66C5A539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69422"/>
            <a:ext cx="5001186" cy="2788578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FACEB2-7564-4FB9-B739-C2CE339BA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23904" y="0"/>
            <a:ext cx="768096" cy="6858000"/>
          </a:xfrm>
          <a:prstGeom prst="rect">
            <a:avLst/>
          </a:prstGeom>
          <a:solidFill>
            <a:srgbClr val="45542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1AA490-899A-A451-A5C5-60DD17889ADA}"/>
              </a:ext>
            </a:extLst>
          </p:cNvPr>
          <p:cNvSpPr txBox="1"/>
          <p:nvPr/>
        </p:nvSpPr>
        <p:spPr>
          <a:xfrm>
            <a:off x="619125" y="4600575"/>
            <a:ext cx="3781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Chaplaincy to St George’s Court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536177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4704">
        <p159:morph option="byObject"/>
      </p:transition>
    </mc:Choice>
    <mc:Fallback xmlns="">
      <p:transition spd="slow" advTm="4704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E734232-46A8-4884-9A59-B7E3BA4BC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730FCF-7685-DE57-9602-53D60FCED2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5" r="9407" b="2"/>
          <a:stretch>
            <a:fillRect/>
          </a:stretch>
        </p:blipFill>
        <p:spPr>
          <a:xfrm>
            <a:off x="1" y="-8371"/>
            <a:ext cx="4038603" cy="44708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10876B-8F12-5D51-1040-94283C60B0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482" r="23108"/>
          <a:stretch>
            <a:fillRect/>
          </a:stretch>
        </p:blipFill>
        <p:spPr>
          <a:xfrm>
            <a:off x="4038600" y="-8371"/>
            <a:ext cx="4076700" cy="44708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68334F-2D26-C0F6-BC63-86F7CA6B91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66" r="27316" b="-1"/>
          <a:stretch>
            <a:fillRect/>
          </a:stretch>
        </p:blipFill>
        <p:spPr>
          <a:xfrm>
            <a:off x="8115292" y="-8371"/>
            <a:ext cx="4076700" cy="4470815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346B8D2-3218-41A5-B817-9ABFB108C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462444"/>
            <a:ext cx="12191998" cy="2394056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1E014CA-4279-4E70-AC56-0BBEBF92C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4464543"/>
            <a:ext cx="8115300" cy="23919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8B3DCF8-9D1E-4907-B1EC-98D11BC16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636" y="4462444"/>
            <a:ext cx="12196636" cy="2394056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8D6B9EF-FF47-487C-8B82-F9F2B9A5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7" y="4466372"/>
            <a:ext cx="4076697" cy="2390128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132CC3B-51BD-4247-90B0-17E297F81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4469521"/>
            <a:ext cx="12192001" cy="193337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205AFEB-6768-4A82-A0F0-8F9CDD99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6748954" y="2254165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31000">
                <a:schemeClr val="accent1">
                  <a:alpha val="0"/>
                </a:schemeClr>
              </a:gs>
              <a:gs pos="85000">
                <a:schemeClr val="accent1">
                  <a:alpha val="13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F79275-E576-82A6-B7DA-A5DFFDBD7CEA}"/>
              </a:ext>
            </a:extLst>
          </p:cNvPr>
          <p:cNvSpPr txBox="1"/>
          <p:nvPr/>
        </p:nvSpPr>
        <p:spPr>
          <a:xfrm>
            <a:off x="1371598" y="4905954"/>
            <a:ext cx="9448802" cy="8643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Weekend away at </a:t>
            </a:r>
            <a:r>
              <a:rPr lang="en-US" sz="37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Othona</a:t>
            </a:r>
            <a:r>
              <a:rPr lang="en-US" sz="3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, 2025 with John Bell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Being community together </a:t>
            </a:r>
            <a:endParaRPr lang="en-US" sz="37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874209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789">
        <p159:morph option="byObject"/>
      </p:transition>
    </mc:Choice>
    <mc:Fallback xmlns="">
      <p:transition spd="slow" advTm="5789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DB6A08-C689-8294-6083-A8AC47989D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2" r="3" b="13510"/>
          <a:stretch>
            <a:fillRect/>
          </a:stretch>
        </p:blipFill>
        <p:spPr>
          <a:xfrm>
            <a:off x="-3046" y="340423"/>
            <a:ext cx="4630139" cy="52657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A43FFB-7B88-D76E-8494-2C8DA1A00D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40" r="2" b="2"/>
          <a:stretch>
            <a:fillRect/>
          </a:stretch>
        </p:blipFill>
        <p:spPr>
          <a:xfrm>
            <a:off x="4901780" y="1071563"/>
            <a:ext cx="7290218" cy="52422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3EAEB5-BB58-07C6-9AF5-66AFA9114796}"/>
              </a:ext>
            </a:extLst>
          </p:cNvPr>
          <p:cNvSpPr txBox="1"/>
          <p:nvPr/>
        </p:nvSpPr>
        <p:spPr>
          <a:xfrm>
            <a:off x="6810375" y="340423"/>
            <a:ext cx="51149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b="1" dirty="0" err="1"/>
              <a:t>Othona</a:t>
            </a:r>
            <a:r>
              <a:rPr lang="en-US" sz="2400" b="1" dirty="0"/>
              <a:t> 2025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0313362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966">
        <p159:morph option="byObject"/>
      </p:transition>
    </mc:Choice>
    <mc:Fallback xmlns="">
      <p:transition spd="slow" advTm="5966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E53F5C-08C2-4E85-B829-D6A971C3D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902882"/>
            <a:ext cx="10905066" cy="36259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C86E75-627A-4638-6320-302CB2853DBB}"/>
              </a:ext>
            </a:extLst>
          </p:cNvPr>
          <p:cNvSpPr txBox="1"/>
          <p:nvPr/>
        </p:nvSpPr>
        <p:spPr>
          <a:xfrm>
            <a:off x="643467" y="494204"/>
            <a:ext cx="57603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Inclusive Theology Lectures on the theme of </a:t>
            </a:r>
          </a:p>
          <a:p>
            <a:pPr algn="ctr"/>
            <a:r>
              <a:rPr lang="en-US" sz="3200" b="1" dirty="0"/>
              <a:t>Faith and Empowerment</a:t>
            </a: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A037B7-28DD-83E2-8FD3-DC93BE560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7424" y="0"/>
            <a:ext cx="2314575" cy="2794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4847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0055">
        <p159:morph option="byObject"/>
      </p:transition>
    </mc:Choice>
    <mc:Fallback xmlns="">
      <p:transition spd="slow" advTm="10055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E734232-46A8-4884-9A59-B7E3BA4BC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5B5651-A201-1003-C4D3-BA74F92D6E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15" r="17140" b="2"/>
          <a:stretch>
            <a:fillRect/>
          </a:stretch>
        </p:blipFill>
        <p:spPr>
          <a:xfrm>
            <a:off x="1" y="1"/>
            <a:ext cx="4038603" cy="52719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6E9F5F-6C34-1472-0FCE-0C770A501F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341" b="1"/>
          <a:stretch>
            <a:fillRect/>
          </a:stretch>
        </p:blipFill>
        <p:spPr>
          <a:xfrm>
            <a:off x="4038600" y="1"/>
            <a:ext cx="4076700" cy="52719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27B08DF-BD7A-2B14-87A6-E8D3B10E35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958" r="18765" b="-1"/>
          <a:stretch>
            <a:fillRect/>
          </a:stretch>
        </p:blipFill>
        <p:spPr>
          <a:xfrm>
            <a:off x="8115292" y="1"/>
            <a:ext cx="4076700" cy="5271924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346B8D2-3218-41A5-B817-9ABFB108C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5260724"/>
            <a:ext cx="12191998" cy="1595775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E014CA-4279-4E70-AC56-0BBEBF92C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2225"/>
            <a:ext cx="8115300" cy="1594275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B3DCF8-9D1E-4907-B1EC-98D11BC16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636" y="5262226"/>
            <a:ext cx="12196636" cy="1594274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8D6B9EF-FF47-487C-8B82-F9F2B9A5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6" y="5262224"/>
            <a:ext cx="4076697" cy="1594275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717D090-7948-433A-AED2-EA1A98E6F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291050" y="-40689"/>
            <a:ext cx="1594274" cy="12192000"/>
          </a:xfrm>
          <a:prstGeom prst="rect">
            <a:avLst/>
          </a:prstGeom>
          <a:gradFill>
            <a:gsLst>
              <a:gs pos="16000">
                <a:schemeClr val="accent1">
                  <a:alpha val="0"/>
                </a:schemeClr>
              </a:gs>
              <a:gs pos="99000">
                <a:srgbClr val="000000">
                  <a:alpha val="7000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618C3E8-8260-4E23-8BA1-C2C3E80BE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64" y="5282206"/>
            <a:ext cx="12192264" cy="1153314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11000"/>
                </a:schemeClr>
              </a:gs>
              <a:gs pos="100000">
                <a:schemeClr val="accent1">
                  <a:alpha val="26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02A6EE-D86B-49F7-588A-1948BBD9991E}"/>
              </a:ext>
            </a:extLst>
          </p:cNvPr>
          <p:cNvSpPr txBox="1"/>
          <p:nvPr/>
        </p:nvSpPr>
        <p:spPr>
          <a:xfrm>
            <a:off x="232988" y="5534910"/>
            <a:ext cx="7548937" cy="920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Hospitality as worship:</a:t>
            </a:r>
            <a:r>
              <a:rPr lang="en-US" sz="28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from Shrove Tuesday, to Good Friday to Christmas Dinner</a:t>
            </a:r>
            <a:endParaRPr lang="en-US" sz="28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64897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9449">
        <p159:morph option="byObject"/>
      </p:transition>
    </mc:Choice>
    <mc:Fallback xmlns="">
      <p:transition spd="slow" advTm="9449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4E695F-5A6E-5C67-A655-E2BC4211E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452" y="457200"/>
            <a:ext cx="4205096" cy="5943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E10C7B-F76E-B379-59EA-57AEA5454F2A}"/>
              </a:ext>
            </a:extLst>
          </p:cNvPr>
          <p:cNvSpPr txBox="1"/>
          <p:nvPr/>
        </p:nvSpPr>
        <p:spPr>
          <a:xfrm>
            <a:off x="9205695" y="196995"/>
            <a:ext cx="25805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Quiet retreat days with Becky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435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516">
        <p159:morph option="byObject"/>
      </p:transition>
    </mc:Choice>
    <mc:Fallback xmlns="">
      <p:transition spd="slow" advTm="8516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33A450-BC54-FABE-3141-B6B6AD067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44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B2E92F-2564-1BC2-81C7-1BF60538D43B}"/>
              </a:ext>
            </a:extLst>
          </p:cNvPr>
          <p:cNvSpPr txBox="1"/>
          <p:nvPr/>
        </p:nvSpPr>
        <p:spPr>
          <a:xfrm>
            <a:off x="5513832" y="91440"/>
            <a:ext cx="619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b="1" dirty="0"/>
              <a:t>Celebrating one another’s big life moments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3105132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297">
        <p159:morph option="byObject"/>
      </p:transition>
    </mc:Choice>
    <mc:Fallback xmlns="">
      <p:transition spd="slow" advTm="7297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B370D2-F9EB-42EB-2BF4-D071543199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579985-58F4-AE0A-12C8-7DDD116880CE}"/>
              </a:ext>
            </a:extLst>
          </p:cNvPr>
          <p:cNvSpPr txBox="1"/>
          <p:nvPr/>
        </p:nvSpPr>
        <p:spPr>
          <a:xfrm>
            <a:off x="210312" y="402336"/>
            <a:ext cx="21762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Making friends and saying farewell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3985419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217">
        <p159:morph option="byObject"/>
      </p:transition>
    </mc:Choice>
    <mc:Fallback xmlns="">
      <p:transition spd="slow" advTm="7217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82503F1-149F-8B42-65D7-A1A76D07BC9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13114" r="7957" b="-1"/>
          <a:stretch>
            <a:fillRect/>
          </a:stretch>
        </p:blipFill>
        <p:spPr>
          <a:xfrm>
            <a:off x="-4084" y="10"/>
            <a:ext cx="6099050" cy="6857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F203D0-6DF5-440F-99FD-C5759E3D14D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</a:blip>
          <a:srcRect r="-1" b="15613"/>
          <a:stretch>
            <a:fillRect/>
          </a:stretch>
        </p:blipFill>
        <p:spPr>
          <a:xfrm>
            <a:off x="6096844" y="10"/>
            <a:ext cx="6095156" cy="68579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D1BFC9-6B7B-8202-CAD6-BDE1A8FC1342}"/>
              </a:ext>
            </a:extLst>
          </p:cNvPr>
          <p:cNvSpPr txBox="1"/>
          <p:nvPr/>
        </p:nvSpPr>
        <p:spPr>
          <a:xfrm>
            <a:off x="1198181" y="1122363"/>
            <a:ext cx="9795637" cy="22158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Holy Week </a:t>
            </a:r>
          </a:p>
        </p:txBody>
      </p:sp>
    </p:spTree>
    <p:extLst>
      <p:ext uri="{BB962C8B-B14F-4D97-AF65-F5344CB8AC3E}">
        <p14:creationId xmlns:p14="http://schemas.microsoft.com/office/powerpoint/2010/main" val="7400014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867">
        <p159:morph option="byObject"/>
      </p:transition>
    </mc:Choice>
    <mc:Fallback xmlns="">
      <p:transition spd="slow" advTm="5867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BF3571C-CF57-D356-03E7-0FA2A9DBA7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6" r="9221" b="1"/>
          <a:stretch>
            <a:fillRect/>
          </a:stretch>
        </p:blipFill>
        <p:spPr>
          <a:xfrm>
            <a:off x="-6507" y="1183339"/>
            <a:ext cx="4046132" cy="57075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7F1E247-C4A6-25E4-3847-BD1C5D065F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146" r="30147" b="1"/>
          <a:stretch>
            <a:fillRect/>
          </a:stretch>
        </p:blipFill>
        <p:spPr>
          <a:xfrm>
            <a:off x="4094960" y="10"/>
            <a:ext cx="4029005" cy="57075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80A1EC-9B4C-2F73-6E7A-B1F1716602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30" r="1" b="1"/>
          <a:stretch>
            <a:fillRect/>
          </a:stretch>
        </p:blipFill>
        <p:spPr>
          <a:xfrm>
            <a:off x="8179347" y="1183339"/>
            <a:ext cx="4012654" cy="57075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99BBE4-BCFE-07B0-A267-AF2CACD9A7BB}"/>
              </a:ext>
            </a:extLst>
          </p:cNvPr>
          <p:cNvSpPr txBox="1"/>
          <p:nvPr/>
        </p:nvSpPr>
        <p:spPr>
          <a:xfrm>
            <a:off x="407215" y="173103"/>
            <a:ext cx="3218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Creative worship through the year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7A38E9-DA2B-6C34-BEDC-DA987CA24A65}"/>
              </a:ext>
            </a:extLst>
          </p:cNvPr>
          <p:cNvSpPr txBox="1"/>
          <p:nvPr/>
        </p:nvSpPr>
        <p:spPr>
          <a:xfrm>
            <a:off x="4645152" y="5952744"/>
            <a:ext cx="3118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 diversity of styles </a:t>
            </a:r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86DF04-21B1-E109-E38B-1C889ED38516}"/>
              </a:ext>
            </a:extLst>
          </p:cNvPr>
          <p:cNvSpPr txBox="1"/>
          <p:nvPr/>
        </p:nvSpPr>
        <p:spPr>
          <a:xfrm>
            <a:off x="9092966" y="280825"/>
            <a:ext cx="2496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Engaging all ages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393348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9711">
        <p159:morph option="byObject"/>
      </p:transition>
    </mc:Choice>
    <mc:Fallback xmlns="">
      <p:transition spd="slow" advTm="9711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6EDCCD-3D5C-BAE3-ADAA-BB62DAD845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9" r="6274" b="-4"/>
          <a:stretch>
            <a:fillRect/>
          </a:stretch>
        </p:blipFill>
        <p:spPr>
          <a:xfrm>
            <a:off x="-3046" y="340423"/>
            <a:ext cx="4630139" cy="52657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74DDE0-6B55-3E2D-2307-0A92788C50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40" r="2" b="2"/>
          <a:stretch>
            <a:fillRect/>
          </a:stretch>
        </p:blipFill>
        <p:spPr>
          <a:xfrm>
            <a:off x="4901780" y="1071563"/>
            <a:ext cx="7290218" cy="52422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532C1E-276E-D3C0-5C4B-542543F3F561}"/>
              </a:ext>
            </a:extLst>
          </p:cNvPr>
          <p:cNvSpPr txBox="1"/>
          <p:nvPr/>
        </p:nvSpPr>
        <p:spPr>
          <a:xfrm>
            <a:off x="6281928" y="457200"/>
            <a:ext cx="5239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b="1" dirty="0"/>
              <a:t>Outdoor church litter pick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9049013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1404">
        <p159:morph option="byObject"/>
      </p:transition>
    </mc:Choice>
    <mc:Fallback xmlns="">
      <p:transition spd="slow" advTm="11404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F7B9026-36AD-42E4-B172-8D68F3A33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902E7D-7782-49B3-C36B-BF9C2208B1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29" r="10688"/>
          <a:stretch>
            <a:fillRect/>
          </a:stretch>
        </p:blipFill>
        <p:spPr>
          <a:xfrm>
            <a:off x="192528" y="171716"/>
            <a:ext cx="3793268" cy="65145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670ADF-603F-C21A-BC5A-2770F9D739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426" r="8588" b="-3"/>
          <a:stretch>
            <a:fillRect/>
          </a:stretch>
        </p:blipFill>
        <p:spPr>
          <a:xfrm>
            <a:off x="4184538" y="171716"/>
            <a:ext cx="3822924" cy="65145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AAFA22-CB37-67C3-14D8-7743DFD792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517" r="14985" b="-3"/>
          <a:stretch>
            <a:fillRect/>
          </a:stretch>
        </p:blipFill>
        <p:spPr>
          <a:xfrm>
            <a:off x="8188032" y="171716"/>
            <a:ext cx="3799007" cy="65145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0AB832-EA5F-F0AE-C1A8-C58003A41EB7}"/>
              </a:ext>
            </a:extLst>
          </p:cNvPr>
          <p:cNvSpPr txBox="1"/>
          <p:nvPr/>
        </p:nvSpPr>
        <p:spPr>
          <a:xfrm>
            <a:off x="4599432" y="5495544"/>
            <a:ext cx="2980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Whipsnade Tree cathedral 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7321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0564">
        <p159:morph option="byObject"/>
      </p:transition>
    </mc:Choice>
    <mc:Fallback xmlns="">
      <p:transition spd="slow" advTm="10564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ECEE03-918F-43ED-A7B3-F1BDE3FCE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B6225D-04DB-8061-9367-FD163C911935}"/>
              </a:ext>
            </a:extLst>
          </p:cNvPr>
          <p:cNvSpPr txBox="1"/>
          <p:nvPr/>
        </p:nvSpPr>
        <p:spPr>
          <a:xfrm>
            <a:off x="838200" y="400051"/>
            <a:ext cx="10515600" cy="12702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Ministry with children and youth: Sunday Club, Youth Group and Worship Club at St Paul’s School 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010B55F0-C448-403A-8231-AD42A7BA2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2682" y="1661139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F6B7D52-2A99-857F-8007-EDB952F4C7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45" r="1" b="7448"/>
          <a:stretch>
            <a:fillRect/>
          </a:stretch>
        </p:blipFill>
        <p:spPr>
          <a:xfrm>
            <a:off x="510365" y="2604527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6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91D0E0-15F4-ADB8-273A-14879EB2A4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678" r="3" b="15719"/>
          <a:stretch>
            <a:fillRect/>
          </a:stretch>
        </p:blipFill>
        <p:spPr>
          <a:xfrm>
            <a:off x="4333556" y="2604527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7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9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9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6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8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8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B607483-B9BA-7654-1794-F2E6BBD0BF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9511" r="3" b="2886"/>
          <a:stretch>
            <a:fillRect/>
          </a:stretch>
        </p:blipFill>
        <p:spPr>
          <a:xfrm>
            <a:off x="8156747" y="2604528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0" y="60"/>
                </a:moveTo>
                <a:cubicBezTo>
                  <a:pt x="945946" y="-442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8" y="18018"/>
                  <a:pt x="2192263" y="13196"/>
                </a:cubicBezTo>
                <a:cubicBezTo>
                  <a:pt x="2323253" y="7660"/>
                  <a:pt x="2454242" y="2928"/>
                  <a:pt x="2585113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4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3" y="516245"/>
                  <a:pt x="3512114" y="559861"/>
                </a:cubicBezTo>
                <a:cubicBezTo>
                  <a:pt x="3491119" y="656469"/>
                  <a:pt x="3485617" y="754605"/>
                  <a:pt x="3495724" y="852186"/>
                </a:cubicBezTo>
                <a:cubicBezTo>
                  <a:pt x="3504577" y="948437"/>
                  <a:pt x="3505176" y="1044867"/>
                  <a:pt x="3502664" y="1141386"/>
                </a:cubicBezTo>
                <a:cubicBezTo>
                  <a:pt x="3500391" y="1228440"/>
                  <a:pt x="3500749" y="1315584"/>
                  <a:pt x="3507210" y="1402639"/>
                </a:cubicBezTo>
                <a:cubicBezTo>
                  <a:pt x="3514626" y="1500407"/>
                  <a:pt x="3520966" y="1598176"/>
                  <a:pt x="3506251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4" y="2292381"/>
                </a:cubicBezTo>
                <a:cubicBezTo>
                  <a:pt x="3514746" y="2447918"/>
                  <a:pt x="3522760" y="2603544"/>
                  <a:pt x="3508405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5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7" y="3642229"/>
                  <a:pt x="1771055" y="3636431"/>
                </a:cubicBezTo>
                <a:cubicBezTo>
                  <a:pt x="1659183" y="3633576"/>
                  <a:pt x="1547429" y="3634736"/>
                  <a:pt x="1435675" y="3638305"/>
                </a:cubicBezTo>
                <a:cubicBezTo>
                  <a:pt x="1179419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3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1" y="9535"/>
                </a:cubicBezTo>
                <a:cubicBezTo>
                  <a:pt x="769618" y="4223"/>
                  <a:pt x="828414" y="562"/>
                  <a:pt x="887180" y="6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86653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104">
        <p159:morph option="byObject"/>
      </p:transition>
    </mc:Choice>
    <mc:Fallback xmlns="">
      <p:transition spd="slow" advTm="7104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EC40CE-7855-0075-4047-6ACF63BE3D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00" r="-2" b="3023"/>
          <a:stretch>
            <a:fillRect/>
          </a:stretch>
        </p:blipFill>
        <p:spPr>
          <a:xfrm>
            <a:off x="191086" y="171715"/>
            <a:ext cx="5813197" cy="61290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A994A9-609B-D8D9-2DFA-6FAE6BE702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18" b="25868"/>
          <a:stretch>
            <a:fillRect/>
          </a:stretch>
        </p:blipFill>
        <p:spPr>
          <a:xfrm>
            <a:off x="6196929" y="171716"/>
            <a:ext cx="5803986" cy="31714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8691E74-A609-B092-7AF7-3A77A76978B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152" b="26652"/>
          <a:stretch>
            <a:fillRect/>
          </a:stretch>
        </p:blipFill>
        <p:spPr>
          <a:xfrm>
            <a:off x="6196929" y="3514856"/>
            <a:ext cx="5786386" cy="27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6534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579">
        <p159:morph option="byObject"/>
      </p:transition>
    </mc:Choice>
    <mc:Fallback xmlns="">
      <p:transition spd="slow" advTm="5579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5FAE542-0244-38C8-0B63-D52FC2E9D6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9" r="9828" b="1"/>
          <a:stretch>
            <a:fillRect/>
          </a:stretch>
        </p:blipFill>
        <p:spPr>
          <a:xfrm>
            <a:off x="-6507" y="1183339"/>
            <a:ext cx="4046132" cy="57075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7241D93-5390-22FE-427E-28E0CF79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33" r="3670" b="1"/>
          <a:stretch>
            <a:fillRect/>
          </a:stretch>
        </p:blipFill>
        <p:spPr>
          <a:xfrm>
            <a:off x="4094960" y="10"/>
            <a:ext cx="4029005" cy="5707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A9C157-8BB5-3ED4-68AE-052953D83BF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723" r="5398" b="1"/>
          <a:stretch>
            <a:fillRect/>
          </a:stretch>
        </p:blipFill>
        <p:spPr>
          <a:xfrm>
            <a:off x="8179347" y="1183339"/>
            <a:ext cx="4012654" cy="57075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52CFE2-B4CE-70F3-BFC9-C5820644A21B}"/>
              </a:ext>
            </a:extLst>
          </p:cNvPr>
          <p:cNvSpPr txBox="1"/>
          <p:nvPr/>
        </p:nvSpPr>
        <p:spPr>
          <a:xfrm>
            <a:off x="153896" y="100584"/>
            <a:ext cx="39410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Launch of the Year of John, Advent 2025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6040940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6700">
        <p159:morph option="byObject"/>
      </p:transition>
    </mc:Choice>
    <mc:Fallback xmlns="">
      <p:transition spd="slow" advTm="67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C4C1B2-A9FE-0B89-E020-212948FDB8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1000" contrast="2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96000" y="2082402"/>
            <a:ext cx="5736336" cy="4305120"/>
          </a:xfrm>
          <a:prstGeom prst="rect">
            <a:avLst/>
          </a:prstGeom>
          <a:effectLst>
            <a:outerShdw blurRad="50800" dist="50800" dir="5400000" algn="ctr" rotWithShape="0">
              <a:schemeClr val="bg2"/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7B47F9-BB1B-8F1F-1E39-C10DC49E0F80}"/>
              </a:ext>
            </a:extLst>
          </p:cNvPr>
          <p:cNvSpPr txBox="1"/>
          <p:nvPr/>
        </p:nvSpPr>
        <p:spPr>
          <a:xfrm>
            <a:off x="6477820" y="470478"/>
            <a:ext cx="52569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Advent and Christmas 2025:</a:t>
            </a:r>
          </a:p>
          <a:p>
            <a:pPr algn="ctr"/>
            <a:r>
              <a:rPr lang="en-US" sz="2800" b="1" dirty="0"/>
              <a:t>The Community Carol Service</a:t>
            </a:r>
            <a:endParaRPr lang="en-GB" sz="28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377A0A-28A8-0477-20F8-05E6557565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530" y="3410174"/>
            <a:ext cx="3310571" cy="30761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92E6E67-CE79-27AA-9C9E-ABE0DA6191FB}"/>
              </a:ext>
            </a:extLst>
          </p:cNvPr>
          <p:cNvSpPr txBox="1"/>
          <p:nvPr/>
        </p:nvSpPr>
        <p:spPr>
          <a:xfrm>
            <a:off x="3773644" y="5741191"/>
            <a:ext cx="1392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Christmas Panto Trip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65B8FE-53D1-BA76-833C-B4F95B240B93}"/>
              </a:ext>
            </a:extLst>
          </p:cNvPr>
          <p:cNvSpPr txBox="1"/>
          <p:nvPr/>
        </p:nvSpPr>
        <p:spPr>
          <a:xfrm>
            <a:off x="142875" y="2078178"/>
            <a:ext cx="16611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Christingles for all of the pupils at St Paul’s School</a:t>
            </a:r>
            <a:endParaRPr lang="en-GB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5590F0D-250B-9DB8-49DA-4C6B423CF7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71886" y="217467"/>
            <a:ext cx="3916266" cy="293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4202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165">
        <p159:morph option="byObject"/>
      </p:transition>
    </mc:Choice>
    <mc:Fallback xmlns="">
      <p:transition spd="slow" advTm="8165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59EC30-E4BD-6786-FD69-62D6042351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3" r="14673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0577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634">
        <p159:morph option="byObject"/>
      </p:transition>
    </mc:Choice>
    <mc:Fallback xmlns="">
      <p:transition spd="slow" advTm="7634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BACD37-CC11-8281-CD67-465E6AD6F5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05" b="4982"/>
          <a:stretch>
            <a:fillRect/>
          </a:stretch>
        </p:blipFill>
        <p:spPr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2BAC5F-E81E-129A-AAB4-2343E1ADD3CF}"/>
              </a:ext>
            </a:extLst>
          </p:cNvPr>
          <p:cNvSpPr txBox="1"/>
          <p:nvPr/>
        </p:nvSpPr>
        <p:spPr>
          <a:xfrm>
            <a:off x="599818" y="5234320"/>
            <a:ext cx="6931319" cy="7522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Celebrating Christmas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0CBF02-B515-8034-5C5D-5919960544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64" b="20423"/>
          <a:stretch>
            <a:fillRect/>
          </a:stretch>
        </p:blipFill>
        <p:spPr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0718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832">
        <p159:morph option="byObject"/>
      </p:transition>
    </mc:Choice>
    <mc:Fallback xmlns="">
      <p:transition spd="slow" advTm="5832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ACA2EA0-FFD3-42EC-9406-B595015E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288BCE-665C-472A-8C43-664BCFA31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8762" y="1247775"/>
            <a:ext cx="9144000" cy="3007447"/>
          </a:xfrm>
          <a:prstGeom prst="rect">
            <a:avLst/>
          </a:prstGeom>
          <a:solidFill>
            <a:schemeClr val="bg1"/>
          </a:solidFill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D76C0B-59AF-1DBE-5008-FCA8A5AE6925}"/>
              </a:ext>
            </a:extLst>
          </p:cNvPr>
          <p:cNvSpPr txBox="1"/>
          <p:nvPr/>
        </p:nvSpPr>
        <p:spPr>
          <a:xfrm>
            <a:off x="1804988" y="1442172"/>
            <a:ext cx="8582025" cy="21773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being part of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 Paul’s Congregation.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6C57131-53A7-4C1A-BEA8-25F06A06A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7872" y="3912322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309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4099">
        <p159:morph option="byObject"/>
      </p:transition>
    </mc:Choice>
    <mc:Fallback xmlns="">
      <p:transition spd="slow" advTm="4099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232</Words>
  <Application>Microsoft Office PowerPoint</Application>
  <PresentationFormat>Widescreen</PresentationFormat>
  <Paragraphs>37</Paragraphs>
  <Slides>24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St Paul’s Church,  the ‘C’ of Congregation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Rev'd Imogen Nay</dc:creator>
  <cp:lastModifiedBy>Rev'd Imogen Nay</cp:lastModifiedBy>
  <cp:revision>6</cp:revision>
  <dcterms:created xsi:type="dcterms:W3CDTF">2026-05-16T10:52:13Z</dcterms:created>
  <dcterms:modified xsi:type="dcterms:W3CDTF">2026-05-20T13:34:03Z</dcterms:modified>
</cp:coreProperties>
</file>