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333" r:id="rId3"/>
    <p:sldId id="33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6" r:id="rId63"/>
    <p:sldId id="318"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04E"/>
    <a:srgbClr val="CF7B2F"/>
    <a:srgbClr val="D29453"/>
    <a:srgbClr val="E2BA92"/>
    <a:srgbClr val="EACDB0"/>
    <a:srgbClr val="895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65" d="100"/>
          <a:sy n="65" d="100"/>
        </p:scale>
        <p:origin x="1358" y="2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6A5F78-5A5F-45D0-36C1-2C6BBBE302F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EE124F62-E310-2F17-2451-81F8ABDB1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F6B2E49C-A627-752A-171C-388F1764DF60}"/>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5" name="عنصر نائب للتذييل 4">
            <a:extLst>
              <a:ext uri="{FF2B5EF4-FFF2-40B4-BE49-F238E27FC236}">
                <a16:creationId xmlns:a16="http://schemas.microsoft.com/office/drawing/2014/main" id="{FC1446BF-5366-301A-5516-32C02D88D3FD}"/>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54C7A9F7-8F30-27FF-A697-5167BF558D43}"/>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241998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B7E11C-EDCB-205D-056B-91386E496A36}"/>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DC8152AB-DDA8-B186-F27A-85575386283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4734D290-C0DD-4828-6E2A-4D5F0B831AB7}"/>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5" name="عنصر نائب للتذييل 4">
            <a:extLst>
              <a:ext uri="{FF2B5EF4-FFF2-40B4-BE49-F238E27FC236}">
                <a16:creationId xmlns:a16="http://schemas.microsoft.com/office/drawing/2014/main" id="{15E2E8BD-8996-4C2D-F8BE-1B8F6D32B618}"/>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95D5864A-7C84-3052-0851-4284B197D4C3}"/>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147762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2696D38B-2868-204B-B05E-D1F4D98C0345}"/>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D9A93C9F-0E60-1030-7011-C93B6D037483}"/>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207B70FC-1127-F7ED-9B80-79855656289E}"/>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5" name="عنصر نائب للتذييل 4">
            <a:extLst>
              <a:ext uri="{FF2B5EF4-FFF2-40B4-BE49-F238E27FC236}">
                <a16:creationId xmlns:a16="http://schemas.microsoft.com/office/drawing/2014/main" id="{AC2CEC1D-B3FC-9DFE-9228-D1E160A248CD}"/>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33F71C78-C74B-3C23-7BDA-8038EE251C59}"/>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343196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29/08/1447</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0591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BD1C1E-960A-FD0B-8AEC-0E5DEAE2F99E}"/>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95A2AFF4-5A1D-0738-F28C-F20967CDE3A5}"/>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21A91294-0DB9-217C-05A2-42CBD89E34F7}"/>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5" name="عنصر نائب للتذييل 4">
            <a:extLst>
              <a:ext uri="{FF2B5EF4-FFF2-40B4-BE49-F238E27FC236}">
                <a16:creationId xmlns:a16="http://schemas.microsoft.com/office/drawing/2014/main" id="{88EEC466-FA9E-CBE2-1CBB-986E04786285}"/>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F6614B14-687C-86FC-C3F9-60B6B32D5678}"/>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71515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A912B3-9657-34E1-9749-435990188F4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036ED96C-8221-09F7-B4B4-C0330616FC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49E863D1-E8F9-3D54-DB86-91CD44EF802F}"/>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5" name="عنصر نائب للتذييل 4">
            <a:extLst>
              <a:ext uri="{FF2B5EF4-FFF2-40B4-BE49-F238E27FC236}">
                <a16:creationId xmlns:a16="http://schemas.microsoft.com/office/drawing/2014/main" id="{355538E5-287E-2273-4DEF-D5A606A02256}"/>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FCC12513-4B6B-4D46-5310-0128D5BB67DA}"/>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121839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CFEAAA-7A8A-9147-C73E-645C396DC1AA}"/>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F4956252-C291-BEDC-6032-996D83E8D88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a:extLst>
              <a:ext uri="{FF2B5EF4-FFF2-40B4-BE49-F238E27FC236}">
                <a16:creationId xmlns:a16="http://schemas.microsoft.com/office/drawing/2014/main" id="{A8347D38-828A-781C-82CB-26C87BDD4133}"/>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31D38FC4-31BE-0CD0-DFE1-B13D23B4E32C}"/>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6" name="عنصر نائب للتذييل 5">
            <a:extLst>
              <a:ext uri="{FF2B5EF4-FFF2-40B4-BE49-F238E27FC236}">
                <a16:creationId xmlns:a16="http://schemas.microsoft.com/office/drawing/2014/main" id="{02ECFE1A-774C-0F87-888A-A109B36DD8D3}"/>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5DC7A53F-7176-42F3-E980-2BE6077FD0F1}"/>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3617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CBF4A6-C6C8-E4E8-1289-2C947EFFFFCE}"/>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AEECE685-E3CD-F0A4-C573-F69621BCDB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AA5B00F-4699-E3DF-7C4C-FCF518845B3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a:extLst>
              <a:ext uri="{FF2B5EF4-FFF2-40B4-BE49-F238E27FC236}">
                <a16:creationId xmlns:a16="http://schemas.microsoft.com/office/drawing/2014/main" id="{5F9697C7-FAD7-62FF-87FA-43C1EAA48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2A1AE46-1706-594D-16D2-FBA92984B0A3}"/>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79B6BCF2-7DDD-2E3A-D45C-1F25E1ED9D68}"/>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8" name="عنصر نائب للتذييل 7">
            <a:extLst>
              <a:ext uri="{FF2B5EF4-FFF2-40B4-BE49-F238E27FC236}">
                <a16:creationId xmlns:a16="http://schemas.microsoft.com/office/drawing/2014/main" id="{8723623E-05DE-3DEE-454F-8F91DF2FF53C}"/>
              </a:ext>
            </a:extLst>
          </p:cNvPr>
          <p:cNvSpPr>
            <a:spLocks noGrp="1"/>
          </p:cNvSpPr>
          <p:nvPr>
            <p:ph type="ftr" sz="quarter" idx="11"/>
          </p:nvPr>
        </p:nvSpPr>
        <p:spPr/>
        <p:txBody>
          <a:bodyPr/>
          <a:lstStyle/>
          <a:p>
            <a:endParaRPr lang="ar-JO"/>
          </a:p>
        </p:txBody>
      </p:sp>
      <p:sp>
        <p:nvSpPr>
          <p:cNvPr id="9" name="عنصر نائب لرقم الشريحة 8">
            <a:extLst>
              <a:ext uri="{FF2B5EF4-FFF2-40B4-BE49-F238E27FC236}">
                <a16:creationId xmlns:a16="http://schemas.microsoft.com/office/drawing/2014/main" id="{1D40D265-1642-DCD6-AFEA-C85C8E1BADF5}"/>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320158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7CE5C0-548B-3EA1-A753-B5354A6D8FA5}"/>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تاريخ 2">
            <a:extLst>
              <a:ext uri="{FF2B5EF4-FFF2-40B4-BE49-F238E27FC236}">
                <a16:creationId xmlns:a16="http://schemas.microsoft.com/office/drawing/2014/main" id="{A07EFFE1-8E32-85D3-7C40-966D136008D8}"/>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4" name="عنصر نائب للتذييل 3">
            <a:extLst>
              <a:ext uri="{FF2B5EF4-FFF2-40B4-BE49-F238E27FC236}">
                <a16:creationId xmlns:a16="http://schemas.microsoft.com/office/drawing/2014/main" id="{2595E0B1-C459-226B-4D03-4245EF3C0F42}"/>
              </a:ext>
            </a:extLst>
          </p:cNvPr>
          <p:cNvSpPr>
            <a:spLocks noGrp="1"/>
          </p:cNvSpPr>
          <p:nvPr>
            <p:ph type="ftr" sz="quarter" idx="11"/>
          </p:nvPr>
        </p:nvSpPr>
        <p:spPr/>
        <p:txBody>
          <a:bodyPr/>
          <a:lstStyle/>
          <a:p>
            <a:endParaRPr lang="ar-JO"/>
          </a:p>
        </p:txBody>
      </p:sp>
      <p:sp>
        <p:nvSpPr>
          <p:cNvPr id="5" name="عنصر نائب لرقم الشريحة 4">
            <a:extLst>
              <a:ext uri="{FF2B5EF4-FFF2-40B4-BE49-F238E27FC236}">
                <a16:creationId xmlns:a16="http://schemas.microsoft.com/office/drawing/2014/main" id="{BE9FED91-8704-6751-1FFF-407F79CA67F8}"/>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22602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3C32352-A6DC-000A-EA94-CA0BE9F420E4}"/>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3" name="عنصر نائب للتذييل 2">
            <a:extLst>
              <a:ext uri="{FF2B5EF4-FFF2-40B4-BE49-F238E27FC236}">
                <a16:creationId xmlns:a16="http://schemas.microsoft.com/office/drawing/2014/main" id="{397F50BB-47F2-4BE2-EA14-ACE7EDD810E2}"/>
              </a:ext>
            </a:extLst>
          </p:cNvPr>
          <p:cNvSpPr>
            <a:spLocks noGrp="1"/>
          </p:cNvSpPr>
          <p:nvPr>
            <p:ph type="ftr" sz="quarter" idx="11"/>
          </p:nvPr>
        </p:nvSpPr>
        <p:spPr/>
        <p:txBody>
          <a:bodyPr/>
          <a:lstStyle/>
          <a:p>
            <a:endParaRPr lang="ar-JO"/>
          </a:p>
        </p:txBody>
      </p:sp>
      <p:sp>
        <p:nvSpPr>
          <p:cNvPr id="4" name="عنصر نائب لرقم الشريحة 3">
            <a:extLst>
              <a:ext uri="{FF2B5EF4-FFF2-40B4-BE49-F238E27FC236}">
                <a16:creationId xmlns:a16="http://schemas.microsoft.com/office/drawing/2014/main" id="{AFB31D58-C64F-221F-8E2F-9A05A51BD896}"/>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377194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CDE322-2C9A-8527-3DD6-F186567FE9C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2793372D-C7D6-D478-0C2F-25AE2C727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a:extLst>
              <a:ext uri="{FF2B5EF4-FFF2-40B4-BE49-F238E27FC236}">
                <a16:creationId xmlns:a16="http://schemas.microsoft.com/office/drawing/2014/main" id="{22D0B64A-5D7A-676B-3596-843421873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C95E050-58E3-3FE1-562F-DDBFC26634D4}"/>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6" name="عنصر نائب للتذييل 5">
            <a:extLst>
              <a:ext uri="{FF2B5EF4-FFF2-40B4-BE49-F238E27FC236}">
                <a16:creationId xmlns:a16="http://schemas.microsoft.com/office/drawing/2014/main" id="{2948D391-8361-36BB-8E85-899DC5B965DD}"/>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FC48BBE5-C670-D552-89A1-EBDF9332C004}"/>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368329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39FF32-37AB-5DE8-E756-086EA50126E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صورة 2">
            <a:extLst>
              <a:ext uri="{FF2B5EF4-FFF2-40B4-BE49-F238E27FC236}">
                <a16:creationId xmlns:a16="http://schemas.microsoft.com/office/drawing/2014/main" id="{47504CE3-1AF0-03D3-3A8C-908692424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a:extLst>
              <a:ext uri="{FF2B5EF4-FFF2-40B4-BE49-F238E27FC236}">
                <a16:creationId xmlns:a16="http://schemas.microsoft.com/office/drawing/2014/main" id="{A2D38C9E-1C04-8262-1E58-B4EF29C68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BD8311A-0235-764B-2A08-621E0697CBD8}"/>
              </a:ext>
            </a:extLst>
          </p:cNvPr>
          <p:cNvSpPr>
            <a:spLocks noGrp="1"/>
          </p:cNvSpPr>
          <p:nvPr>
            <p:ph type="dt" sz="half" idx="10"/>
          </p:nvPr>
        </p:nvSpPr>
        <p:spPr/>
        <p:txBody>
          <a:bodyPr/>
          <a:lstStyle/>
          <a:p>
            <a:fld id="{06F09B8A-856A-4A43-95F1-18046E9EB688}" type="datetimeFigureOut">
              <a:rPr lang="ar-JO" smtClean="0"/>
              <a:t>29/08/1447</a:t>
            </a:fld>
            <a:endParaRPr lang="ar-JO"/>
          </a:p>
        </p:txBody>
      </p:sp>
      <p:sp>
        <p:nvSpPr>
          <p:cNvPr id="6" name="عنصر نائب للتذييل 5">
            <a:extLst>
              <a:ext uri="{FF2B5EF4-FFF2-40B4-BE49-F238E27FC236}">
                <a16:creationId xmlns:a16="http://schemas.microsoft.com/office/drawing/2014/main" id="{72ED4209-3A60-B976-C70D-11786205EC02}"/>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E3C24250-1ED5-D3B9-34D4-868D267F70DC}"/>
              </a:ext>
            </a:extLst>
          </p:cNvPr>
          <p:cNvSpPr>
            <a:spLocks noGrp="1"/>
          </p:cNvSpPr>
          <p:nvPr>
            <p:ph type="sldNum" sz="quarter" idx="12"/>
          </p:nvPr>
        </p:nvSpPr>
        <p:spPr/>
        <p:txBody>
          <a:bodyPr/>
          <a:lstStyle/>
          <a:p>
            <a:fld id="{A71F3DCF-797B-4FB3-969E-AE69241AF0F8}" type="slidenum">
              <a:rPr lang="ar-JO" smtClean="0"/>
              <a:t>‹#›</a:t>
            </a:fld>
            <a:endParaRPr lang="ar-JO"/>
          </a:p>
        </p:txBody>
      </p:sp>
    </p:spTree>
    <p:extLst>
      <p:ext uri="{BB962C8B-B14F-4D97-AF65-F5344CB8AC3E}">
        <p14:creationId xmlns:p14="http://schemas.microsoft.com/office/powerpoint/2010/main" val="276840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A6216CE2-9542-7E21-9353-C9B0AE50DB2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47C88BFA-3C1D-7584-9BCA-B62C4173C91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BDBF670-4652-AD48-80ED-448D90A716D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06F09B8A-856A-4A43-95F1-18046E9EB688}" type="datetimeFigureOut">
              <a:rPr lang="ar-JO" smtClean="0"/>
              <a:t>29/08/1447</a:t>
            </a:fld>
            <a:endParaRPr lang="ar-JO"/>
          </a:p>
        </p:txBody>
      </p:sp>
      <p:sp>
        <p:nvSpPr>
          <p:cNvPr id="5" name="عنصر نائب للتذييل 4">
            <a:extLst>
              <a:ext uri="{FF2B5EF4-FFF2-40B4-BE49-F238E27FC236}">
                <a16:creationId xmlns:a16="http://schemas.microsoft.com/office/drawing/2014/main" id="{C9678BFA-F447-2168-2105-6C50B8E92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201B5958-C647-1606-08C0-BC78A9521FE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A71F3DCF-797B-4FB3-969E-AE69241AF0F8}" type="slidenum">
              <a:rPr lang="ar-JO" smtClean="0"/>
              <a:t>‹#›</a:t>
            </a:fld>
            <a:endParaRPr lang="ar-JO"/>
          </a:p>
        </p:txBody>
      </p:sp>
    </p:spTree>
    <p:extLst>
      <p:ext uri="{BB962C8B-B14F-4D97-AF65-F5344CB8AC3E}">
        <p14:creationId xmlns:p14="http://schemas.microsoft.com/office/powerpoint/2010/main" val="188000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29/08/1447</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538845203"/>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IslamicPowerPoint"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شكرًا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7699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BBCCFA-6680-A9D3-02A3-3799F8AEED77}"/>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5CB0A3BF-3681-E6D4-0D8B-5F34388DA274}"/>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يؤمر وهو ابن سبع سنين إذا أطاق الصيام وكان مميزاً؛ قياساً على الصلاة، ويُرغَّب في ذلك ولا يُجبَر؛ حتى يعتاد عليه، والواجب أن يأمره ولِيُّهُ مِن أب وغيره.</a:t>
            </a:r>
          </a:p>
        </p:txBody>
      </p:sp>
      <p:sp>
        <p:nvSpPr>
          <p:cNvPr id="15" name="السؤال">
            <a:extLst>
              <a:ext uri="{FF2B5EF4-FFF2-40B4-BE49-F238E27FC236}">
                <a16:creationId xmlns:a16="http://schemas.microsoft.com/office/drawing/2014/main" id="{862FEB9D-D8DB-4ED9-8CFD-D4A927650466}"/>
              </a:ext>
            </a:extLst>
          </p:cNvPr>
          <p:cNvSpPr txBox="1"/>
          <p:nvPr/>
        </p:nvSpPr>
        <p:spPr>
          <a:xfrm>
            <a:off x="4338148" y="3075057"/>
            <a:ext cx="3515706"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متى يؤمر الطفل بالصوم؟</a:t>
            </a:r>
          </a:p>
        </p:txBody>
      </p:sp>
    </p:spTree>
    <p:extLst>
      <p:ext uri="{BB962C8B-B14F-4D97-AF65-F5344CB8AC3E}">
        <p14:creationId xmlns:p14="http://schemas.microsoft.com/office/powerpoint/2010/main" val="33705937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BF8A9B-C993-BF6D-C00E-2AD9C90D4854}"/>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D586EC5F-EF6F-ADA3-40EC-0B809D9C17DE}"/>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أراد الطفل المميِّز أن يصوم في رمضان فعليه أن ينوي من الليل؛ لأن النية ركن من أركان الصوم، وإن لم يكن واجباً عليه.</a:t>
            </a:r>
          </a:p>
        </p:txBody>
      </p:sp>
      <p:sp>
        <p:nvSpPr>
          <p:cNvPr id="15" name="السؤال">
            <a:extLst>
              <a:ext uri="{FF2B5EF4-FFF2-40B4-BE49-F238E27FC236}">
                <a16:creationId xmlns:a16="http://schemas.microsoft.com/office/drawing/2014/main" id="{6631117F-96E1-5990-3426-D30716465E94}"/>
              </a:ext>
            </a:extLst>
          </p:cNvPr>
          <p:cNvSpPr txBox="1"/>
          <p:nvPr/>
        </p:nvSpPr>
        <p:spPr>
          <a:xfrm>
            <a:off x="2458627" y="3075057"/>
            <a:ext cx="7274748"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يُشترط تبييت النية للطفل المميز إذا أراد الصوم؟</a:t>
            </a:r>
          </a:p>
        </p:txBody>
      </p:sp>
    </p:spTree>
    <p:extLst>
      <p:ext uri="{BB962C8B-B14F-4D97-AF65-F5344CB8AC3E}">
        <p14:creationId xmlns:p14="http://schemas.microsoft.com/office/powerpoint/2010/main" val="6359242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D8A8C2-D564-55C8-C40F-56AEEA0A0748}"/>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41206409-AA5E-E732-543A-AA6F5F1682F3}"/>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فعل هذا لم يفطر وصيامه صحيح؛ لأنه ثبت لديه أنه أكل ليلاً، وكذا لو أكل شاكاً ولم يتبين له الأمر؛ فلم يدر هل أكل قبل الفجر أو بعده؛ لأن القاعدة الشرعية تنص على أن: "اليقين لا يزولُ بالشك"، فاليقين وجود الليل، والشكُّ حصل في طلوع النهار؛ فيبني على اليقين ويطرح الشك.</a:t>
            </a:r>
          </a:p>
        </p:txBody>
      </p:sp>
      <p:sp>
        <p:nvSpPr>
          <p:cNvPr id="15" name="السؤال">
            <a:extLst>
              <a:ext uri="{FF2B5EF4-FFF2-40B4-BE49-F238E27FC236}">
                <a16:creationId xmlns:a16="http://schemas.microsoft.com/office/drawing/2014/main" id="{39F8028E-310A-F8E7-EE07-AFD226469B1E}"/>
              </a:ext>
            </a:extLst>
          </p:cNvPr>
          <p:cNvSpPr txBox="1"/>
          <p:nvPr/>
        </p:nvSpPr>
        <p:spPr>
          <a:xfrm>
            <a:off x="890089" y="3075057"/>
            <a:ext cx="1041182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من أكل أو شرب شاكاً في طلوع الفجر، ثم تبيَّن عدم طلوع الفجر؟</a:t>
            </a:r>
          </a:p>
        </p:txBody>
      </p:sp>
    </p:spTree>
    <p:extLst>
      <p:ext uri="{BB962C8B-B14F-4D97-AF65-F5344CB8AC3E}">
        <p14:creationId xmlns:p14="http://schemas.microsoft.com/office/powerpoint/2010/main" val="18868508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209291-7FF4-2A37-9EDF-9DBCC5B7D0D4}"/>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B6E53704-FCAF-12B9-938B-1A58815B4D99}"/>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أكل أو شرب ظاناً بقاء الليل ثم تبين طلوع الفجر يجب عليه إمساك بقية اليوم؛ احتراماً للشهر الكريم، ويجب عليه قضاء ذلك اليوم بعد رمضان، ولا إثم عليه.</a:t>
            </a:r>
          </a:p>
        </p:txBody>
      </p:sp>
      <p:sp>
        <p:nvSpPr>
          <p:cNvPr id="15" name="السؤال">
            <a:extLst>
              <a:ext uri="{FF2B5EF4-FFF2-40B4-BE49-F238E27FC236}">
                <a16:creationId xmlns:a16="http://schemas.microsoft.com/office/drawing/2014/main" id="{94955C48-D51A-62BB-6660-6F94E931F795}"/>
              </a:ext>
            </a:extLst>
          </p:cNvPr>
          <p:cNvSpPr txBox="1"/>
          <p:nvPr/>
        </p:nvSpPr>
        <p:spPr>
          <a:xfrm>
            <a:off x="1660332" y="3075057"/>
            <a:ext cx="8871338"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من أكل أو شرب ظاناً بقاء الليل، ثم تبين طلوع الفجر؟</a:t>
            </a:r>
          </a:p>
        </p:txBody>
      </p:sp>
    </p:spTree>
    <p:extLst>
      <p:ext uri="{BB962C8B-B14F-4D97-AF65-F5344CB8AC3E}">
        <p14:creationId xmlns:p14="http://schemas.microsoft.com/office/powerpoint/2010/main" val="40813450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BBA764-2DEA-C1A0-E070-47A44BC779F0}"/>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7907E07C-DB66-370E-F59C-BA1A482C326C}"/>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أكل أو شرب ظاناً غروب الشمس ثم تبين له أن الشمس لم تغرب بطل صومه وعليه القضاء، ولا يجوز الفطر قبل التحقق من غروب الشمس؛ إما بمشاهدته أو بالاجتهاد أو بإخبار من يثق بدينه.</a:t>
            </a:r>
          </a:p>
        </p:txBody>
      </p:sp>
      <p:sp>
        <p:nvSpPr>
          <p:cNvPr id="15" name="السؤال">
            <a:extLst>
              <a:ext uri="{FF2B5EF4-FFF2-40B4-BE49-F238E27FC236}">
                <a16:creationId xmlns:a16="http://schemas.microsoft.com/office/drawing/2014/main" id="{E3F136D7-E395-C87D-2D9E-77AA3447FD07}"/>
              </a:ext>
            </a:extLst>
          </p:cNvPr>
          <p:cNvSpPr txBox="1"/>
          <p:nvPr/>
        </p:nvSpPr>
        <p:spPr>
          <a:xfrm>
            <a:off x="584717" y="3075057"/>
            <a:ext cx="11022569"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من أكل أو شرب ظاناً غروب الشمس؛ ثم تبين له أن الشمس لم تغرب؟</a:t>
            </a:r>
          </a:p>
        </p:txBody>
      </p:sp>
    </p:spTree>
    <p:extLst>
      <p:ext uri="{BB962C8B-B14F-4D97-AF65-F5344CB8AC3E}">
        <p14:creationId xmlns:p14="http://schemas.microsoft.com/office/powerpoint/2010/main" val="25866794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87E2AB-99DB-EC10-A4B9-DF7FE3434EF6}"/>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608D1D76-1C4B-5738-2EC7-BFFE0F4EE82B}"/>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يجوز الأكل والشرب أثناء الأذان الأول، لأنه يكون قبل طلوع الفجر، والمقصود من هذا الأذان أن يشعر المسلم بقرب طلوع الفجر، ويستعد للإمساك عند سماع الأذان الثاني.</a:t>
            </a:r>
          </a:p>
        </p:txBody>
      </p:sp>
      <p:sp>
        <p:nvSpPr>
          <p:cNvPr id="15" name="السؤال">
            <a:extLst>
              <a:ext uri="{FF2B5EF4-FFF2-40B4-BE49-F238E27FC236}">
                <a16:creationId xmlns:a16="http://schemas.microsoft.com/office/drawing/2014/main" id="{3A96DE24-0315-CE28-924B-99B78D16AB0D}"/>
              </a:ext>
            </a:extLst>
          </p:cNvPr>
          <p:cNvSpPr txBox="1"/>
          <p:nvPr/>
        </p:nvSpPr>
        <p:spPr>
          <a:xfrm>
            <a:off x="2898652" y="3075057"/>
            <a:ext cx="6394699"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الأكل أو الشرب أثناء الأذان الأول؟</a:t>
            </a:r>
          </a:p>
        </p:txBody>
      </p:sp>
    </p:spTree>
    <p:extLst>
      <p:ext uri="{BB962C8B-B14F-4D97-AF65-F5344CB8AC3E}">
        <p14:creationId xmlns:p14="http://schemas.microsoft.com/office/powerpoint/2010/main" val="41250970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0DD8EC-BE75-9A11-8DAE-3B439573195A}"/>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DD6AD941-9D50-9064-81A6-F7EFD3AC6AC6}"/>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أكل أو شرب ناسياً وهو صائم في الفرض أو النفل؛ فليتم صومه فإنما أطعمه الله وسقاه، لا فرق في ذلك بين أن يكون الصوم فريضة أو نافلة.</a:t>
            </a:r>
          </a:p>
        </p:txBody>
      </p:sp>
      <p:sp>
        <p:nvSpPr>
          <p:cNvPr id="15" name="السؤال">
            <a:extLst>
              <a:ext uri="{FF2B5EF4-FFF2-40B4-BE49-F238E27FC236}">
                <a16:creationId xmlns:a16="http://schemas.microsoft.com/office/drawing/2014/main" id="{67665DA3-F96C-AFDE-4C10-D4B541D3110E}"/>
              </a:ext>
            </a:extLst>
          </p:cNvPr>
          <p:cNvSpPr txBox="1"/>
          <p:nvPr/>
        </p:nvSpPr>
        <p:spPr>
          <a:xfrm>
            <a:off x="960621" y="3075057"/>
            <a:ext cx="10270761"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الأكل أو الشرب ناسياً في نهار رمضان أو في صوم النفل والتَّطَوُّع؟</a:t>
            </a:r>
          </a:p>
        </p:txBody>
      </p:sp>
    </p:spTree>
    <p:extLst>
      <p:ext uri="{BB962C8B-B14F-4D97-AF65-F5344CB8AC3E}">
        <p14:creationId xmlns:p14="http://schemas.microsoft.com/office/powerpoint/2010/main" val="13772392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3561937-33BF-012D-1AE6-ED43F3AC6911}"/>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46465C4C-F352-23D9-F16E-905CE8F2587F}"/>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رأى صائماً في رمضان يُفطر ناسياً ينبغي أن ينبهه؛ لأن الناسيَ - وإنْ كان غيرَ آثم وغير مفطر - لكن صورة ما يفعله صورة المنكَر؛ فنُذَكِّرُه بلطف ليكفَّ عن ذلك.</a:t>
            </a:r>
          </a:p>
        </p:txBody>
      </p:sp>
      <p:sp>
        <p:nvSpPr>
          <p:cNvPr id="15" name="السؤال">
            <a:extLst>
              <a:ext uri="{FF2B5EF4-FFF2-40B4-BE49-F238E27FC236}">
                <a16:creationId xmlns:a16="http://schemas.microsoft.com/office/drawing/2014/main" id="{9335C7ED-F037-0BD5-74C9-F1DA47AAFC50}"/>
              </a:ext>
            </a:extLst>
          </p:cNvPr>
          <p:cNvSpPr txBox="1"/>
          <p:nvPr/>
        </p:nvSpPr>
        <p:spPr>
          <a:xfrm>
            <a:off x="2001771" y="3075057"/>
            <a:ext cx="818846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ماذا يفعل من رأى صائماً في رمضان يأكل أو يشرب ناسياً؟</a:t>
            </a:r>
          </a:p>
        </p:txBody>
      </p:sp>
    </p:spTree>
    <p:extLst>
      <p:ext uri="{BB962C8B-B14F-4D97-AF65-F5344CB8AC3E}">
        <p14:creationId xmlns:p14="http://schemas.microsoft.com/office/powerpoint/2010/main" val="25542399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A09B86-93B0-87EA-02FF-06E59389ED32}"/>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22BF751B-9B3E-381B-2B58-6C0B26051AC1}"/>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يجب عليه أن يأمره بالمعروف وينهاه عن المنكر، فإن خاف شرَّه أنكر عليه بقلبه، لكن لا يجالسه إن استطاع، وحبذا لو استعان بولي الأمر ليمنعه من ذلك.</a:t>
            </a:r>
          </a:p>
        </p:txBody>
      </p:sp>
      <p:sp>
        <p:nvSpPr>
          <p:cNvPr id="15" name="السؤال">
            <a:extLst>
              <a:ext uri="{FF2B5EF4-FFF2-40B4-BE49-F238E27FC236}">
                <a16:creationId xmlns:a16="http://schemas.microsoft.com/office/drawing/2014/main" id="{45FFEB11-84FF-7914-AE47-F60C7DE7D3CF}"/>
              </a:ext>
            </a:extLst>
          </p:cNvPr>
          <p:cNvSpPr txBox="1"/>
          <p:nvPr/>
        </p:nvSpPr>
        <p:spPr>
          <a:xfrm>
            <a:off x="936576" y="3075057"/>
            <a:ext cx="10318851"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ماذا يفعل من رأى شخصاً في رمضان يأكل أو يشرب عامداً، مجاهراً بفطره؟</a:t>
            </a:r>
          </a:p>
        </p:txBody>
      </p:sp>
    </p:spTree>
    <p:extLst>
      <p:ext uri="{BB962C8B-B14F-4D97-AF65-F5344CB8AC3E}">
        <p14:creationId xmlns:p14="http://schemas.microsoft.com/office/powerpoint/2010/main" val="36966701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A8854E-E751-8EB5-D941-90BC0E0DADD2}"/>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43939E74-5151-2078-81CD-A9D4458BAC37}"/>
              </a:ext>
            </a:extLst>
          </p:cNvPr>
          <p:cNvSpPr txBox="1"/>
          <p:nvPr/>
        </p:nvSpPr>
        <p:spPr>
          <a:xfrm>
            <a:off x="762002" y="2837546"/>
            <a:ext cx="10667998" cy="58477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هو المرض الذي يُخشى أن يُهلِك صاحبَه لو صام، أو تحصل له مشقة شديدة لا تُحتمل عادة.</a:t>
            </a:r>
          </a:p>
        </p:txBody>
      </p:sp>
      <p:sp>
        <p:nvSpPr>
          <p:cNvPr id="15" name="السؤال">
            <a:extLst>
              <a:ext uri="{FF2B5EF4-FFF2-40B4-BE49-F238E27FC236}">
                <a16:creationId xmlns:a16="http://schemas.microsoft.com/office/drawing/2014/main" id="{D30A32E0-0034-0581-C46E-D6BBD2CDA967}"/>
              </a:ext>
            </a:extLst>
          </p:cNvPr>
          <p:cNvSpPr txBox="1"/>
          <p:nvPr/>
        </p:nvSpPr>
        <p:spPr>
          <a:xfrm>
            <a:off x="3710573" y="3075057"/>
            <a:ext cx="4770857"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المرض المبيح للفطر في رمضان؟</a:t>
            </a:r>
          </a:p>
        </p:txBody>
      </p:sp>
    </p:spTree>
    <p:extLst>
      <p:ext uri="{BB962C8B-B14F-4D97-AF65-F5344CB8AC3E}">
        <p14:creationId xmlns:p14="http://schemas.microsoft.com/office/powerpoint/2010/main" val="30436495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19745 " pathEditMode="relative" rAng="0" ptsTypes="AA">
                                      <p:cBhvr>
                                        <p:cTn id="12" dur="1000" fill="hold"/>
                                        <p:tgtEl>
                                          <p:spTgt spid="15"/>
                                        </p:tgtEl>
                                        <p:attrNameLst>
                                          <p:attrName>ppt_x</p:attrName>
                                          <p:attrName>ppt_y</p:attrName>
                                        </p:attrNameLst>
                                      </p:cBhvr>
                                      <p:rCtr x="0" y="-9884"/>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29B95B-C9E9-0494-C77A-5DA59C41FB3D}"/>
            </a:ext>
          </a:extLst>
        </p:cNvPr>
        <p:cNvGrpSpPr/>
        <p:nvPr/>
      </p:nvGrpSpPr>
      <p:grpSpPr>
        <a:xfrm>
          <a:off x="0" y="0"/>
          <a:ext cx="0" cy="0"/>
          <a:chOff x="0" y="0"/>
          <a:chExt cx="0" cy="0"/>
        </a:xfrm>
      </p:grpSpPr>
      <p:sp>
        <p:nvSpPr>
          <p:cNvPr id="10" name="نص 1">
            <a:extLst>
              <a:ext uri="{FF2B5EF4-FFF2-40B4-BE49-F238E27FC236}">
                <a16:creationId xmlns:a16="http://schemas.microsoft.com/office/drawing/2014/main" id="{375A9A39-5BFF-07C4-3D54-B9E17069978C}"/>
              </a:ext>
            </a:extLst>
          </p:cNvPr>
          <p:cNvSpPr txBox="1"/>
          <p:nvPr/>
        </p:nvSpPr>
        <p:spPr>
          <a:xfrm>
            <a:off x="7165788" y="1934200"/>
            <a:ext cx="3432350" cy="2123658"/>
          </a:xfrm>
          <a:prstGeom prst="rect">
            <a:avLst/>
          </a:prstGeom>
          <a:noFill/>
        </p:spPr>
        <p:txBody>
          <a:bodyPr wrap="none" rtlCol="1" anchor="ctr">
            <a:spAutoFit/>
          </a:bodyPr>
          <a:lstStyle/>
          <a:p>
            <a:pPr algn="ctr"/>
            <a:r>
              <a:rPr lang="ar-JO" sz="6600" b="1" dirty="0">
                <a:gradFill flip="none" rotWithShape="1">
                  <a:gsLst>
                    <a:gs pos="0">
                      <a:srgbClr val="D29453"/>
                    </a:gs>
                    <a:gs pos="30000">
                      <a:srgbClr val="CF7B2F"/>
                    </a:gs>
                    <a:gs pos="55000">
                      <a:srgbClr val="89511F"/>
                    </a:gs>
                    <a:gs pos="100000">
                      <a:srgbClr val="D7904E"/>
                    </a:gs>
                  </a:gsLst>
                  <a:lin ang="13500000" scaled="1"/>
                  <a:tileRect/>
                </a:gradFill>
                <a:effectLst>
                  <a:outerShdw blurRad="38100" dist="38100" dir="2700000" algn="tl">
                    <a:srgbClr val="000000">
                      <a:alpha val="43137"/>
                    </a:srgbClr>
                  </a:outerShdw>
                </a:effectLst>
                <a:latin typeface="A Thuluth" pitchFamily="2" charset="-78"/>
                <a:cs typeface="A Thuluth" pitchFamily="2" charset="-78"/>
              </a:rPr>
              <a:t>رمضان</a:t>
            </a:r>
          </a:p>
          <a:p>
            <a:pPr algn="ctr"/>
            <a:r>
              <a:rPr lang="ar-JO" sz="6600" b="1" dirty="0">
                <a:gradFill flip="none" rotWithShape="1">
                  <a:gsLst>
                    <a:gs pos="0">
                      <a:srgbClr val="D29453"/>
                    </a:gs>
                    <a:gs pos="30000">
                      <a:srgbClr val="CF7B2F"/>
                    </a:gs>
                    <a:gs pos="55000">
                      <a:srgbClr val="89511F"/>
                    </a:gs>
                    <a:gs pos="100000">
                      <a:srgbClr val="D7904E"/>
                    </a:gs>
                  </a:gsLst>
                  <a:lin ang="13500000" scaled="1"/>
                  <a:tileRect/>
                </a:gradFill>
                <a:effectLst>
                  <a:outerShdw blurRad="38100" dist="38100" dir="2700000" algn="tl">
                    <a:srgbClr val="000000">
                      <a:alpha val="43137"/>
                    </a:srgbClr>
                  </a:outerShdw>
                </a:effectLst>
                <a:latin typeface="A Thuluth" pitchFamily="2" charset="-78"/>
                <a:cs typeface="A Thuluth" pitchFamily="2" charset="-78"/>
              </a:rPr>
              <a:t>سؤال وجواب</a:t>
            </a:r>
          </a:p>
        </p:txBody>
      </p:sp>
      <p:sp>
        <p:nvSpPr>
          <p:cNvPr id="14" name="نص 2">
            <a:extLst>
              <a:ext uri="{FF2B5EF4-FFF2-40B4-BE49-F238E27FC236}">
                <a16:creationId xmlns:a16="http://schemas.microsoft.com/office/drawing/2014/main" id="{5322D9C6-8C36-F04D-8A0A-A22C1EF3897F}"/>
              </a:ext>
            </a:extLst>
          </p:cNvPr>
          <p:cNvSpPr txBox="1"/>
          <p:nvPr/>
        </p:nvSpPr>
        <p:spPr>
          <a:xfrm>
            <a:off x="7601807" y="4457710"/>
            <a:ext cx="2560317" cy="523220"/>
          </a:xfrm>
          <a:prstGeom prst="rect">
            <a:avLst/>
          </a:prstGeom>
          <a:noFill/>
        </p:spPr>
        <p:txBody>
          <a:bodyPr wrap="none" rtlCol="1" anchor="ctr">
            <a:spAutoFit/>
          </a:bodyPr>
          <a:lstStyle/>
          <a:p>
            <a:pPr algn="ctr"/>
            <a:r>
              <a:rPr lang="ar-JO" sz="2800" b="1" dirty="0">
                <a:gradFill flip="none" rotWithShape="1">
                  <a:gsLst>
                    <a:gs pos="0">
                      <a:srgbClr val="D29453"/>
                    </a:gs>
                    <a:gs pos="30000">
                      <a:srgbClr val="CF7B2F"/>
                    </a:gs>
                    <a:gs pos="55000">
                      <a:srgbClr val="89511F"/>
                    </a:gs>
                    <a:gs pos="100000">
                      <a:srgbClr val="D7904E"/>
                    </a:gs>
                  </a:gsLst>
                  <a:lin ang="13500000" scaled="1"/>
                  <a:tileRect/>
                </a:gradFill>
                <a:effectLst>
                  <a:outerShdw blurRad="38100" dist="38100" dir="2700000" algn="tl">
                    <a:srgbClr val="000000">
                      <a:alpha val="43137"/>
                    </a:srgbClr>
                  </a:outerShdw>
                </a:effectLst>
                <a:latin typeface="A Thuluth" pitchFamily="2" charset="-78"/>
                <a:cs typeface="A Thuluth" pitchFamily="2" charset="-78"/>
              </a:rPr>
              <a:t>قناة البوربوينت الإسلامي</a:t>
            </a:r>
          </a:p>
        </p:txBody>
      </p:sp>
      <p:sp>
        <p:nvSpPr>
          <p:cNvPr id="15" name="نص 3">
            <a:hlinkClick r:id="rId3" tooltip="تسرنا زيارتكم للقناة"/>
            <a:extLst>
              <a:ext uri="{FF2B5EF4-FFF2-40B4-BE49-F238E27FC236}">
                <a16:creationId xmlns:a16="http://schemas.microsoft.com/office/drawing/2014/main" id="{828A3A6F-F448-5153-0EA2-752B83AE88E8}"/>
              </a:ext>
            </a:extLst>
          </p:cNvPr>
          <p:cNvSpPr txBox="1"/>
          <p:nvPr/>
        </p:nvSpPr>
        <p:spPr>
          <a:xfrm>
            <a:off x="6750396" y="5040050"/>
            <a:ext cx="4263154" cy="400110"/>
          </a:xfrm>
          <a:prstGeom prst="rect">
            <a:avLst/>
          </a:prstGeom>
          <a:noFill/>
        </p:spPr>
        <p:txBody>
          <a:bodyPr wrap="none" rtlCol="1" anchor="ctr">
            <a:spAutoFit/>
          </a:bodyPr>
          <a:lstStyle/>
          <a:p>
            <a:pPr algn="ctr"/>
            <a:r>
              <a:rPr lang="en-US" sz="2000" b="1" dirty="0">
                <a:gradFill flip="none" rotWithShape="1">
                  <a:gsLst>
                    <a:gs pos="0">
                      <a:srgbClr val="D29453"/>
                    </a:gs>
                    <a:gs pos="30000">
                      <a:srgbClr val="CF7B2F"/>
                    </a:gs>
                    <a:gs pos="55000">
                      <a:srgbClr val="89511F"/>
                    </a:gs>
                    <a:gs pos="100000">
                      <a:srgbClr val="D7904E"/>
                    </a:gs>
                  </a:gsLst>
                  <a:lin ang="13500000" scaled="1"/>
                  <a:tileRect/>
                </a:gra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youtube.com/@IslamicPowerPoint</a:t>
            </a:r>
            <a:endParaRPr lang="ar-JO" sz="2000" b="1" dirty="0">
              <a:gradFill flip="none" rotWithShape="1">
                <a:gsLst>
                  <a:gs pos="0">
                    <a:srgbClr val="D29453"/>
                  </a:gs>
                  <a:gs pos="30000">
                    <a:srgbClr val="CF7B2F"/>
                  </a:gs>
                  <a:gs pos="55000">
                    <a:srgbClr val="89511F"/>
                  </a:gs>
                  <a:gs pos="100000">
                    <a:srgbClr val="D7904E"/>
                  </a:gs>
                </a:gsLst>
                <a:lin ang="13500000" scaled="1"/>
                <a:tileRect/>
              </a:gra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27404955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par>
                          <p:cTn id="10" fill="hold">
                            <p:stCondLst>
                              <p:cond delay="2000"/>
                            </p:stCondLst>
                            <p:childTnLst>
                              <p:par>
                                <p:cTn id="11" presetID="10" presetClass="entr" presetSubtype="0" fill="hold" grpId="0" nodeType="afterEffect">
                                  <p:stCondLst>
                                    <p:cond delay="1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DF3B81-23E0-4FE2-2E66-1B276B8C7ED1}"/>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3126801E-B9C6-7FED-7C24-FF2537C9F3F9}"/>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أصيب بمرض لا يرجى برؤه يمنعه من الصيام؛ فعليه إطعام مسكين مُدّ طعام عن كل يوم بدلاً عن الصوم، قال الله تعالى: {وَعَلَى الَّذِينَ يُطِيقُونَهُ فِدْيَةٌ طَعَامُ مِسْكِينٍ} [البقرة:184]. والمد: (600) غرام من القمح أو الأرز.</a:t>
            </a:r>
          </a:p>
        </p:txBody>
      </p:sp>
      <p:sp>
        <p:nvSpPr>
          <p:cNvPr id="15" name="السؤال">
            <a:extLst>
              <a:ext uri="{FF2B5EF4-FFF2-40B4-BE49-F238E27FC236}">
                <a16:creationId xmlns:a16="http://schemas.microsoft.com/office/drawing/2014/main" id="{49C925BF-8092-1B56-A419-B80797F91ED5}"/>
              </a:ext>
            </a:extLst>
          </p:cNvPr>
          <p:cNvSpPr txBox="1"/>
          <p:nvPr/>
        </p:nvSpPr>
        <p:spPr>
          <a:xfrm>
            <a:off x="1941659" y="3075057"/>
            <a:ext cx="830868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أصيب شخص بمرض لا يُرجى بُرْؤه ماذا يفعل في صومه؟</a:t>
            </a:r>
          </a:p>
        </p:txBody>
      </p:sp>
    </p:spTree>
    <p:extLst>
      <p:ext uri="{BB962C8B-B14F-4D97-AF65-F5344CB8AC3E}">
        <p14:creationId xmlns:p14="http://schemas.microsoft.com/office/powerpoint/2010/main" val="22250609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4DB3F69-4E14-90D7-9697-8214CB87F436}"/>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4F821EA3-8A95-2D67-7A01-6B18EDFCC60F}"/>
              </a:ext>
            </a:extLst>
          </p:cNvPr>
          <p:cNvSpPr txBox="1"/>
          <p:nvPr/>
        </p:nvSpPr>
        <p:spPr>
          <a:xfrm>
            <a:off x="762002" y="2837546"/>
            <a:ext cx="10667998" cy="335476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عجز عن الصوم مطلقاً أفطر، وعليه الفدية؛ لقوله تعالى: {وَعَلَى الَّذِينَ يُطِيقُونَهُ فِدْيَةٌ طَعَامُ مِسْكِينٍ} [البقرة:184]، ولا قضاء عليه.</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وأما من كان يستطيع الصيام في بعض أيام الشهر دون الأخرى؛ فيصوم ما يستطيع منها، ويقضي بعد رمضان الأيام التي أفطرها متى استطاع ذلك، ولا فدية عليه.</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والمريض الذي يشق عليه الصيام في أيام الصيف الطويلة الحارة ويستطيع القضاء في أيام الشتاء القصيرة؛ يفطر، وعليه القضاء عند التمكن، ولا فدية عليه.</a:t>
            </a:r>
          </a:p>
        </p:txBody>
      </p:sp>
      <p:sp>
        <p:nvSpPr>
          <p:cNvPr id="15" name="السؤال">
            <a:extLst>
              <a:ext uri="{FF2B5EF4-FFF2-40B4-BE49-F238E27FC236}">
                <a16:creationId xmlns:a16="http://schemas.microsoft.com/office/drawing/2014/main" id="{2B22CD8D-BD82-B23D-A3A3-4A7F30F9D2C0}"/>
              </a:ext>
            </a:extLst>
          </p:cNvPr>
          <p:cNvSpPr txBox="1"/>
          <p:nvPr/>
        </p:nvSpPr>
        <p:spPr>
          <a:xfrm>
            <a:off x="871655" y="3075057"/>
            <a:ext cx="10448694"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الصيام لكل من مريض السكري والقلب والضغط والكلى والقرحة؟</a:t>
            </a:r>
          </a:p>
        </p:txBody>
      </p:sp>
    </p:spTree>
    <p:extLst>
      <p:ext uri="{BB962C8B-B14F-4D97-AF65-F5344CB8AC3E}">
        <p14:creationId xmlns:p14="http://schemas.microsoft.com/office/powerpoint/2010/main" val="283398979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3F50B86-9E21-2894-6D55-E10CFF5CEF01}"/>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29F9020B-9E3D-C4F7-79BA-A92D60C6B936}"/>
              </a:ext>
            </a:extLst>
          </p:cNvPr>
          <p:cNvSpPr txBox="1"/>
          <p:nvPr/>
        </p:nvSpPr>
        <p:spPr>
          <a:xfrm>
            <a:off x="762002" y="2837546"/>
            <a:ext cx="10667998" cy="2215991"/>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يجب الصيام على الحامل والمرضع، لكن إن لحقهما ضرر أو مشقة غير معتادة؛ أفطرتا وعليهما القضاء.</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فإن كان الفِطْرُ خوفاً على الجنين أو الطفل فقط؛ فتجب فدية مع القضاء؛ لأن هذا الإفطار انتفع به الطفل فقط. والفدية إطعام مسكين عن كل يوم أفطرت فيه.</a:t>
            </a:r>
          </a:p>
        </p:txBody>
      </p:sp>
      <p:sp>
        <p:nvSpPr>
          <p:cNvPr id="15" name="السؤال">
            <a:extLst>
              <a:ext uri="{FF2B5EF4-FFF2-40B4-BE49-F238E27FC236}">
                <a16:creationId xmlns:a16="http://schemas.microsoft.com/office/drawing/2014/main" id="{B68D5A13-DFA3-7E0B-ED5A-01BBF377F16F}"/>
              </a:ext>
            </a:extLst>
          </p:cNvPr>
          <p:cNvSpPr txBox="1"/>
          <p:nvPr/>
        </p:nvSpPr>
        <p:spPr>
          <a:xfrm>
            <a:off x="4189069" y="3075057"/>
            <a:ext cx="381386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تصوم الحامل والمرضع؟</a:t>
            </a:r>
          </a:p>
        </p:txBody>
      </p:sp>
    </p:spTree>
    <p:extLst>
      <p:ext uri="{BB962C8B-B14F-4D97-AF65-F5344CB8AC3E}">
        <p14:creationId xmlns:p14="http://schemas.microsoft.com/office/powerpoint/2010/main" val="42290688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0DB80E-04EF-8A9F-F9C5-123F0A8D8CED}"/>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B48AF145-E679-BE93-58FF-15B0F7AF7498}"/>
              </a:ext>
            </a:extLst>
          </p:cNvPr>
          <p:cNvSpPr txBox="1"/>
          <p:nvPr/>
        </p:nvSpPr>
        <p:spPr>
          <a:xfrm>
            <a:off x="762002" y="2837546"/>
            <a:ext cx="10667998" cy="335476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شرط إباحة الفطر للمسافر أن يكون سفرهُ طويلاً مباحاً. وهو ما كان (81) كيلو متر فأكثر.</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ويُشترط أن يَشْرَعَ بالسفر ويجاوز عمران بلده قبل طلوع الفجر؛ فمن كان سفره كذلك فَلَهُ أن يُفطر وعليه القضاء، وهنالك شرطٌ آخر وهو ألا ينوي إقامة أربعة أيام ٍفأكثر خلال سفره في مكان واحد، فإن نوى الإقامة في مكان واحد أربعة أيام فأكثر عدا يومي الدخول والخروج؛ صار مقيماً في ذلك المكان؛ فيجب عليه الصوم ما دام مقيماً في ذلك المكان.</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وما أفطره المسافر يجب عليه قضاؤه بعد رمضان، وقبل أن يدخل رمضان الذي بعده.</a:t>
            </a:r>
          </a:p>
        </p:txBody>
      </p:sp>
      <p:sp>
        <p:nvSpPr>
          <p:cNvPr id="15" name="السؤال">
            <a:extLst>
              <a:ext uri="{FF2B5EF4-FFF2-40B4-BE49-F238E27FC236}">
                <a16:creationId xmlns:a16="http://schemas.microsoft.com/office/drawing/2014/main" id="{2076F464-BA08-4A5E-A826-DF4E19A7501F}"/>
              </a:ext>
            </a:extLst>
          </p:cNvPr>
          <p:cNvSpPr txBox="1"/>
          <p:nvPr/>
        </p:nvSpPr>
        <p:spPr>
          <a:xfrm>
            <a:off x="4116133" y="3075057"/>
            <a:ext cx="3959738"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متى يجوز للمسافر أن يُفطر؟</a:t>
            </a:r>
          </a:p>
        </p:txBody>
      </p:sp>
    </p:spTree>
    <p:extLst>
      <p:ext uri="{BB962C8B-B14F-4D97-AF65-F5344CB8AC3E}">
        <p14:creationId xmlns:p14="http://schemas.microsoft.com/office/powerpoint/2010/main" val="23119134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BFBFC3A-902D-E1BA-5204-5AA72881BCA4}"/>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C2AA0220-80C2-994D-D5EE-297194F8AFB8}"/>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يجب على من أراد السفر بعد الفجر أن يصبح صائماً، ويشرع بالسفر صائماً قاصداً إتمام صومه، وذلك لوجوب الصيام عليه قبل السفر، فإن لحقته بعد سفره مشقة غير محتملة؛ جاز له الفطر بسبب تلك المشقة وليس بسبب السفر، وعليه القضاء.</a:t>
            </a:r>
          </a:p>
        </p:txBody>
      </p:sp>
      <p:sp>
        <p:nvSpPr>
          <p:cNvPr id="15" name="السؤال">
            <a:extLst>
              <a:ext uri="{FF2B5EF4-FFF2-40B4-BE49-F238E27FC236}">
                <a16:creationId xmlns:a16="http://schemas.microsoft.com/office/drawing/2014/main" id="{E14B0C82-8803-6D4E-7B18-E3C6929E57C6}"/>
              </a:ext>
            </a:extLst>
          </p:cNvPr>
          <p:cNvSpPr txBox="1"/>
          <p:nvPr/>
        </p:nvSpPr>
        <p:spPr>
          <a:xfrm>
            <a:off x="1613044" y="3075057"/>
            <a:ext cx="8965917"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يجب أن يصوم من يُريد السفر بالطائرة عصراً في نهار رمضان؟</a:t>
            </a:r>
          </a:p>
        </p:txBody>
      </p:sp>
    </p:spTree>
    <p:extLst>
      <p:ext uri="{BB962C8B-B14F-4D97-AF65-F5344CB8AC3E}">
        <p14:creationId xmlns:p14="http://schemas.microsoft.com/office/powerpoint/2010/main" val="7905996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B99731-99D4-4D52-B8CE-06EC20ABB853}"/>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8DDF1F7C-C50C-3E21-98BB-1D6BB4B6DB9E}"/>
              </a:ext>
            </a:extLst>
          </p:cNvPr>
          <p:cNvSpPr txBox="1"/>
          <p:nvPr/>
        </p:nvSpPr>
        <p:spPr>
          <a:xfrm>
            <a:off x="762002" y="2837546"/>
            <a:ext cx="10667998" cy="2215991"/>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المريض الذي يشق عليه الصيام يجوز له أن يُفطر سواء أصبح صائماً أم غير صائم.</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وأما المسافر: فإن أصبح مقيماً وسافر بعد الفجر؛ فيجب عليه أن يصوم ما لم تدركه مشقة بالغة يُفطر بسببها، وأما إن أصبح مسافراً بأن طلع الفجر عليه بعد أن غادر بنيان بلده؛ فهذا له أن يفطر، وهذا ما فعله النبي صلى الله عليه وسلم عام الفتح.</a:t>
            </a:r>
          </a:p>
        </p:txBody>
      </p:sp>
      <p:sp>
        <p:nvSpPr>
          <p:cNvPr id="15" name="السؤال">
            <a:extLst>
              <a:ext uri="{FF2B5EF4-FFF2-40B4-BE49-F238E27FC236}">
                <a16:creationId xmlns:a16="http://schemas.microsoft.com/office/drawing/2014/main" id="{13A1C6EF-F0EB-459E-EF31-6430E7D86BFE}"/>
              </a:ext>
            </a:extLst>
          </p:cNvPr>
          <p:cNvSpPr txBox="1"/>
          <p:nvPr/>
        </p:nvSpPr>
        <p:spPr>
          <a:xfrm>
            <a:off x="1840671" y="3075057"/>
            <a:ext cx="8510663"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أصبح مريضاً أو مسافراً وهو صائم، هل يجوز له أن يُفطر؟</a:t>
            </a:r>
          </a:p>
        </p:txBody>
      </p:sp>
    </p:spTree>
    <p:extLst>
      <p:ext uri="{BB962C8B-B14F-4D97-AF65-F5344CB8AC3E}">
        <p14:creationId xmlns:p14="http://schemas.microsoft.com/office/powerpoint/2010/main" val="35826620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847D52C-5262-D14F-4895-268241022E42}"/>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60A2CB8E-B3A6-C718-DA38-A6B866C3AD86}"/>
              </a:ext>
            </a:extLst>
          </p:cNvPr>
          <p:cNvSpPr txBox="1"/>
          <p:nvPr/>
        </p:nvSpPr>
        <p:spPr>
          <a:xfrm>
            <a:off x="762002" y="2837546"/>
            <a:ext cx="10667998" cy="1877437"/>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أصبح المريض صائماً ثم شفي خلال النهار وهو صائم؛ وجب عليه إتمام صيامه.</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وإذا أصبح المسافر صائماً ثم أقام خلال النهار وهو صائم؛ وجب عليه أن يُتِمَّ صيامه.</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ويَحْرُمُ عليهما الفطر؛ لأن الرخصة تزول بزوال سببها.</a:t>
            </a:r>
          </a:p>
        </p:txBody>
      </p:sp>
      <p:sp>
        <p:nvSpPr>
          <p:cNvPr id="15" name="السؤال">
            <a:extLst>
              <a:ext uri="{FF2B5EF4-FFF2-40B4-BE49-F238E27FC236}">
                <a16:creationId xmlns:a16="http://schemas.microsoft.com/office/drawing/2014/main" id="{42999D06-943A-E28E-E97F-3A0F56BF2C98}"/>
              </a:ext>
            </a:extLst>
          </p:cNvPr>
          <p:cNvSpPr txBox="1"/>
          <p:nvPr/>
        </p:nvSpPr>
        <p:spPr>
          <a:xfrm>
            <a:off x="1286032" y="3075057"/>
            <a:ext cx="9619941"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أقام المسافر وشُفي المريض وهما صائمان، فهل يجوز لهما أن يُفطرا؟</a:t>
            </a:r>
          </a:p>
        </p:txBody>
      </p:sp>
    </p:spTree>
    <p:extLst>
      <p:ext uri="{BB962C8B-B14F-4D97-AF65-F5344CB8AC3E}">
        <p14:creationId xmlns:p14="http://schemas.microsoft.com/office/powerpoint/2010/main" val="30807057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FA74831-B7CC-96EE-8221-6C82B2677C5F}"/>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34D1D6B5-0B20-1C10-906E-E8B109BA9EBA}"/>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أقام المسافر أو شُفي المريض وهما مفطران؛ فيستحب لهما الإمساك عن المُفَطِّرات بقية ذلك اليوم ولا يجب.</a:t>
            </a:r>
          </a:p>
        </p:txBody>
      </p:sp>
      <p:sp>
        <p:nvSpPr>
          <p:cNvPr id="15" name="السؤال">
            <a:extLst>
              <a:ext uri="{FF2B5EF4-FFF2-40B4-BE49-F238E27FC236}">
                <a16:creationId xmlns:a16="http://schemas.microsoft.com/office/drawing/2014/main" id="{40844E49-CD1A-3A7B-042A-F580BCEA97E8}"/>
              </a:ext>
            </a:extLst>
          </p:cNvPr>
          <p:cNvSpPr txBox="1"/>
          <p:nvPr/>
        </p:nvSpPr>
        <p:spPr>
          <a:xfrm>
            <a:off x="2551602" y="3075057"/>
            <a:ext cx="708880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ماذا يلزم المسافر والمريض إذا أفطرا ثم زال عذرهما؟</a:t>
            </a:r>
          </a:p>
        </p:txBody>
      </p:sp>
    </p:spTree>
    <p:extLst>
      <p:ext uri="{BB962C8B-B14F-4D97-AF65-F5344CB8AC3E}">
        <p14:creationId xmlns:p14="http://schemas.microsoft.com/office/powerpoint/2010/main" val="38327915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70CC21-4822-C5AE-C4A9-1944611052D1}"/>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C8A8B519-0B91-3BC8-CC93-1A2BCCF1513A}"/>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لا يجوز لمن يعمل عملاً شاقاً الفِطْرُ ابتداءً، وعليه أن ينوي الصوم من الليل ويَشْرَعُ فيه، فإن وصل بعد ذلك إلى حدٍّ يشق معه الصوم أفطر، وقضى في وقت آخر.</a:t>
            </a:r>
          </a:p>
        </p:txBody>
      </p:sp>
      <p:sp>
        <p:nvSpPr>
          <p:cNvPr id="15" name="السؤال">
            <a:extLst>
              <a:ext uri="{FF2B5EF4-FFF2-40B4-BE49-F238E27FC236}">
                <a16:creationId xmlns:a16="http://schemas.microsoft.com/office/drawing/2014/main" id="{7F8BB770-BB08-5852-8717-A993FBA12AC1}"/>
              </a:ext>
            </a:extLst>
          </p:cNvPr>
          <p:cNvSpPr txBox="1"/>
          <p:nvPr/>
        </p:nvSpPr>
        <p:spPr>
          <a:xfrm>
            <a:off x="1794985" y="3075057"/>
            <a:ext cx="860203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يجوز الفطر لمن يعمل عملاً شاقاً كالخباز وعامل (الباطون)؟</a:t>
            </a:r>
          </a:p>
        </p:txBody>
      </p:sp>
    </p:spTree>
    <p:extLst>
      <p:ext uri="{BB962C8B-B14F-4D97-AF65-F5344CB8AC3E}">
        <p14:creationId xmlns:p14="http://schemas.microsoft.com/office/powerpoint/2010/main" val="35956668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F89DF9-2BB5-B205-30C9-27AD2868FFA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C1BFDF6F-2291-CC1A-CC4B-B3AACEDFBF9F}"/>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لا تُعَدُّ الامتحانات المدرسية والجامعية عذراً يبيح الإفطار؛ لأن معظم الطلاب يقدمون الامتحان مع الصيام من غير مشقة خارجة عن المعتاد، والصيام لا يتعارض مع الاستعداد للامتحان، والمسلم يستعين بطاعة الله على مهام الدنيا والآخرة.</a:t>
            </a:r>
          </a:p>
        </p:txBody>
      </p:sp>
      <p:sp>
        <p:nvSpPr>
          <p:cNvPr id="15" name="السؤال">
            <a:extLst>
              <a:ext uri="{FF2B5EF4-FFF2-40B4-BE49-F238E27FC236}">
                <a16:creationId xmlns:a16="http://schemas.microsoft.com/office/drawing/2014/main" id="{63FAB837-8B27-1C69-0D7E-0EED6FC7D584}"/>
              </a:ext>
            </a:extLst>
          </p:cNvPr>
          <p:cNvSpPr txBox="1"/>
          <p:nvPr/>
        </p:nvSpPr>
        <p:spPr>
          <a:xfrm>
            <a:off x="1794985" y="3075057"/>
            <a:ext cx="860203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تُعَدُّ الامتحانات المدرسية عذراً يبيح الإفطار في رمضان؟</a:t>
            </a:r>
          </a:p>
        </p:txBody>
      </p:sp>
    </p:spTree>
    <p:extLst>
      <p:ext uri="{BB962C8B-B14F-4D97-AF65-F5344CB8AC3E}">
        <p14:creationId xmlns:p14="http://schemas.microsoft.com/office/powerpoint/2010/main" val="21092800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A40EA-1B67-5E60-10DA-1CEB1125AB4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2D299595-F3E5-D501-87BF-0496D72A08D3}"/>
              </a:ext>
            </a:extLst>
          </p:cNvPr>
          <p:cNvSpPr txBox="1"/>
          <p:nvPr/>
        </p:nvSpPr>
        <p:spPr>
          <a:xfrm>
            <a:off x="762002" y="2837546"/>
            <a:ext cx="10667998" cy="2785378"/>
          </a:xfrm>
          <a:prstGeom prst="rect">
            <a:avLst/>
          </a:prstGeom>
          <a:noFill/>
        </p:spPr>
        <p:txBody>
          <a:bodyPr wrap="square" rtlCol="1" anchor="t">
            <a:spAutoFit/>
          </a:bodyPr>
          <a:lstStyle/>
          <a:p>
            <a:pPr algn="just">
              <a:spcAft>
                <a:spcPts val="1200"/>
              </a:spcAft>
            </a:pPr>
            <a:r>
              <a:rPr lang="ar-JO" sz="3200" b="1" dirty="0">
                <a:ln w="3175">
                  <a:noFill/>
                </a:ln>
                <a:solidFill>
                  <a:srgbClr val="D7904E"/>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الصوم لغةً</a:t>
            </a: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مطلق الإمساك. قال الله تعالى – على لسان مريم عليها السلام -: {إِنِّي نَذَرْتُ لِلرَّحْمَنِ صَوْمًا فَلَنْ أُكَلِّمَ الْيَوْمَ إِنْسِيًّا} [مريم:26] أي: إمساكاً وسكوتاً عن الكلام.</a:t>
            </a:r>
          </a:p>
          <a:p>
            <a:pPr algn="just">
              <a:spcAft>
                <a:spcPts val="1200"/>
              </a:spcAft>
            </a:pPr>
            <a:r>
              <a:rPr lang="ar-JO" sz="3200" b="1" dirty="0">
                <a:ln w="3175">
                  <a:noFill/>
                </a:ln>
                <a:solidFill>
                  <a:srgbClr val="D7904E"/>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الصوم اصطلاحاً</a:t>
            </a: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إمساك المسلم البالغ العاقل عن جميع المُفَطِّرات من طلوع الفجر الصادق (الفجر الثاني) إلى غروب الشمس، مقروناً بالنية من الليل، بشرط الخلو من الموانع الشرعية كالحيض والنفاس ونحوهما.</a:t>
            </a:r>
          </a:p>
        </p:txBody>
      </p:sp>
      <p:sp>
        <p:nvSpPr>
          <p:cNvPr id="15" name="السؤال">
            <a:extLst>
              <a:ext uri="{FF2B5EF4-FFF2-40B4-BE49-F238E27FC236}">
                <a16:creationId xmlns:a16="http://schemas.microsoft.com/office/drawing/2014/main" id="{46A8E2D8-27CB-8B4C-4E92-29F60E05DACC}"/>
              </a:ext>
            </a:extLst>
          </p:cNvPr>
          <p:cNvSpPr txBox="1"/>
          <p:nvPr/>
        </p:nvSpPr>
        <p:spPr>
          <a:xfrm>
            <a:off x="3915756" y="3075057"/>
            <a:ext cx="4360489" cy="707886"/>
          </a:xfrm>
          <a:prstGeom prst="rect">
            <a:avLst/>
          </a:prstGeom>
          <a:noFill/>
        </p:spPr>
        <p:txBody>
          <a:bodyPr wrap="none" rtlCol="1" anchor="ctr">
            <a:spAutoFit/>
          </a:bodyPr>
          <a:lstStyle/>
          <a:p>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معنى الصوم لغةً واصطلاحاً؟</a:t>
            </a:r>
          </a:p>
        </p:txBody>
      </p:sp>
    </p:spTree>
    <p:extLst>
      <p:ext uri="{BB962C8B-B14F-4D97-AF65-F5344CB8AC3E}">
        <p14:creationId xmlns:p14="http://schemas.microsoft.com/office/powerpoint/2010/main" val="31210472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DEC38C-860C-6E04-8DF5-A46EB96A52D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2E9867AD-FD30-B66D-88E4-FC35151DAE8D}"/>
              </a:ext>
            </a:extLst>
          </p:cNvPr>
          <p:cNvSpPr txBox="1"/>
          <p:nvPr/>
        </p:nvSpPr>
        <p:spPr>
          <a:xfrm>
            <a:off x="762002" y="2837546"/>
            <a:ext cx="10667998" cy="58477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الاحتلام في نهار رمضان لا يُبْطِلُ الصيام، لكن عليه الاغتسال كي لا تفوتهُ الصلاة.</a:t>
            </a:r>
          </a:p>
        </p:txBody>
      </p:sp>
      <p:sp>
        <p:nvSpPr>
          <p:cNvPr id="15" name="السؤال">
            <a:extLst>
              <a:ext uri="{FF2B5EF4-FFF2-40B4-BE49-F238E27FC236}">
                <a16:creationId xmlns:a16="http://schemas.microsoft.com/office/drawing/2014/main" id="{1481DCF4-8EDE-ACA2-6C10-6F2126857692}"/>
              </a:ext>
            </a:extLst>
          </p:cNvPr>
          <p:cNvSpPr txBox="1"/>
          <p:nvPr/>
        </p:nvSpPr>
        <p:spPr>
          <a:xfrm>
            <a:off x="3638439" y="3075057"/>
            <a:ext cx="4915127"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الاحتلام في نهار رمضان يُفَطِّر؟</a:t>
            </a:r>
          </a:p>
        </p:txBody>
      </p:sp>
    </p:spTree>
    <p:extLst>
      <p:ext uri="{BB962C8B-B14F-4D97-AF65-F5344CB8AC3E}">
        <p14:creationId xmlns:p14="http://schemas.microsoft.com/office/powerpoint/2010/main" val="26096093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3ED78EC-49C7-C269-FAF5-9F57BC7668E9}"/>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6E5C5C4D-B66E-18BF-930A-11CA63C15247}"/>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يجوز تأخير غسل الجنابة إلى ما بعد طلوع الفجر؛ إذ ليس من شروط صحة الصيام الطهارة من الجنابة، لكن عليه أن يغتسل ليصلي صلاة الفجر في وقتها.</a:t>
            </a:r>
          </a:p>
        </p:txBody>
      </p:sp>
      <p:sp>
        <p:nvSpPr>
          <p:cNvPr id="15" name="السؤال">
            <a:extLst>
              <a:ext uri="{FF2B5EF4-FFF2-40B4-BE49-F238E27FC236}">
                <a16:creationId xmlns:a16="http://schemas.microsoft.com/office/drawing/2014/main" id="{D47C8FC2-8EA2-31C3-36EC-3B98A722F4A1}"/>
              </a:ext>
            </a:extLst>
          </p:cNvPr>
          <p:cNvSpPr txBox="1"/>
          <p:nvPr/>
        </p:nvSpPr>
        <p:spPr>
          <a:xfrm>
            <a:off x="2454621" y="3075057"/>
            <a:ext cx="7282764"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يجوز تأخير غسل الجنابة إلى ما بعد طلوع الفجر؟</a:t>
            </a:r>
          </a:p>
        </p:txBody>
      </p:sp>
    </p:spTree>
    <p:extLst>
      <p:ext uri="{BB962C8B-B14F-4D97-AF65-F5344CB8AC3E}">
        <p14:creationId xmlns:p14="http://schemas.microsoft.com/office/powerpoint/2010/main" val="32034147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006989-229E-1A5F-D396-0D2AF80FAC8A}"/>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3DF3AFED-96BD-C18B-8F16-35FC893F62CD}"/>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صيامُها صحيحٌ؛ لأن الغُسْلَ ليس شرطاً لصحة الصوم، بل لصحة الصلاة، وتأثم بتأخير صلاة الفجر عن وقتها بلا عذر، ومعلومٌ أنّ صلاةَ الفجر ينتهي وقتها بطلوع الشمس، ومع ذلك يجب عليها الاغتسال، وقضاء صلاة الفجر.</a:t>
            </a:r>
          </a:p>
        </p:txBody>
      </p:sp>
      <p:sp>
        <p:nvSpPr>
          <p:cNvPr id="15" name="السؤال">
            <a:extLst>
              <a:ext uri="{FF2B5EF4-FFF2-40B4-BE49-F238E27FC236}">
                <a16:creationId xmlns:a16="http://schemas.microsoft.com/office/drawing/2014/main" id="{1294FD14-A146-AAB1-FDEF-EAC338A44901}"/>
              </a:ext>
            </a:extLst>
          </p:cNvPr>
          <p:cNvSpPr txBox="1"/>
          <p:nvPr/>
        </p:nvSpPr>
        <p:spPr>
          <a:xfrm>
            <a:off x="768262" y="3075057"/>
            <a:ext cx="10655482"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امرأة طهرت قبل الفجر ولم تغتسل إلا بعد طلوع الشمس، فما حُكْمُ صيامها؟</a:t>
            </a:r>
          </a:p>
        </p:txBody>
      </p:sp>
    </p:spTree>
    <p:extLst>
      <p:ext uri="{BB962C8B-B14F-4D97-AF65-F5344CB8AC3E}">
        <p14:creationId xmlns:p14="http://schemas.microsoft.com/office/powerpoint/2010/main" val="33391212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9C8FC8-9BDD-8E31-3053-0DCA0FEC46E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57D03A6A-5208-5847-472B-2FA69F74076C}"/>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جاءتها الدورة الشهرية وهي صائمة بطل صومها، وعليها قضاؤه بعد رمضان؛ لأن الله تعالى خفف عن النساء في هذا الظرف، وللمرأة الأجر على ترك الصيام في هذه الحال؛ لأنها تتركه امتثالاً لأمر الله تعالى.</a:t>
            </a:r>
          </a:p>
        </p:txBody>
      </p:sp>
      <p:sp>
        <p:nvSpPr>
          <p:cNvPr id="15" name="السؤال">
            <a:extLst>
              <a:ext uri="{FF2B5EF4-FFF2-40B4-BE49-F238E27FC236}">
                <a16:creationId xmlns:a16="http://schemas.microsoft.com/office/drawing/2014/main" id="{E30B7192-C97F-833A-B944-5BEC05C274B9}"/>
              </a:ext>
            </a:extLst>
          </p:cNvPr>
          <p:cNvSpPr txBox="1"/>
          <p:nvPr/>
        </p:nvSpPr>
        <p:spPr>
          <a:xfrm>
            <a:off x="2746368" y="3075057"/>
            <a:ext cx="669927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مَن جاءتها الدورة الشهرية وهي صائمة؟</a:t>
            </a:r>
          </a:p>
        </p:txBody>
      </p:sp>
    </p:spTree>
    <p:extLst>
      <p:ext uri="{BB962C8B-B14F-4D97-AF65-F5344CB8AC3E}">
        <p14:creationId xmlns:p14="http://schemas.microsoft.com/office/powerpoint/2010/main" val="1738306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9D0366-5545-3907-C77D-B84371E7496A}"/>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B9D498DE-767F-DFD5-23ED-601491F24EEB}"/>
              </a:ext>
            </a:extLst>
          </p:cNvPr>
          <p:cNvSpPr txBox="1"/>
          <p:nvPr/>
        </p:nvSpPr>
        <p:spPr>
          <a:xfrm>
            <a:off x="762002" y="2837546"/>
            <a:ext cx="10667998" cy="1723549"/>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طهرت المرأة قبل أذان الفجر؛ وجب عليها الصيام؛ لزوال المانع الذي يمنعُها من الصوم. والقاعدة الشرعية تقول: "إذا زال المانع عاد الممنوع".</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وعندئذ تنوي الصيام قبل الفجر، ثم تغتسل للصلاة سواء قبل الفجر أو بعده.</a:t>
            </a:r>
          </a:p>
        </p:txBody>
      </p:sp>
      <p:sp>
        <p:nvSpPr>
          <p:cNvPr id="15" name="السؤال">
            <a:extLst>
              <a:ext uri="{FF2B5EF4-FFF2-40B4-BE49-F238E27FC236}">
                <a16:creationId xmlns:a16="http://schemas.microsoft.com/office/drawing/2014/main" id="{E39AF75E-2AD9-929D-EFB9-34E8EDC7B104}"/>
              </a:ext>
            </a:extLst>
          </p:cNvPr>
          <p:cNvSpPr txBox="1"/>
          <p:nvPr/>
        </p:nvSpPr>
        <p:spPr>
          <a:xfrm>
            <a:off x="1321299" y="3075057"/>
            <a:ext cx="9549409"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طهرت المرأة في رمضان قبل أذان الفجر، فهل يجب عليها الصوم؟</a:t>
            </a:r>
          </a:p>
        </p:txBody>
      </p:sp>
    </p:spTree>
    <p:extLst>
      <p:ext uri="{BB962C8B-B14F-4D97-AF65-F5344CB8AC3E}">
        <p14:creationId xmlns:p14="http://schemas.microsoft.com/office/powerpoint/2010/main" val="367720183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B9ABE2-35D6-E020-BB0D-8B050036A7AC}"/>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00239F5F-3F06-E88D-4546-F630CD79B5AD}"/>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طهرت المرأة بعد الفجر ولو بوقتٍ قليلٍ؛ يُسَنُّ لها الإمساك بقيّة ذلك اليوم، ولا يجب، ثم تقضيه بعد رمضان، ولها أجر الإمساك وأجر القضاء؛ لأنها كانت حائضاً في جزء من النهار.</a:t>
            </a:r>
          </a:p>
        </p:txBody>
      </p:sp>
      <p:sp>
        <p:nvSpPr>
          <p:cNvPr id="15" name="السؤال">
            <a:extLst>
              <a:ext uri="{FF2B5EF4-FFF2-40B4-BE49-F238E27FC236}">
                <a16:creationId xmlns:a16="http://schemas.microsoft.com/office/drawing/2014/main" id="{2BC4A946-CB5E-9F9B-4759-1A57886B7466}"/>
              </a:ext>
            </a:extLst>
          </p:cNvPr>
          <p:cNvSpPr txBox="1"/>
          <p:nvPr/>
        </p:nvSpPr>
        <p:spPr>
          <a:xfrm>
            <a:off x="2012193" y="3075057"/>
            <a:ext cx="8167621"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طهرت المرأة في رمضان بعد الفجر مباشرة، ماذا يلزمها؟</a:t>
            </a:r>
          </a:p>
        </p:txBody>
      </p:sp>
    </p:spTree>
    <p:extLst>
      <p:ext uri="{BB962C8B-B14F-4D97-AF65-F5344CB8AC3E}">
        <p14:creationId xmlns:p14="http://schemas.microsoft.com/office/powerpoint/2010/main" val="36140057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E40E329-24B5-9428-E6A4-DDD02A749138}"/>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C479666E-F36F-0D6C-518C-F69C3C86817D}"/>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أخذت المرأة دواءً فلم تر دم الحيض وصامت؛ فصيامها صحيح، لكنْ لا تُنصح بذلك إذ لا ضرورة له، وإن كان الدواء يضر بها - ولو احتمالاً -؛ فيَحْرُمُ عليها تناوله.</a:t>
            </a:r>
          </a:p>
        </p:txBody>
      </p:sp>
      <p:sp>
        <p:nvSpPr>
          <p:cNvPr id="15" name="السؤال">
            <a:extLst>
              <a:ext uri="{FF2B5EF4-FFF2-40B4-BE49-F238E27FC236}">
                <a16:creationId xmlns:a16="http://schemas.microsoft.com/office/drawing/2014/main" id="{EB555AA1-5580-68C2-C05C-53DFE4B5D1FB}"/>
              </a:ext>
            </a:extLst>
          </p:cNvPr>
          <p:cNvSpPr txBox="1"/>
          <p:nvPr/>
        </p:nvSpPr>
        <p:spPr>
          <a:xfrm>
            <a:off x="2457027" y="3075057"/>
            <a:ext cx="7277953"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امرأة أخذت دواءً لتأخير الحيض، فما حكمُ صيامها؟</a:t>
            </a:r>
          </a:p>
        </p:txBody>
      </p:sp>
    </p:spTree>
    <p:extLst>
      <p:ext uri="{BB962C8B-B14F-4D97-AF65-F5344CB8AC3E}">
        <p14:creationId xmlns:p14="http://schemas.microsoft.com/office/powerpoint/2010/main" val="11273720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705F218-C0DC-BE9A-F863-4D27F9E865EA}"/>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CE16E5D4-A928-44A0-4C9C-768441D98F81}"/>
              </a:ext>
            </a:extLst>
          </p:cNvPr>
          <p:cNvSpPr txBox="1"/>
          <p:nvPr/>
        </p:nvSpPr>
        <p:spPr>
          <a:xfrm>
            <a:off x="762002" y="2837546"/>
            <a:ext cx="10667998" cy="2215991"/>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يَحْرُمُ على المرأة الحائض أو النفساء ترك المُفَطِّرات بنية الصيام، ولو صامت حياءً فإنها تأثم بذلك؛ لأن صيامها لا ينعقدُ.</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وأما لو امتنعت عن الأكل والشرب بغير قصد الصيام؛ فلا يَحْرُمُ عليها، ولكن تكون قد شقَّتْ على نفسها من غير حاجة.</a:t>
            </a:r>
          </a:p>
        </p:txBody>
      </p:sp>
      <p:sp>
        <p:nvSpPr>
          <p:cNvPr id="15" name="السؤال">
            <a:extLst>
              <a:ext uri="{FF2B5EF4-FFF2-40B4-BE49-F238E27FC236}">
                <a16:creationId xmlns:a16="http://schemas.microsoft.com/office/drawing/2014/main" id="{D37A8599-3482-A5AB-574A-BEA67D3C8639}"/>
              </a:ext>
            </a:extLst>
          </p:cNvPr>
          <p:cNvSpPr txBox="1"/>
          <p:nvPr/>
        </p:nvSpPr>
        <p:spPr>
          <a:xfrm>
            <a:off x="1697203" y="3075057"/>
            <a:ext cx="8797601"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تأثم المرأة إذا صامت حياءً من أهلها وهي حائض أو نفساء؟</a:t>
            </a:r>
          </a:p>
        </p:txBody>
      </p:sp>
    </p:spTree>
    <p:extLst>
      <p:ext uri="{BB962C8B-B14F-4D97-AF65-F5344CB8AC3E}">
        <p14:creationId xmlns:p14="http://schemas.microsoft.com/office/powerpoint/2010/main" val="15776122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B8D1574-FD98-FFEA-64EE-8BA7C2ADC316}"/>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92A60242-8322-6517-E734-8655EED65CC5}"/>
              </a:ext>
            </a:extLst>
          </p:cNvPr>
          <p:cNvSpPr txBox="1"/>
          <p:nvPr/>
        </p:nvSpPr>
        <p:spPr>
          <a:xfrm>
            <a:off x="762002" y="2582903"/>
            <a:ext cx="10667998" cy="4031873"/>
          </a:xfrm>
          <a:prstGeom prst="rect">
            <a:avLst/>
          </a:prstGeom>
          <a:noFill/>
        </p:spPr>
        <p:txBody>
          <a:bodyPr wrap="square" rtlCol="1" anchor="t">
            <a:spAutoFit/>
          </a:bodyPr>
          <a:lstStyle/>
          <a:p>
            <a:pPr algn="just"/>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1. ما دَخَلَ إلى الجوف من منفذ مفتوح مثل: الأنف والأذن والفم.</a:t>
            </a:r>
          </a:p>
          <a:p>
            <a:pPr algn="just"/>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2. القيء العمد.</a:t>
            </a:r>
          </a:p>
          <a:p>
            <a:pPr algn="just"/>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3. الجماع.</a:t>
            </a:r>
          </a:p>
          <a:p>
            <a:pPr algn="just"/>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4. الاستمناء.</a:t>
            </a:r>
          </a:p>
          <a:p>
            <a:pPr algn="just"/>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5. الحيض والنفاس.</a:t>
            </a:r>
          </a:p>
          <a:p>
            <a:pPr algn="just"/>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6. الجنون.</a:t>
            </a:r>
          </a:p>
          <a:p>
            <a:pPr algn="just"/>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7. الردة.</a:t>
            </a:r>
          </a:p>
          <a:p>
            <a:pPr algn="just"/>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8. الإغماء إن استمر جميع النهار.</a:t>
            </a:r>
          </a:p>
        </p:txBody>
      </p:sp>
      <p:sp>
        <p:nvSpPr>
          <p:cNvPr id="15" name="السؤال">
            <a:extLst>
              <a:ext uri="{FF2B5EF4-FFF2-40B4-BE49-F238E27FC236}">
                <a16:creationId xmlns:a16="http://schemas.microsoft.com/office/drawing/2014/main" id="{CD779698-98C8-E2B5-0A77-228216B64390}"/>
              </a:ext>
            </a:extLst>
          </p:cNvPr>
          <p:cNvSpPr txBox="1"/>
          <p:nvPr/>
        </p:nvSpPr>
        <p:spPr>
          <a:xfrm>
            <a:off x="4843898" y="3075057"/>
            <a:ext cx="2504211"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هي المُفَطِّرات؟</a:t>
            </a:r>
          </a:p>
        </p:txBody>
      </p:sp>
    </p:spTree>
    <p:extLst>
      <p:ext uri="{BB962C8B-B14F-4D97-AF65-F5344CB8AC3E}">
        <p14:creationId xmlns:p14="http://schemas.microsoft.com/office/powerpoint/2010/main" val="31841792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4E0775-B6DE-D09F-1767-36435CDA30B5}"/>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D36191A3-85B0-3CB9-AC4A-3BC82B293E04}"/>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ارتدَّ وهو صائم أفطر، ومَن سبَّ الدين فقد ارتدَّ والعياذ بالله، وعليه أن يرجع إلى الإسلام بالنطق بالشهادتين، ويستغفر الله، ويبقى مُمْسِكاً عن المُفَطِّرات، ويقضي ذلك اليوم.</a:t>
            </a:r>
          </a:p>
        </p:txBody>
      </p:sp>
      <p:sp>
        <p:nvSpPr>
          <p:cNvPr id="15" name="السؤال">
            <a:extLst>
              <a:ext uri="{FF2B5EF4-FFF2-40B4-BE49-F238E27FC236}">
                <a16:creationId xmlns:a16="http://schemas.microsoft.com/office/drawing/2014/main" id="{16698796-6E13-735F-6DC5-61039846D1EE}"/>
              </a:ext>
            </a:extLst>
          </p:cNvPr>
          <p:cNvSpPr txBox="1"/>
          <p:nvPr/>
        </p:nvSpPr>
        <p:spPr>
          <a:xfrm>
            <a:off x="2372067" y="3075057"/>
            <a:ext cx="7447872"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من سبَّ الدين أو أتى بمُكَفِّرٍ في نهار رمضان؟</a:t>
            </a:r>
          </a:p>
        </p:txBody>
      </p:sp>
    </p:spTree>
    <p:extLst>
      <p:ext uri="{BB962C8B-B14F-4D97-AF65-F5344CB8AC3E}">
        <p14:creationId xmlns:p14="http://schemas.microsoft.com/office/powerpoint/2010/main" val="9080440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9A5EF31-94CF-DA51-3E17-67BBF3CD16A4}"/>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08A07C77-2C5B-16E5-E504-F7C03F338A3D}"/>
              </a:ext>
            </a:extLst>
          </p:cNvPr>
          <p:cNvSpPr txBox="1"/>
          <p:nvPr/>
        </p:nvSpPr>
        <p:spPr>
          <a:xfrm>
            <a:off x="762002" y="2837546"/>
            <a:ext cx="10667998" cy="58477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صوم رمضان فرضُ عَيْنٍ على كل مسلم بالغ عاقل مطيقٍ للصوم.</a:t>
            </a:r>
          </a:p>
        </p:txBody>
      </p:sp>
      <p:sp>
        <p:nvSpPr>
          <p:cNvPr id="15" name="السؤال">
            <a:extLst>
              <a:ext uri="{FF2B5EF4-FFF2-40B4-BE49-F238E27FC236}">
                <a16:creationId xmlns:a16="http://schemas.microsoft.com/office/drawing/2014/main" id="{742963D1-3744-E6F8-BB5B-AE4D2E48F809}"/>
              </a:ext>
            </a:extLst>
          </p:cNvPr>
          <p:cNvSpPr txBox="1"/>
          <p:nvPr/>
        </p:nvSpPr>
        <p:spPr>
          <a:xfrm>
            <a:off x="4908816" y="3075057"/>
            <a:ext cx="2374368"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الصوم؟</a:t>
            </a:r>
          </a:p>
        </p:txBody>
      </p:sp>
    </p:spTree>
    <p:extLst>
      <p:ext uri="{BB962C8B-B14F-4D97-AF65-F5344CB8AC3E}">
        <p14:creationId xmlns:p14="http://schemas.microsoft.com/office/powerpoint/2010/main" val="9221612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87A45E-FA15-4447-9E3B-5FD78A5CC379}"/>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C2E41B45-491C-5D96-2EAC-3303BF0FC4E4}"/>
              </a:ext>
            </a:extLst>
          </p:cNvPr>
          <p:cNvSpPr txBox="1"/>
          <p:nvPr/>
        </p:nvSpPr>
        <p:spPr>
          <a:xfrm>
            <a:off x="762002" y="2837546"/>
            <a:ext cx="10667998" cy="2215991"/>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أغمي عليه إذا كان قد نوى الصيام من الليل، ثم أغمي عليه في النهار، ثم أفاق قبل الغروب ولو بلحظة؛ فصيامهُ صحيح.</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وأما إن استمر الإغماء طوال النهار من الفجر إلى الغروب؛ لم يُحْسَب له صيام ذلك اليوم، وعليه القضاء.</a:t>
            </a:r>
          </a:p>
        </p:txBody>
      </p:sp>
      <p:sp>
        <p:nvSpPr>
          <p:cNvPr id="15" name="السؤال">
            <a:extLst>
              <a:ext uri="{FF2B5EF4-FFF2-40B4-BE49-F238E27FC236}">
                <a16:creationId xmlns:a16="http://schemas.microsoft.com/office/drawing/2014/main" id="{59FEB12E-04F4-CF05-D860-E4B8ADF5B0AB}"/>
              </a:ext>
            </a:extLst>
          </p:cNvPr>
          <p:cNvSpPr txBox="1"/>
          <p:nvPr/>
        </p:nvSpPr>
        <p:spPr>
          <a:xfrm>
            <a:off x="3589547" y="3075057"/>
            <a:ext cx="5012911"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من أُغمي عليه وهو صائم؟</a:t>
            </a:r>
          </a:p>
        </p:txBody>
      </p:sp>
    </p:spTree>
    <p:extLst>
      <p:ext uri="{BB962C8B-B14F-4D97-AF65-F5344CB8AC3E}">
        <p14:creationId xmlns:p14="http://schemas.microsoft.com/office/powerpoint/2010/main" val="40935197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B949A90-F887-B193-8A67-0993F276AAB4}"/>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70AD62B8-ADA3-9A31-501F-07BBD7AEC3FC}"/>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قطرة العين لا تُبطل الصيام وإن أحسَّ بطعمها في حلقه؛ لأن العين ليست منفذاً مفتوحاً إلى الجوف.</a:t>
            </a:r>
          </a:p>
        </p:txBody>
      </p:sp>
      <p:sp>
        <p:nvSpPr>
          <p:cNvPr id="15" name="السؤال">
            <a:extLst>
              <a:ext uri="{FF2B5EF4-FFF2-40B4-BE49-F238E27FC236}">
                <a16:creationId xmlns:a16="http://schemas.microsoft.com/office/drawing/2014/main" id="{0B6DCAFF-62C1-FC39-DFC2-D2E11C20DC2F}"/>
              </a:ext>
            </a:extLst>
          </p:cNvPr>
          <p:cNvSpPr txBox="1"/>
          <p:nvPr/>
        </p:nvSpPr>
        <p:spPr>
          <a:xfrm>
            <a:off x="4089684" y="3075057"/>
            <a:ext cx="4012637"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قطرة العين للصائم؟</a:t>
            </a:r>
          </a:p>
        </p:txBody>
      </p:sp>
    </p:spTree>
    <p:extLst>
      <p:ext uri="{BB962C8B-B14F-4D97-AF65-F5344CB8AC3E}">
        <p14:creationId xmlns:p14="http://schemas.microsoft.com/office/powerpoint/2010/main" val="5908382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71BD71-36E1-A120-E8ED-08638DA80E70}"/>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9244AE81-558E-5D39-1F36-D3D1C52BC1B0}"/>
              </a:ext>
            </a:extLst>
          </p:cNvPr>
          <p:cNvSpPr txBox="1"/>
          <p:nvPr/>
        </p:nvSpPr>
        <p:spPr>
          <a:xfrm>
            <a:off x="762002" y="2837546"/>
            <a:ext cx="10667998" cy="58477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قطرة الأنف والأذن تُبطلان الصوم؛ لأن الأنف والأذن منفذان مفتوحان إلى الجوف.</a:t>
            </a:r>
          </a:p>
        </p:txBody>
      </p:sp>
      <p:sp>
        <p:nvSpPr>
          <p:cNvPr id="15" name="السؤال">
            <a:extLst>
              <a:ext uri="{FF2B5EF4-FFF2-40B4-BE49-F238E27FC236}">
                <a16:creationId xmlns:a16="http://schemas.microsoft.com/office/drawing/2014/main" id="{3C57FB7A-A7EE-A77F-3E91-C27919C812AA}"/>
              </a:ext>
            </a:extLst>
          </p:cNvPr>
          <p:cNvSpPr txBox="1"/>
          <p:nvPr/>
        </p:nvSpPr>
        <p:spPr>
          <a:xfrm>
            <a:off x="3436460" y="3075057"/>
            <a:ext cx="531908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قطرة الأذن والأنف تُبطل الصيام؟</a:t>
            </a:r>
          </a:p>
        </p:txBody>
      </p:sp>
    </p:spTree>
    <p:extLst>
      <p:ext uri="{BB962C8B-B14F-4D97-AF65-F5344CB8AC3E}">
        <p14:creationId xmlns:p14="http://schemas.microsoft.com/office/powerpoint/2010/main" val="42909667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A713BAB-E7AB-B088-9CBD-580C02B5E13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437E4D80-FB89-7117-5DB4-C5FD5F606FAC}"/>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الدم النازل من الأنف في نهار رمضان لا يؤثر على صحة الصوم؛ إلا إذا وصل إلى جوف الصائم منه شيء أو تعمَّد تركَه فابتلعه؛ فيَفْسُدُ صومُه، وعليه أن يُمسك عن المُفَطِّرات، ويقضي ذلك اليوم.</a:t>
            </a:r>
          </a:p>
        </p:txBody>
      </p:sp>
      <p:sp>
        <p:nvSpPr>
          <p:cNvPr id="15" name="السؤال">
            <a:extLst>
              <a:ext uri="{FF2B5EF4-FFF2-40B4-BE49-F238E27FC236}">
                <a16:creationId xmlns:a16="http://schemas.microsoft.com/office/drawing/2014/main" id="{8BB4A5EB-C968-5F09-A1E6-FA323F067AD7}"/>
              </a:ext>
            </a:extLst>
          </p:cNvPr>
          <p:cNvSpPr txBox="1"/>
          <p:nvPr/>
        </p:nvSpPr>
        <p:spPr>
          <a:xfrm>
            <a:off x="1544917" y="3075057"/>
            <a:ext cx="9102172"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يؤثر الدم النازل من الأنف في نهار رمضان على صحة الصيام؟</a:t>
            </a:r>
          </a:p>
        </p:txBody>
      </p:sp>
    </p:spTree>
    <p:extLst>
      <p:ext uri="{BB962C8B-B14F-4D97-AF65-F5344CB8AC3E}">
        <p14:creationId xmlns:p14="http://schemas.microsoft.com/office/powerpoint/2010/main" val="1485352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E9A7FDA-CEA9-CB1D-8646-0D1A3E293849}"/>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CCA9F4AB-4AB8-4665-E8AB-2E24B1E58B26}"/>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الروائح العطرية والبخور ليست من مُفَطِّرات الصيام، لكن يُسَنُّ تركها لما فيها من الترفُّه الذي لا يناسب حكمة الصوم؛ من تعويد النفس على مخالفة الهوى والشهوات.</a:t>
            </a:r>
          </a:p>
        </p:txBody>
      </p:sp>
      <p:sp>
        <p:nvSpPr>
          <p:cNvPr id="15" name="السؤال">
            <a:extLst>
              <a:ext uri="{FF2B5EF4-FFF2-40B4-BE49-F238E27FC236}">
                <a16:creationId xmlns:a16="http://schemas.microsoft.com/office/drawing/2014/main" id="{97FB1FAC-D0A4-04C4-7AC2-2E48BF42A7F5}"/>
              </a:ext>
            </a:extLst>
          </p:cNvPr>
          <p:cNvSpPr txBox="1"/>
          <p:nvPr/>
        </p:nvSpPr>
        <p:spPr>
          <a:xfrm>
            <a:off x="836390" y="3075057"/>
            <a:ext cx="10519226"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استعمال الروائح العطرية والبخور والورود والرياحين في نهار رمضان؟</a:t>
            </a:r>
          </a:p>
        </p:txBody>
      </p:sp>
    </p:spTree>
    <p:extLst>
      <p:ext uri="{BB962C8B-B14F-4D97-AF65-F5344CB8AC3E}">
        <p14:creationId xmlns:p14="http://schemas.microsoft.com/office/powerpoint/2010/main" val="1633383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4AF6D6-E362-2C58-0ED2-87AB9E9C2E53}"/>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BCE85188-AF38-D72A-5E5A-81C3A6298537}"/>
              </a:ext>
            </a:extLst>
          </p:cNvPr>
          <p:cNvSpPr txBox="1"/>
          <p:nvPr/>
        </p:nvSpPr>
        <p:spPr>
          <a:xfrm>
            <a:off x="762002" y="2837546"/>
            <a:ext cx="10667998" cy="2215991"/>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استعمال السعوط والتبخيرة و(</a:t>
            </a:r>
            <a:r>
              <a:rPr lang="ar-JO" sz="3200" b="1" dirty="0" err="1">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الفكس</a:t>
            </a: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في نهار رمضان يُفْسِدُ الصوم؛ لأن هذه المستحضرات عبارة عن مواد تدخل بالاستنشاق إلى الرئتين، وهما من الجوف.</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وعلى من استعملها الإمساك بقية اليوم لحرمة الشهر، والقضاء بعد رمضان. أما إذا كانت مجرد رائحة، ولا يصل شيء من عينها إلى الجوف؛ فلا تُفَطِّر.</a:t>
            </a:r>
          </a:p>
        </p:txBody>
      </p:sp>
      <p:sp>
        <p:nvSpPr>
          <p:cNvPr id="15" name="السؤال">
            <a:extLst>
              <a:ext uri="{FF2B5EF4-FFF2-40B4-BE49-F238E27FC236}">
                <a16:creationId xmlns:a16="http://schemas.microsoft.com/office/drawing/2014/main" id="{7216DF64-D054-C31D-97C4-FA37B7935962}"/>
              </a:ext>
            </a:extLst>
          </p:cNvPr>
          <p:cNvSpPr txBox="1"/>
          <p:nvPr/>
        </p:nvSpPr>
        <p:spPr>
          <a:xfrm>
            <a:off x="836390" y="3075057"/>
            <a:ext cx="10519226"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استعمال السعوط والتبخيرة واستنشاق (</a:t>
            </a:r>
            <a:r>
              <a:rPr lang="ar-JO" sz="4000" b="1" dirty="0" err="1">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الفكس</a:t>
            </a: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في نهار رمضان؟</a:t>
            </a:r>
          </a:p>
        </p:txBody>
      </p:sp>
    </p:spTree>
    <p:extLst>
      <p:ext uri="{BB962C8B-B14F-4D97-AF65-F5344CB8AC3E}">
        <p14:creationId xmlns:p14="http://schemas.microsoft.com/office/powerpoint/2010/main" val="34476175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F158D8D-A22C-3BE1-EA98-E719617ABF0C}"/>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61DC6D9E-539D-A6BC-D3BC-1D3447B546BE}"/>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لا يؤثر استعمال جهاز الأكسجين على صحة الصوم؛ لأن الأكسجين هواء لا جرم له، ولكن إذا أضيف للأكسجين مواد علاجية لها جرم؛ فيصبح استعماله في نهار رمضان مُفَطِّراً لدخوله إلى الجوف من منفذ معتاد.</a:t>
            </a:r>
          </a:p>
        </p:txBody>
      </p:sp>
      <p:sp>
        <p:nvSpPr>
          <p:cNvPr id="15" name="السؤال">
            <a:extLst>
              <a:ext uri="{FF2B5EF4-FFF2-40B4-BE49-F238E27FC236}">
                <a16:creationId xmlns:a16="http://schemas.microsoft.com/office/drawing/2014/main" id="{F2BC7358-C598-7CA5-6E4D-6A2237953336}"/>
              </a:ext>
            </a:extLst>
          </p:cNvPr>
          <p:cNvSpPr txBox="1"/>
          <p:nvPr/>
        </p:nvSpPr>
        <p:spPr>
          <a:xfrm>
            <a:off x="1090466" y="3075057"/>
            <a:ext cx="10011074"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يؤثر استعمال الصائم لجهاز التنفس (الأكسجين) على صحة الصوم؟</a:t>
            </a:r>
          </a:p>
        </p:txBody>
      </p:sp>
    </p:spTree>
    <p:extLst>
      <p:ext uri="{BB962C8B-B14F-4D97-AF65-F5344CB8AC3E}">
        <p14:creationId xmlns:p14="http://schemas.microsoft.com/office/powerpoint/2010/main" val="205937738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E3D89BB-9F1B-9C84-8294-62D3A9EE5BBA}"/>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856BC97A-1F92-F688-E543-474334621C76}"/>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مجرد خلع الضرس في نهار رمضان؛ لا يُفْسِدُ الصيام، لكن لو دخل إلى الجوف شيءٌ من الماء أو الدم؛ فَسَدَ الصوم. وعلى من فسد صومه بذلك الإمساك بقية يومه لحرمة الشهر، وعليه قضاء ذلك اليوم، وحبذا لو استطاع أن يؤخر عملية الخلع إلى الليل أو إلى ما بعد رمضان.</a:t>
            </a:r>
          </a:p>
        </p:txBody>
      </p:sp>
      <p:sp>
        <p:nvSpPr>
          <p:cNvPr id="15" name="السؤال">
            <a:extLst>
              <a:ext uri="{FF2B5EF4-FFF2-40B4-BE49-F238E27FC236}">
                <a16:creationId xmlns:a16="http://schemas.microsoft.com/office/drawing/2014/main" id="{4EF36CF9-296B-3AB6-5601-655D9123935D}"/>
              </a:ext>
            </a:extLst>
          </p:cNvPr>
          <p:cNvSpPr txBox="1"/>
          <p:nvPr/>
        </p:nvSpPr>
        <p:spPr>
          <a:xfrm>
            <a:off x="2797664" y="3075057"/>
            <a:ext cx="6596678"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خلعُ الضرس في نهار رمضان يُفْسِدُ الصيام؟</a:t>
            </a:r>
          </a:p>
        </p:txBody>
      </p:sp>
    </p:spTree>
    <p:extLst>
      <p:ext uri="{BB962C8B-B14F-4D97-AF65-F5344CB8AC3E}">
        <p14:creationId xmlns:p14="http://schemas.microsoft.com/office/powerpoint/2010/main" val="11521899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C3B2620-F4B2-2A99-4D4B-C9AC76EFE0B3}"/>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C68F3B35-5C51-487A-42B2-6026D69220BA}"/>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لا بأس في الاستياك للصائم قبل الزوال، ويُكره بعده عند الشافعية؛ محافظةً على أثر الصيام في الفم؛ فإنه أطيب عند الله من ريح المسك، كما جاء في الحديث الصحيح.</a:t>
            </a:r>
          </a:p>
        </p:txBody>
      </p:sp>
      <p:sp>
        <p:nvSpPr>
          <p:cNvPr id="15" name="السؤال">
            <a:extLst>
              <a:ext uri="{FF2B5EF4-FFF2-40B4-BE49-F238E27FC236}">
                <a16:creationId xmlns:a16="http://schemas.microsoft.com/office/drawing/2014/main" id="{182FA12E-1CBA-0D7E-5DB3-3E60D6DCF1FB}"/>
              </a:ext>
            </a:extLst>
          </p:cNvPr>
          <p:cNvSpPr txBox="1"/>
          <p:nvPr/>
        </p:nvSpPr>
        <p:spPr>
          <a:xfrm>
            <a:off x="3712979" y="3075057"/>
            <a:ext cx="4766048"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الاستياك في نهار رمضان؟</a:t>
            </a:r>
          </a:p>
        </p:txBody>
      </p:sp>
    </p:spTree>
    <p:extLst>
      <p:ext uri="{BB962C8B-B14F-4D97-AF65-F5344CB8AC3E}">
        <p14:creationId xmlns:p14="http://schemas.microsoft.com/office/powerpoint/2010/main" val="38083655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590803-5848-EE4B-9F01-66A7691842EA}"/>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94D8F088-7A0F-475D-36A8-EA0439345859}"/>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يجب على من استعمل السواك وهو صائم أن يحرص على أن يكون السواك جافاً، فإن كان مبللاً بللاً يسيراً لا ينعصر منه شيء؛ فلا يضر استعماله للصائم.</a:t>
            </a:r>
          </a:p>
        </p:txBody>
      </p:sp>
      <p:sp>
        <p:nvSpPr>
          <p:cNvPr id="15" name="السؤال">
            <a:extLst>
              <a:ext uri="{FF2B5EF4-FFF2-40B4-BE49-F238E27FC236}">
                <a16:creationId xmlns:a16="http://schemas.microsoft.com/office/drawing/2014/main" id="{C9F810E0-9723-B2E2-FC5B-7B8D62D8B874}"/>
              </a:ext>
            </a:extLst>
          </p:cNvPr>
          <p:cNvSpPr txBox="1"/>
          <p:nvPr/>
        </p:nvSpPr>
        <p:spPr>
          <a:xfrm>
            <a:off x="1899181" y="3075057"/>
            <a:ext cx="8393644"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يُفطر مَن غَسَلَ السواك - مع بقاء رطوبته - واستاك به؟</a:t>
            </a:r>
          </a:p>
        </p:txBody>
      </p:sp>
    </p:spTree>
    <p:extLst>
      <p:ext uri="{BB962C8B-B14F-4D97-AF65-F5344CB8AC3E}">
        <p14:creationId xmlns:p14="http://schemas.microsoft.com/office/powerpoint/2010/main" val="38441905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77F350-7C40-B7D1-6029-4AEBB07F542E}"/>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5E93512C-855E-8468-0133-3C0354F27256}"/>
              </a:ext>
            </a:extLst>
          </p:cNvPr>
          <p:cNvSpPr txBox="1"/>
          <p:nvPr/>
        </p:nvSpPr>
        <p:spPr>
          <a:xfrm>
            <a:off x="762002" y="2837546"/>
            <a:ext cx="10667998" cy="58477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أركان الصوم: النية، والامتناع عن جميع المُفَطِّرات من طلوع الفجر إلى غروب الشمس.</a:t>
            </a:r>
          </a:p>
        </p:txBody>
      </p:sp>
      <p:sp>
        <p:nvSpPr>
          <p:cNvPr id="15" name="السؤال">
            <a:extLst>
              <a:ext uri="{FF2B5EF4-FFF2-40B4-BE49-F238E27FC236}">
                <a16:creationId xmlns:a16="http://schemas.microsoft.com/office/drawing/2014/main" id="{DF15934E-7E28-AC49-6DAF-BA1CD95B3FCD}"/>
              </a:ext>
            </a:extLst>
          </p:cNvPr>
          <p:cNvSpPr txBox="1"/>
          <p:nvPr/>
        </p:nvSpPr>
        <p:spPr>
          <a:xfrm>
            <a:off x="4902404" y="3075057"/>
            <a:ext cx="2387193"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أركان الصوم؟</a:t>
            </a:r>
          </a:p>
        </p:txBody>
      </p:sp>
    </p:spTree>
    <p:extLst>
      <p:ext uri="{BB962C8B-B14F-4D97-AF65-F5344CB8AC3E}">
        <p14:creationId xmlns:p14="http://schemas.microsoft.com/office/powerpoint/2010/main" val="36376134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329447-8326-5B44-C369-1AF7B87D972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C1360B48-1176-780C-5888-12BF8174A893}"/>
              </a:ext>
            </a:extLst>
          </p:cNvPr>
          <p:cNvSpPr txBox="1"/>
          <p:nvPr/>
        </p:nvSpPr>
        <p:spPr>
          <a:xfrm>
            <a:off x="762002" y="2837546"/>
            <a:ext cx="10667998" cy="1723549"/>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استعمال معجون الأسنان في نهار رمضان لا يُفَطِّر إذا تأكد أنه لم يصل إلى الجوف شيء منه، ولكنه مكروه.</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وحبذا لو استعمله الصائم قبل الإمساك أو بعد الإفطار؛ حتى لا يُعَرِّض صيامه للخطر.</a:t>
            </a:r>
          </a:p>
        </p:txBody>
      </p:sp>
      <p:sp>
        <p:nvSpPr>
          <p:cNvPr id="15" name="السؤال">
            <a:extLst>
              <a:ext uri="{FF2B5EF4-FFF2-40B4-BE49-F238E27FC236}">
                <a16:creationId xmlns:a16="http://schemas.microsoft.com/office/drawing/2014/main" id="{2C5132C3-3CA7-B217-C2CC-C1FBB9205599}"/>
              </a:ext>
            </a:extLst>
          </p:cNvPr>
          <p:cNvSpPr txBox="1"/>
          <p:nvPr/>
        </p:nvSpPr>
        <p:spPr>
          <a:xfrm>
            <a:off x="2596487" y="3075057"/>
            <a:ext cx="6999032"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استعمال معجون الأسنان في نهار رمضان؟</a:t>
            </a:r>
          </a:p>
        </p:txBody>
      </p:sp>
    </p:spTree>
    <p:extLst>
      <p:ext uri="{BB962C8B-B14F-4D97-AF65-F5344CB8AC3E}">
        <p14:creationId xmlns:p14="http://schemas.microsoft.com/office/powerpoint/2010/main" val="35441209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CC53F3-D742-59F1-7D2E-BBA10039F442}"/>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4D11D8D2-CB07-67DB-0AE3-29F366CE8159}"/>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دميت لثته وهو صائم عليه أن يبصق حتى يصفو ريقه؛ أي: حتى ينقطع الدم، ثم يتمضمض ليُطَهِّر فَمَه، وإن دخل جوفَه شيءٌ من الدم بغير قصد؛ فلا شيء عليه.</a:t>
            </a:r>
          </a:p>
        </p:txBody>
      </p:sp>
      <p:sp>
        <p:nvSpPr>
          <p:cNvPr id="15" name="السؤال">
            <a:extLst>
              <a:ext uri="{FF2B5EF4-FFF2-40B4-BE49-F238E27FC236}">
                <a16:creationId xmlns:a16="http://schemas.microsoft.com/office/drawing/2014/main" id="{E96233B3-04A4-76BD-CF82-983E488A0DC2}"/>
              </a:ext>
            </a:extLst>
          </p:cNvPr>
          <p:cNvSpPr txBox="1"/>
          <p:nvPr/>
        </p:nvSpPr>
        <p:spPr>
          <a:xfrm>
            <a:off x="4255595" y="3075057"/>
            <a:ext cx="368081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ماذا يفعل مَن دَمِيَت لثته؟</a:t>
            </a:r>
          </a:p>
        </p:txBody>
      </p:sp>
    </p:spTree>
    <p:extLst>
      <p:ext uri="{BB962C8B-B14F-4D97-AF65-F5344CB8AC3E}">
        <p14:creationId xmlns:p14="http://schemas.microsoft.com/office/powerpoint/2010/main" val="33662624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949B2E7-9396-51BC-3D6C-2B7B9524666A}"/>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EBAA8A68-AE6E-D04B-7F46-CA1A11B95811}"/>
              </a:ext>
            </a:extLst>
          </p:cNvPr>
          <p:cNvSpPr txBox="1"/>
          <p:nvPr/>
        </p:nvSpPr>
        <p:spPr>
          <a:xfrm>
            <a:off x="762002" y="2837546"/>
            <a:ext cx="10667998" cy="236988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استعمال البخاخ عن طريق الأنف أو الفم مُفَطِّرٌ؛ لأن الدواء في هذه البخاخات يُراد منه الوصول إلى الرئتين، وهما من الجوف.</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فمن كان يستعمله في بعض الأيام؛ يستعمله وقت الصيام، ويبقى ممسكاً، ويقضي فيما بعد.</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ومن كان يستعمله كل يوم؛ يستعمله وقت الصيام، ويبقى ممسكاً، ويُطعم عن كل يوم مسكيناً.</a:t>
            </a:r>
          </a:p>
        </p:txBody>
      </p:sp>
      <p:sp>
        <p:nvSpPr>
          <p:cNvPr id="15" name="السؤال">
            <a:extLst>
              <a:ext uri="{FF2B5EF4-FFF2-40B4-BE49-F238E27FC236}">
                <a16:creationId xmlns:a16="http://schemas.microsoft.com/office/drawing/2014/main" id="{7C1D10F8-19C3-699B-AC5F-EB65E1BAC1F8}"/>
              </a:ext>
            </a:extLst>
          </p:cNvPr>
          <p:cNvSpPr txBox="1"/>
          <p:nvPr/>
        </p:nvSpPr>
        <p:spPr>
          <a:xfrm>
            <a:off x="2591678" y="3075057"/>
            <a:ext cx="700865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استعمال البخاخ للمريض في نهار رمضان؟</a:t>
            </a:r>
          </a:p>
        </p:txBody>
      </p:sp>
    </p:spTree>
    <p:extLst>
      <p:ext uri="{BB962C8B-B14F-4D97-AF65-F5344CB8AC3E}">
        <p14:creationId xmlns:p14="http://schemas.microsoft.com/office/powerpoint/2010/main" val="367979083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A469F6-3290-51A8-9C3A-1EBD1EFDE63C}"/>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34E0189E-15E1-0590-BD85-C83EF51FC261}"/>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تناول حبة الدواء تحت اللسان في نهار رمضان لا يُفْسِدُ الصوم؛ لأنها لا تصل إلى الجوف من منفذ مفتوح، لكن إذا ذابت فابتلع منها شيئاً فقد أفطر.</a:t>
            </a:r>
          </a:p>
        </p:txBody>
      </p:sp>
      <p:sp>
        <p:nvSpPr>
          <p:cNvPr id="15" name="السؤال">
            <a:extLst>
              <a:ext uri="{FF2B5EF4-FFF2-40B4-BE49-F238E27FC236}">
                <a16:creationId xmlns:a16="http://schemas.microsoft.com/office/drawing/2014/main" id="{6B622426-F08B-91E6-F9BA-3C00611254EA}"/>
              </a:ext>
            </a:extLst>
          </p:cNvPr>
          <p:cNvSpPr txBox="1"/>
          <p:nvPr/>
        </p:nvSpPr>
        <p:spPr>
          <a:xfrm>
            <a:off x="2265467" y="3075057"/>
            <a:ext cx="7661072"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تناول حبة الدواء تحت اللسان في نهار رمضان؟</a:t>
            </a:r>
          </a:p>
        </p:txBody>
      </p:sp>
    </p:spTree>
    <p:extLst>
      <p:ext uri="{BB962C8B-B14F-4D97-AF65-F5344CB8AC3E}">
        <p14:creationId xmlns:p14="http://schemas.microsoft.com/office/powerpoint/2010/main" val="17414461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74C40C-CC97-E662-7C91-D3E9D1AE55D1}"/>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587A3F88-C36D-4353-FE95-79DA0FCC2CF3}"/>
              </a:ext>
            </a:extLst>
          </p:cNvPr>
          <p:cNvSpPr txBox="1"/>
          <p:nvPr/>
        </p:nvSpPr>
        <p:spPr>
          <a:xfrm>
            <a:off x="762002" y="2837546"/>
            <a:ext cx="10667998" cy="3200876"/>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وصل ماء المضمضة إلى الجوف بلا تَعَدٍّ من الصائم ولا مبالغة منه في المضمضة؛ فصومه صحيح، وأما إنْ تعدى أو بالغ فوصل الماء إلى جوفه؛ فإن صومه يَبْطُل؛ لأن المبالغة منهيٌّ عنها للصائم؛ لقول النبي صلى الله عليه وسلم: "بَالِغْ فِي الِاسْتِنْشَاقِ، إِلَّا أَنْ تَكُونَ صَائِماً" [رواه الأربعة].</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والمراد بالتعدي أن يتمضمض أكثر من ثلاث مرات، والمبالغة تكون بالغرغرة أو سحب الماء إلى أعلى الخياشيم أو ملء الفم على خلاف العادة.</a:t>
            </a:r>
          </a:p>
        </p:txBody>
      </p:sp>
      <p:sp>
        <p:nvSpPr>
          <p:cNvPr id="15" name="السؤال">
            <a:extLst>
              <a:ext uri="{FF2B5EF4-FFF2-40B4-BE49-F238E27FC236}">
                <a16:creationId xmlns:a16="http://schemas.microsoft.com/office/drawing/2014/main" id="{674D7C69-3064-08C6-838C-A95C9EA06137}"/>
              </a:ext>
            </a:extLst>
          </p:cNvPr>
          <p:cNvSpPr txBox="1"/>
          <p:nvPr/>
        </p:nvSpPr>
        <p:spPr>
          <a:xfrm>
            <a:off x="1518468" y="3075057"/>
            <a:ext cx="915507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يَبْطُلُ الصومُ إذا توضأ شخص فوصل ماء المضمضة إلى جوفه؟</a:t>
            </a:r>
          </a:p>
        </p:txBody>
      </p:sp>
    </p:spTree>
    <p:extLst>
      <p:ext uri="{BB962C8B-B14F-4D97-AF65-F5344CB8AC3E}">
        <p14:creationId xmlns:p14="http://schemas.microsoft.com/office/powerpoint/2010/main" val="37187169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7BB6652-D8F0-7AE9-5E26-1F5552C2F809}"/>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F32924E8-F40F-3E61-C641-63D98696DA18}"/>
              </a:ext>
            </a:extLst>
          </p:cNvPr>
          <p:cNvSpPr txBox="1"/>
          <p:nvPr/>
        </p:nvSpPr>
        <p:spPr>
          <a:xfrm>
            <a:off x="762002" y="2837546"/>
            <a:ext cx="10667998" cy="58477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لا يَفْطُرُ الصائم بما وصل إلى جوفه رغماً عنه مثل غبار الطريق وغربلة الدقيق.</a:t>
            </a:r>
          </a:p>
        </p:txBody>
      </p:sp>
      <p:sp>
        <p:nvSpPr>
          <p:cNvPr id="15" name="السؤال">
            <a:extLst>
              <a:ext uri="{FF2B5EF4-FFF2-40B4-BE49-F238E27FC236}">
                <a16:creationId xmlns:a16="http://schemas.microsoft.com/office/drawing/2014/main" id="{6BB46A8D-5499-2E72-BF46-5BB02705A8CB}"/>
              </a:ext>
            </a:extLst>
          </p:cNvPr>
          <p:cNvSpPr txBox="1"/>
          <p:nvPr/>
        </p:nvSpPr>
        <p:spPr>
          <a:xfrm>
            <a:off x="2247033" y="3075057"/>
            <a:ext cx="769794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يُفطر من وصل جوفه غبار الطريق أو غربلة الدقيق؟</a:t>
            </a:r>
          </a:p>
        </p:txBody>
      </p:sp>
    </p:spTree>
    <p:extLst>
      <p:ext uri="{BB962C8B-B14F-4D97-AF65-F5344CB8AC3E}">
        <p14:creationId xmlns:p14="http://schemas.microsoft.com/office/powerpoint/2010/main" val="19755758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06F5CE-AFDB-35D6-20AC-12BB0A3B8493}"/>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3D0419D7-AB20-678D-C866-A4527A76F13A}"/>
              </a:ext>
            </a:extLst>
          </p:cNvPr>
          <p:cNvSpPr txBox="1"/>
          <p:nvPr/>
        </p:nvSpPr>
        <p:spPr>
          <a:xfrm>
            <a:off x="762002" y="2837546"/>
            <a:ext cx="10667998" cy="58477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يُكره ذوق الطعام أثناء الصيام، ويَبْطُلُ الصوم إن وصل شيء من الطعام إلى الجوف.</a:t>
            </a:r>
          </a:p>
        </p:txBody>
      </p:sp>
      <p:sp>
        <p:nvSpPr>
          <p:cNvPr id="15" name="السؤال">
            <a:extLst>
              <a:ext uri="{FF2B5EF4-FFF2-40B4-BE49-F238E27FC236}">
                <a16:creationId xmlns:a16="http://schemas.microsoft.com/office/drawing/2014/main" id="{7BFD6B8F-8AF8-2C20-4EFB-6D2046A555E1}"/>
              </a:ext>
            </a:extLst>
          </p:cNvPr>
          <p:cNvSpPr txBox="1"/>
          <p:nvPr/>
        </p:nvSpPr>
        <p:spPr>
          <a:xfrm>
            <a:off x="3686529" y="3075057"/>
            <a:ext cx="4818947"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ذوق الطعام أثناء الصيام؟</a:t>
            </a:r>
          </a:p>
        </p:txBody>
      </p:sp>
    </p:spTree>
    <p:extLst>
      <p:ext uri="{BB962C8B-B14F-4D97-AF65-F5344CB8AC3E}">
        <p14:creationId xmlns:p14="http://schemas.microsoft.com/office/powerpoint/2010/main" val="27895918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71A253-1F1D-FBC9-79F3-A27405E7FC15}"/>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3D796305-1CDA-B737-AF26-3533F47AA08B}"/>
              </a:ext>
            </a:extLst>
          </p:cNvPr>
          <p:cNvSpPr txBox="1"/>
          <p:nvPr/>
        </p:nvSpPr>
        <p:spPr>
          <a:xfrm>
            <a:off x="762002" y="2837546"/>
            <a:ext cx="10667998" cy="58477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الدخان من المُفَطِّرات؛ لأن ذرات الدخان تدخل عمداً إلى الرئة، وهي من الجوف.</a:t>
            </a:r>
          </a:p>
        </p:txBody>
      </p:sp>
      <p:sp>
        <p:nvSpPr>
          <p:cNvPr id="15" name="السؤال">
            <a:extLst>
              <a:ext uri="{FF2B5EF4-FFF2-40B4-BE49-F238E27FC236}">
                <a16:creationId xmlns:a16="http://schemas.microsoft.com/office/drawing/2014/main" id="{DC8A693F-E75B-1F40-2F61-7CBD536EFA7B}"/>
              </a:ext>
            </a:extLst>
          </p:cNvPr>
          <p:cNvSpPr txBox="1"/>
          <p:nvPr/>
        </p:nvSpPr>
        <p:spPr>
          <a:xfrm>
            <a:off x="3882095" y="3075057"/>
            <a:ext cx="442781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يُعَدُّ التدخين من المُفَطِّرات؟</a:t>
            </a:r>
          </a:p>
        </p:txBody>
      </p:sp>
    </p:spTree>
    <p:extLst>
      <p:ext uri="{BB962C8B-B14F-4D97-AF65-F5344CB8AC3E}">
        <p14:creationId xmlns:p14="http://schemas.microsoft.com/office/powerpoint/2010/main" val="22734457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3F2904-E0ED-20D4-2FC8-4828F686881D}"/>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2424866D-7FEE-87B0-0E05-F266887E66BD}"/>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تسحَّر على السنة وأفطر على السنة؛ فلن تدركه مشقة عظيمة، ولا داعي لوضع هذا اللاصق لكنه لا يُفَطِّر؛ لأن هذا اللاصق غيرُ مُغَذٍّ ولا يدخل الجوف من منفذ مفتوح.</a:t>
            </a:r>
          </a:p>
        </p:txBody>
      </p:sp>
      <p:sp>
        <p:nvSpPr>
          <p:cNvPr id="15" name="السؤال">
            <a:extLst>
              <a:ext uri="{FF2B5EF4-FFF2-40B4-BE49-F238E27FC236}">
                <a16:creationId xmlns:a16="http://schemas.microsoft.com/office/drawing/2014/main" id="{998CA28F-BD41-2EC3-9DC0-41E6C636A880}"/>
              </a:ext>
            </a:extLst>
          </p:cNvPr>
          <p:cNvSpPr txBox="1"/>
          <p:nvPr/>
        </p:nvSpPr>
        <p:spPr>
          <a:xfrm>
            <a:off x="146297" y="3075057"/>
            <a:ext cx="11899412"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وضع لاصق يمنع الشعور بالجوع، أو لاصق للإقلاع عن التدخين أثناء الصيام؟</a:t>
            </a:r>
          </a:p>
        </p:txBody>
      </p:sp>
    </p:spTree>
    <p:extLst>
      <p:ext uri="{BB962C8B-B14F-4D97-AF65-F5344CB8AC3E}">
        <p14:creationId xmlns:p14="http://schemas.microsoft.com/office/powerpoint/2010/main" val="12190796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61B6E1-CCF4-598C-C4AF-0672C2B702EC}"/>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8FA70D8C-953C-5230-69A9-ABA444C9C7A6}"/>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تُكره السباحة للصائم؛ خشيةَ دخول الماء إلى الجوف عن طريق الأنف أو الأذن أو الفم، وعندها يُفطر. ورمضان شهر التسبيح وليس السباحة.</a:t>
            </a:r>
          </a:p>
        </p:txBody>
      </p:sp>
      <p:sp>
        <p:nvSpPr>
          <p:cNvPr id="15" name="السؤال">
            <a:extLst>
              <a:ext uri="{FF2B5EF4-FFF2-40B4-BE49-F238E27FC236}">
                <a16:creationId xmlns:a16="http://schemas.microsoft.com/office/drawing/2014/main" id="{2BDF9278-A7FB-435C-5787-556AD9CA3B03}"/>
              </a:ext>
            </a:extLst>
          </p:cNvPr>
          <p:cNvSpPr txBox="1"/>
          <p:nvPr/>
        </p:nvSpPr>
        <p:spPr>
          <a:xfrm>
            <a:off x="4251588" y="3075057"/>
            <a:ext cx="368883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السباحة للصائم؟</a:t>
            </a:r>
          </a:p>
        </p:txBody>
      </p:sp>
    </p:spTree>
    <p:extLst>
      <p:ext uri="{BB962C8B-B14F-4D97-AF65-F5344CB8AC3E}">
        <p14:creationId xmlns:p14="http://schemas.microsoft.com/office/powerpoint/2010/main" val="10989705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1DA4DE9-593F-6927-C2F1-B543916F27B2}"/>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49FE8085-CCDB-8C83-7128-293512698EA3}"/>
              </a:ext>
            </a:extLst>
          </p:cNvPr>
          <p:cNvSpPr txBox="1"/>
          <p:nvPr/>
        </p:nvSpPr>
        <p:spPr>
          <a:xfrm>
            <a:off x="762002" y="2837546"/>
            <a:ext cx="10667998" cy="278537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النية ركن في العبادات؛ فلا بد منها ولا تَصِحُّ العبادة بدونها.</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ومحلُّها القلب، والتلفظ بها مُسْتَحَبٌّ ليُذكِّرَ اللسانُ القلبَ، ومعناها: أن يكون عازماً على ترك المُفَطِّرات في نهار اليوم القادم بقصد العبادة طاعةً لله تعالى. وهذا المعنى حاصل لدى كل مسلم في كل ليلة من رمضان؛ فلا داعي للوسوسة، ولو قال: "نويت صومَ غدٍ لله تعالى" فقد قطع الوسوسة، ووقتُها مِن بعد غروب الشمس إلى ما قبل طلوع الفجر.</a:t>
            </a:r>
          </a:p>
        </p:txBody>
      </p:sp>
      <p:sp>
        <p:nvSpPr>
          <p:cNvPr id="15" name="السؤال">
            <a:extLst>
              <a:ext uri="{FF2B5EF4-FFF2-40B4-BE49-F238E27FC236}">
                <a16:creationId xmlns:a16="http://schemas.microsoft.com/office/drawing/2014/main" id="{A48A1A31-0D2F-07F0-77B0-BC3B7D7D9D63}"/>
              </a:ext>
            </a:extLst>
          </p:cNvPr>
          <p:cNvSpPr txBox="1"/>
          <p:nvPr/>
        </p:nvSpPr>
        <p:spPr>
          <a:xfrm>
            <a:off x="3008456" y="3075057"/>
            <a:ext cx="6175088"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نية الصوم، وأين محلُّها، ومتى وقتها؟</a:t>
            </a:r>
          </a:p>
        </p:txBody>
      </p:sp>
    </p:spTree>
    <p:extLst>
      <p:ext uri="{BB962C8B-B14F-4D97-AF65-F5344CB8AC3E}">
        <p14:creationId xmlns:p14="http://schemas.microsoft.com/office/powerpoint/2010/main" val="31085998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6853E99-95EF-0888-0D5A-33917F065445}"/>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3B67D841-155C-ABC9-24A8-55FDC9E7018B}"/>
              </a:ext>
            </a:extLst>
          </p:cNvPr>
          <p:cNvSpPr txBox="1"/>
          <p:nvPr/>
        </p:nvSpPr>
        <p:spPr>
          <a:xfrm>
            <a:off x="762002" y="2837546"/>
            <a:ext cx="10667998" cy="1077218"/>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يجوز للصائم أن يبتلع ريقه؛ لأن في الاحتراز عنه مشقة وتنطُّع في الدين، وقد نُهينا عن </a:t>
            </a:r>
            <a:r>
              <a:rPr lang="ar-JO" sz="3200" b="1" dirty="0" err="1">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التنطع</a:t>
            </a: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ورفع الله تعالى عنا المشقة والحرج.</a:t>
            </a:r>
          </a:p>
        </p:txBody>
      </p:sp>
      <p:sp>
        <p:nvSpPr>
          <p:cNvPr id="15" name="السؤال">
            <a:extLst>
              <a:ext uri="{FF2B5EF4-FFF2-40B4-BE49-F238E27FC236}">
                <a16:creationId xmlns:a16="http://schemas.microsoft.com/office/drawing/2014/main" id="{CDB3516B-8A6B-2FC7-52EF-8B2EBBAE43FD}"/>
              </a:ext>
            </a:extLst>
          </p:cNvPr>
          <p:cNvSpPr txBox="1"/>
          <p:nvPr/>
        </p:nvSpPr>
        <p:spPr>
          <a:xfrm>
            <a:off x="4185063" y="3075057"/>
            <a:ext cx="382188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بلع الريق للصائم؟</a:t>
            </a:r>
          </a:p>
        </p:txBody>
      </p:sp>
    </p:spTree>
    <p:extLst>
      <p:ext uri="{BB962C8B-B14F-4D97-AF65-F5344CB8AC3E}">
        <p14:creationId xmlns:p14="http://schemas.microsoft.com/office/powerpoint/2010/main" val="9323398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49C89E-B661-DCBD-9305-5C96A04A066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FA19469F-8DCB-AC10-2A24-8086FB8FFD09}"/>
              </a:ext>
            </a:extLst>
          </p:cNvPr>
          <p:cNvSpPr txBox="1"/>
          <p:nvPr/>
        </p:nvSpPr>
        <p:spPr>
          <a:xfrm>
            <a:off x="762002" y="2837546"/>
            <a:ext cx="10667998" cy="58477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نزل الدواء إلى جوفه أفطر، وإذا لم ينزل لم يُفطر؛ لذا ينبغي الاحتراز عنه في نهار رمضان.</a:t>
            </a:r>
          </a:p>
        </p:txBody>
      </p:sp>
      <p:sp>
        <p:nvSpPr>
          <p:cNvPr id="15" name="السؤال">
            <a:extLst>
              <a:ext uri="{FF2B5EF4-FFF2-40B4-BE49-F238E27FC236}">
                <a16:creationId xmlns:a16="http://schemas.microsoft.com/office/drawing/2014/main" id="{F74DDCDC-7769-A543-CF62-929257C56CA3}"/>
              </a:ext>
            </a:extLst>
          </p:cNvPr>
          <p:cNvSpPr txBox="1"/>
          <p:nvPr/>
        </p:nvSpPr>
        <p:spPr>
          <a:xfrm>
            <a:off x="3175974" y="3075057"/>
            <a:ext cx="584006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يَبْطُلُ صوم من استعمل دواء الغرغرة؟</a:t>
            </a:r>
          </a:p>
        </p:txBody>
      </p:sp>
    </p:spTree>
    <p:extLst>
      <p:ext uri="{BB962C8B-B14F-4D97-AF65-F5344CB8AC3E}">
        <p14:creationId xmlns:p14="http://schemas.microsoft.com/office/powerpoint/2010/main" val="2685105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0DCC2F-B7C5-2D65-DCCE-2BB6749265E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F6A9C7D3-66B1-03B6-8781-F4959E239468}"/>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المُفَطِّرات: تَعَمُّدُ القيء؛ فمن تقيأ عمداً أفطر، وإن غَلَبَهُ القيءُ لم يُفطر إن لم يرجع شيء من القيء إلى الجوف، وإلا فيفطر؛ لقول النبي صلى الله عليه وسلم: "مَنْ ذَرَعَهُ القَيْء؛ فَلَيْسَ عَلَيْهِ قَضَاءٌ، وَمَنْ اسْتَقَاءَ عَمْداً فَلْيَقْض" [رواه أبو داود والترمذي].</a:t>
            </a:r>
          </a:p>
        </p:txBody>
      </p:sp>
      <p:sp>
        <p:nvSpPr>
          <p:cNvPr id="15" name="السؤال">
            <a:extLst>
              <a:ext uri="{FF2B5EF4-FFF2-40B4-BE49-F238E27FC236}">
                <a16:creationId xmlns:a16="http://schemas.microsoft.com/office/drawing/2014/main" id="{5F0D4FCB-ADFB-2992-0782-0959FC5AA377}"/>
              </a:ext>
            </a:extLst>
          </p:cNvPr>
          <p:cNvSpPr txBox="1"/>
          <p:nvPr/>
        </p:nvSpPr>
        <p:spPr>
          <a:xfrm>
            <a:off x="3817977" y="3075057"/>
            <a:ext cx="4556054"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القيء في نهار رمضان يُفَطِّر؟</a:t>
            </a:r>
          </a:p>
        </p:txBody>
      </p:sp>
    </p:spTree>
    <p:extLst>
      <p:ext uri="{BB962C8B-B14F-4D97-AF65-F5344CB8AC3E}">
        <p14:creationId xmlns:p14="http://schemas.microsoft.com/office/powerpoint/2010/main" val="13584453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A6A0E2-0798-F8FE-A093-9C4589DFFD6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8DC06F02-7560-2618-C022-5FB12FE17DFC}"/>
              </a:ext>
            </a:extLst>
          </p:cNvPr>
          <p:cNvSpPr txBox="1"/>
          <p:nvPr/>
        </p:nvSpPr>
        <p:spPr>
          <a:xfrm>
            <a:off x="762002" y="2837546"/>
            <a:ext cx="10667998" cy="1231106"/>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الحقن العلاجية الجلدية والعضلية لا تُعَدُّ من المُفَطِّرات؛ لأنها لم تدخل إلى الجوف من منفذ مفتوح.</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أما الحقن الوريدية المغذية فإنها تُفَطِّر؛ لأنها مثل الطعام والشراب من حيث المعنى.</a:t>
            </a:r>
          </a:p>
        </p:txBody>
      </p:sp>
      <p:sp>
        <p:nvSpPr>
          <p:cNvPr id="15" name="السؤال">
            <a:extLst>
              <a:ext uri="{FF2B5EF4-FFF2-40B4-BE49-F238E27FC236}">
                <a16:creationId xmlns:a16="http://schemas.microsoft.com/office/drawing/2014/main" id="{13B23F1E-44B1-4603-C136-B9194DF3E2EE}"/>
              </a:ext>
            </a:extLst>
          </p:cNvPr>
          <p:cNvSpPr txBox="1"/>
          <p:nvPr/>
        </p:nvSpPr>
        <p:spPr>
          <a:xfrm>
            <a:off x="3058153" y="3075057"/>
            <a:ext cx="6075702"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الإبر العضلية، وهل تُفسد الصيام؟</a:t>
            </a:r>
          </a:p>
        </p:txBody>
      </p:sp>
    </p:spTree>
    <p:extLst>
      <p:ext uri="{BB962C8B-B14F-4D97-AF65-F5344CB8AC3E}">
        <p14:creationId xmlns:p14="http://schemas.microsoft.com/office/powerpoint/2010/main" val="25156526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CF095E5-B35B-66DE-C710-B86961FCC131}"/>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7B5DA351-DE1C-12AA-E264-F03A4B850632}"/>
              </a:ext>
            </a:extLst>
          </p:cNvPr>
          <p:cNvSpPr txBox="1"/>
          <p:nvPr/>
        </p:nvSpPr>
        <p:spPr>
          <a:xfrm>
            <a:off x="762002" y="2837546"/>
            <a:ext cx="10667998" cy="2062103"/>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سحب الدم من الصائم غير مُفَطِّر؛ لأنه يشبه الحجامة، وقد احتجم رسول الله صلى الله عليه وسلم وهو صائم، ثم إن سحب الدم مما خرج وليس مما دخل، وما خرج: لا يُفَطِّر؛ لقول ابن عباس رضي الله عنهما: "إِنَّمَا الْفِطْرُ مِمَّا دَخَلَ، وَلَيْسَ مِمَّا خَرَجَ" [رواه البيهقي في "السنن الكبرى"]، ولكن يُكره ذلك للصائم إن لم يكن له حاجة؛ لأنه قد يُضعف الصائم عن الصيام فيُفطر.</a:t>
            </a:r>
          </a:p>
        </p:txBody>
      </p:sp>
      <p:sp>
        <p:nvSpPr>
          <p:cNvPr id="15" name="السؤال">
            <a:extLst>
              <a:ext uri="{FF2B5EF4-FFF2-40B4-BE49-F238E27FC236}">
                <a16:creationId xmlns:a16="http://schemas.microsoft.com/office/drawing/2014/main" id="{9A5EC2D9-FCEE-7ED2-FC82-AE72DE81A30D}"/>
              </a:ext>
            </a:extLst>
          </p:cNvPr>
          <p:cNvSpPr txBox="1"/>
          <p:nvPr/>
        </p:nvSpPr>
        <p:spPr>
          <a:xfrm>
            <a:off x="2732744" y="3075057"/>
            <a:ext cx="6726521"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سحب الدم من الصائم في نهار رمضان؟</a:t>
            </a:r>
          </a:p>
        </p:txBody>
      </p:sp>
    </p:spTree>
    <p:extLst>
      <p:ext uri="{BB962C8B-B14F-4D97-AF65-F5344CB8AC3E}">
        <p14:creationId xmlns:p14="http://schemas.microsoft.com/office/powerpoint/2010/main" val="37583662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464306-42DD-799D-D9FC-C40BFC89EBC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49F574E9-3FD5-9408-8849-8BCDB05C733E}"/>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ترتب على الجروح دخول شيء - من دم أو آلة - إلى الجوف؛ فقد فَسَدَ الصوم. أما الجروح والنزيف الخارجي فلا يُفْسِدُه؛ إذ الجروح والنزيف في نهار رمضان لا يُفْسِدان الصوم، إلا إذا ترتب عليها دخول شيء إلى الجوف.</a:t>
            </a:r>
          </a:p>
        </p:txBody>
      </p:sp>
      <p:sp>
        <p:nvSpPr>
          <p:cNvPr id="15" name="السؤال">
            <a:extLst>
              <a:ext uri="{FF2B5EF4-FFF2-40B4-BE49-F238E27FC236}">
                <a16:creationId xmlns:a16="http://schemas.microsoft.com/office/drawing/2014/main" id="{E2DBA066-E497-E847-3FDA-AD2C7988EF7D}"/>
              </a:ext>
            </a:extLst>
          </p:cNvPr>
          <p:cNvSpPr txBox="1"/>
          <p:nvPr/>
        </p:nvSpPr>
        <p:spPr>
          <a:xfrm>
            <a:off x="2104367" y="3075057"/>
            <a:ext cx="7983276"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حدوث الجروح والنزيف في نهار رمضان يُفْسِدُ الصوم؟</a:t>
            </a:r>
          </a:p>
        </p:txBody>
      </p:sp>
    </p:spTree>
    <p:extLst>
      <p:ext uri="{BB962C8B-B14F-4D97-AF65-F5344CB8AC3E}">
        <p14:creationId xmlns:p14="http://schemas.microsoft.com/office/powerpoint/2010/main" val="36353561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2AD5B2-13DE-A4CC-3BD5-E0425AFD7BFC}"/>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5F83644A-CC3A-A99B-9D94-4585BC24ED15}"/>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غسيل الكلى يُفَطِّر؛ لأن سائلَ الغسيل سائلٌ مُغَذٍّ كما هو معلوم عند أهل الطب، ولأنه يؤدي إلى دخول أجسام إلى الجوف. وعلى المريض أن يقضي ذلك اليوم بعد رمضان، فإن لم يستطع يُخرج فدية، وهي إطعام مسكين عن كل يوم أفطر فيه.</a:t>
            </a:r>
          </a:p>
        </p:txBody>
      </p:sp>
      <p:sp>
        <p:nvSpPr>
          <p:cNvPr id="15" name="السؤال">
            <a:extLst>
              <a:ext uri="{FF2B5EF4-FFF2-40B4-BE49-F238E27FC236}">
                <a16:creationId xmlns:a16="http://schemas.microsoft.com/office/drawing/2014/main" id="{155306B1-5734-BB49-4C6D-D537D3C34F82}"/>
              </a:ext>
            </a:extLst>
          </p:cNvPr>
          <p:cNvSpPr txBox="1"/>
          <p:nvPr/>
        </p:nvSpPr>
        <p:spPr>
          <a:xfrm>
            <a:off x="3181585" y="3075057"/>
            <a:ext cx="5828839"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غسيل الكلى للصائم في رمضان؟</a:t>
            </a:r>
          </a:p>
        </p:txBody>
      </p:sp>
    </p:spTree>
    <p:extLst>
      <p:ext uri="{BB962C8B-B14F-4D97-AF65-F5344CB8AC3E}">
        <p14:creationId xmlns:p14="http://schemas.microsoft.com/office/powerpoint/2010/main" val="39374942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EF7D48-51D9-6776-46BE-356DA675A64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CD2C3272-EEE6-C2EF-D700-74CE28F4DE3C}"/>
              </a:ext>
            </a:extLst>
          </p:cNvPr>
          <p:cNvSpPr txBox="1"/>
          <p:nvPr/>
        </p:nvSpPr>
        <p:spPr>
          <a:xfrm>
            <a:off x="762002" y="2837546"/>
            <a:ext cx="10667998" cy="2062103"/>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التخدير نفسه لا يُفَطِّر؛ لأن غازات التخدير ليست ذات جرم، وإبر التخدير تحت الجلد كذلك، شريطة ألا يمكث جميع النهار تحت التخدير، فإن كان في أول النهار مفيقاً صحَّ صومه، وكذا لو أفاق بعد العملية ولو لحظة قبل الغروب، ولكن في العمليات قد يحدث مُفَطِّر آخر كدخول أجسام إلى الجوف، فإن حصل مثل ذلك فعليه القضاء.</a:t>
            </a:r>
          </a:p>
        </p:txBody>
      </p:sp>
      <p:sp>
        <p:nvSpPr>
          <p:cNvPr id="15" name="السؤال">
            <a:extLst>
              <a:ext uri="{FF2B5EF4-FFF2-40B4-BE49-F238E27FC236}">
                <a16:creationId xmlns:a16="http://schemas.microsoft.com/office/drawing/2014/main" id="{E1E66F16-681D-8D62-62B9-E775D0B554E8}"/>
              </a:ext>
            </a:extLst>
          </p:cNvPr>
          <p:cNvSpPr txBox="1"/>
          <p:nvPr/>
        </p:nvSpPr>
        <p:spPr>
          <a:xfrm>
            <a:off x="2451417" y="3075057"/>
            <a:ext cx="7289176"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إجراء عملية جراحية تحت التخدير هل يُبطل الصوم؟</a:t>
            </a:r>
          </a:p>
        </p:txBody>
      </p:sp>
    </p:spTree>
    <p:extLst>
      <p:ext uri="{BB962C8B-B14F-4D97-AF65-F5344CB8AC3E}">
        <p14:creationId xmlns:p14="http://schemas.microsoft.com/office/powerpoint/2010/main" val="29152186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1BF29E-0001-016E-0DF7-925943E91DB9}"/>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1E2E465A-81DC-67B5-5D2C-79DCD43EDC6F}"/>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يجب على المسلم أن يقضيَ ما فاته من الصيام؛ لأنّه دَيْنٌ لله في ذمته، وقد قال رسول الله صلى الله عليه وسلم: "فَدَيْنُ اللَّهِ أَحَقُّ أَنْ يُقْضَى" [رواه مسلم]. ومن عليه صيام فائت يجبُ عليه قضاؤه ما دام حياً وقادراً على الصيام.</a:t>
            </a:r>
          </a:p>
        </p:txBody>
      </p:sp>
      <p:sp>
        <p:nvSpPr>
          <p:cNvPr id="15" name="السؤال">
            <a:extLst>
              <a:ext uri="{FF2B5EF4-FFF2-40B4-BE49-F238E27FC236}">
                <a16:creationId xmlns:a16="http://schemas.microsoft.com/office/drawing/2014/main" id="{8FDBAE30-5BFB-D76C-BD03-FD019A0FDB43}"/>
              </a:ext>
            </a:extLst>
          </p:cNvPr>
          <p:cNvSpPr txBox="1"/>
          <p:nvPr/>
        </p:nvSpPr>
        <p:spPr>
          <a:xfrm>
            <a:off x="3261736" y="3075057"/>
            <a:ext cx="5668538"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قضاء الصيام عن سنوات كثيرة؟</a:t>
            </a:r>
          </a:p>
        </p:txBody>
      </p:sp>
    </p:spTree>
    <p:extLst>
      <p:ext uri="{BB962C8B-B14F-4D97-AF65-F5344CB8AC3E}">
        <p14:creationId xmlns:p14="http://schemas.microsoft.com/office/powerpoint/2010/main" val="21549604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359E6A-36BE-77B0-3FC0-0FC354F36FF8}"/>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1D95FEBA-3A86-39E9-DA53-0A3BC5005055}"/>
              </a:ext>
            </a:extLst>
          </p:cNvPr>
          <p:cNvSpPr txBox="1"/>
          <p:nvPr/>
        </p:nvSpPr>
        <p:spPr>
          <a:xfrm>
            <a:off x="762002" y="2837546"/>
            <a:ext cx="10667998" cy="2215991"/>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إذا كان العذر من الأعذار الدائمة - كالمريض مرضاً لا يُرجى بُرؤه منه، وكالهَرِم - فتجب عليه الفدية، وهي إطعام مسكين عن كلِّ يوم من الأيام التي أفطرها.</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وأمّا إن كان العذرُ من الأعذار المؤقتة - كالحيض والنفاس والمرض غير الدائم - فيجب في ذلك القضاء لا غير.</a:t>
            </a:r>
          </a:p>
        </p:txBody>
      </p:sp>
      <p:sp>
        <p:nvSpPr>
          <p:cNvPr id="15" name="السؤال">
            <a:extLst>
              <a:ext uri="{FF2B5EF4-FFF2-40B4-BE49-F238E27FC236}">
                <a16:creationId xmlns:a16="http://schemas.microsoft.com/office/drawing/2014/main" id="{317BB056-18DF-C49A-B503-E96800C5C435}"/>
              </a:ext>
            </a:extLst>
          </p:cNvPr>
          <p:cNvSpPr txBox="1"/>
          <p:nvPr/>
        </p:nvSpPr>
        <p:spPr>
          <a:xfrm>
            <a:off x="2942738" y="3075057"/>
            <a:ext cx="630653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على مَن أفطر بعذرٍ شرعي إخراج الفدية؟</a:t>
            </a:r>
          </a:p>
        </p:txBody>
      </p:sp>
    </p:spTree>
    <p:extLst>
      <p:ext uri="{BB962C8B-B14F-4D97-AF65-F5344CB8AC3E}">
        <p14:creationId xmlns:p14="http://schemas.microsoft.com/office/powerpoint/2010/main" val="38897808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D720C4-A128-162E-4D76-273CEF054A74}"/>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30E1E2E1-D25C-2DE9-BDC0-992E83388FA1}"/>
              </a:ext>
            </a:extLst>
          </p:cNvPr>
          <p:cNvSpPr txBox="1"/>
          <p:nvPr/>
        </p:nvSpPr>
        <p:spPr>
          <a:xfrm>
            <a:off x="762002" y="2837546"/>
            <a:ext cx="10667998" cy="335476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تجب النية لكل يوم من أيام رمضان؛ لأن كل يوم عبادة مستقلة عن اليوم الآخر.</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ويجب أن تكون النية هذه في الليل قبل طلوع الفجر؛ لقول النبي صلى الله عليه وسلم: "مَنْ لَمْ يُبيِّت الصِّيامَ مِنَ الليلِ؛ فلا صِيامَ لَهُ" [رواه النسائي]، وقوله: "مَنْ لَمْ يُجْمِع الصِّيام قَبلَ الفَجْرِ؛ فلا صِيامَ لَهُ" [رواه الترمذي وأبو داود والنسائي].</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ومن استيقظ وتسحَّر مستحضراً الصومَ؛ فقد نوى، وكذا من كان عازماً في فترة من الليل على صيام اليوم التالي.</a:t>
            </a:r>
          </a:p>
        </p:txBody>
      </p:sp>
      <p:sp>
        <p:nvSpPr>
          <p:cNvPr id="15" name="السؤال">
            <a:extLst>
              <a:ext uri="{FF2B5EF4-FFF2-40B4-BE49-F238E27FC236}">
                <a16:creationId xmlns:a16="http://schemas.microsoft.com/office/drawing/2014/main" id="{13CADE0B-BAD9-D6C3-64BC-8F9988B888CD}"/>
              </a:ext>
            </a:extLst>
          </p:cNvPr>
          <p:cNvSpPr txBox="1"/>
          <p:nvPr/>
        </p:nvSpPr>
        <p:spPr>
          <a:xfrm>
            <a:off x="1759718" y="3075057"/>
            <a:ext cx="8672567"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تجب النية في الصوم لكل يوم، أم تكفي النية عن كل شهر؟</a:t>
            </a:r>
          </a:p>
        </p:txBody>
      </p:sp>
    </p:spTree>
    <p:extLst>
      <p:ext uri="{BB962C8B-B14F-4D97-AF65-F5344CB8AC3E}">
        <p14:creationId xmlns:p14="http://schemas.microsoft.com/office/powerpoint/2010/main" val="40211146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2633F69-D3D1-4791-7758-080988A57694}"/>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DE965904-6A27-AE46-D92A-813425021799}"/>
              </a:ext>
            </a:extLst>
          </p:cNvPr>
          <p:cNvSpPr txBox="1"/>
          <p:nvPr/>
        </p:nvSpPr>
        <p:spPr>
          <a:xfrm>
            <a:off x="762002" y="2837546"/>
            <a:ext cx="10667998" cy="2708434"/>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أفطر في رمضان بغير عذر؛ فقد ارتكب كبيرة من الكبائر، وباء بالإثم العظيم، وعليه التوبة والاستغفار، وإمساك بقية اليوم، ثم قضاء هذا اليوم بعد رمضان، وقد فوت على نفسه أجراً عظيماً لا يُكافئه صوم الدهر نافلةً؛ لأن الفريضة لا تُعادلها النافلة.</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وإن كان إفطاره بسبب الجماع؛ فعليه - مع القضاء - كفارة صوم شهرين متتابعين، فإن عجز أطعم ستين مسكيناً.</a:t>
            </a:r>
          </a:p>
        </p:txBody>
      </p:sp>
      <p:sp>
        <p:nvSpPr>
          <p:cNvPr id="15" name="السؤال">
            <a:extLst>
              <a:ext uri="{FF2B5EF4-FFF2-40B4-BE49-F238E27FC236}">
                <a16:creationId xmlns:a16="http://schemas.microsoft.com/office/drawing/2014/main" id="{C96C5C9D-2C6F-A9CB-66D5-1F0428BE52F2}"/>
              </a:ext>
            </a:extLst>
          </p:cNvPr>
          <p:cNvSpPr txBox="1"/>
          <p:nvPr/>
        </p:nvSpPr>
        <p:spPr>
          <a:xfrm>
            <a:off x="2751180" y="3075057"/>
            <a:ext cx="6689652"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من أفطر عامداً وهو قادر على الصيام؟</a:t>
            </a:r>
          </a:p>
        </p:txBody>
      </p:sp>
    </p:spTree>
    <p:extLst>
      <p:ext uri="{BB962C8B-B14F-4D97-AF65-F5344CB8AC3E}">
        <p14:creationId xmlns:p14="http://schemas.microsoft.com/office/powerpoint/2010/main" val="25021061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1EAF07-A441-E7CC-3FD1-3F99DB433100}"/>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B27968F9-384C-27AC-DFB1-7891DD473EC7}"/>
              </a:ext>
            </a:extLst>
          </p:cNvPr>
          <p:cNvSpPr txBox="1"/>
          <p:nvPr/>
        </p:nvSpPr>
        <p:spPr>
          <a:xfrm>
            <a:off x="762002" y="2837546"/>
            <a:ext cx="10667998" cy="2862322"/>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مات قبل تمكُّنه من القضاء، كمن استمر عذره حتى مات، فلا قضاء ولا فدية ولا إثم عليه.</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وإن مات بعد التمكُّن وجب تداركُ ما فاته، وذلك بأن يُخرَجَ من تركته عن كل يوم مُدَّ طعام؛ لحديث: "مَنْ مَاتَ وَعَلَيْهِ صِيَامُ شَهْرٍ؛ فَلْيُطْعَمْ عَنْهُ مَكَانَ كُلِّ يَوْمٍ مِسْكِيناً" [رواه الترمذي].</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ويجوز لوليه أن يصوم عنه؛ لقول النبي صلى الله عليه وسلم: "مَنْ مَاتَ وَعَلَيْهِ صِيَامٌ؛ صَامَ عَنْهُ وَلِيُّهُ" [رواهُ الشيخان]. وفي رواية: "إنْ شاء". فعُلم من ذلك أن الإطعام عنه جائز، والصيام جائز.</a:t>
            </a:r>
          </a:p>
        </p:txBody>
      </p:sp>
      <p:sp>
        <p:nvSpPr>
          <p:cNvPr id="15" name="السؤال">
            <a:extLst>
              <a:ext uri="{FF2B5EF4-FFF2-40B4-BE49-F238E27FC236}">
                <a16:creationId xmlns:a16="http://schemas.microsoft.com/office/drawing/2014/main" id="{7C468410-CCCB-A5E5-8A61-2CD1B60A4BA2}"/>
              </a:ext>
            </a:extLst>
          </p:cNvPr>
          <p:cNvSpPr txBox="1"/>
          <p:nvPr/>
        </p:nvSpPr>
        <p:spPr>
          <a:xfrm>
            <a:off x="3920571" y="3075057"/>
            <a:ext cx="435087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من مات وعليه صيام؟</a:t>
            </a:r>
          </a:p>
        </p:txBody>
      </p:sp>
    </p:spTree>
    <p:extLst>
      <p:ext uri="{BB962C8B-B14F-4D97-AF65-F5344CB8AC3E}">
        <p14:creationId xmlns:p14="http://schemas.microsoft.com/office/powerpoint/2010/main" val="20277451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1CB502-A94D-1494-D023-23D802EA6CF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698959C4-D78A-1F3D-14DC-222A3C1E2DD3}"/>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الأفضل في القضاء التتابع إن كان الصيام قد فات بعذر، وإن فات الصيام بلا عذر فالتتابع واجب؛ لأن القضاء في هذه الحال على الفور، والتفريق يُخِلُّ بالفورية، ومع ذلك لو فرَّق أيام القضاء كفاه ذلك، لكنه يكون آثماً لإخلاله بشرط الفورية والتتابع.</a:t>
            </a:r>
          </a:p>
        </p:txBody>
      </p:sp>
      <p:sp>
        <p:nvSpPr>
          <p:cNvPr id="15" name="السؤال">
            <a:extLst>
              <a:ext uri="{FF2B5EF4-FFF2-40B4-BE49-F238E27FC236}">
                <a16:creationId xmlns:a16="http://schemas.microsoft.com/office/drawing/2014/main" id="{420DD3C0-7558-5FF5-4E7F-BBAD65894138}"/>
              </a:ext>
            </a:extLst>
          </p:cNvPr>
          <p:cNvSpPr txBox="1"/>
          <p:nvPr/>
        </p:nvSpPr>
        <p:spPr>
          <a:xfrm>
            <a:off x="4143388" y="3075057"/>
            <a:ext cx="390523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يشترط التتابع بالقضاء؟</a:t>
            </a:r>
          </a:p>
        </p:txBody>
      </p:sp>
    </p:spTree>
    <p:extLst>
      <p:ext uri="{BB962C8B-B14F-4D97-AF65-F5344CB8AC3E}">
        <p14:creationId xmlns:p14="http://schemas.microsoft.com/office/powerpoint/2010/main" val="35882604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67DD84-EB42-A976-0BFA-0FDD096719A3}"/>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EB75C651-CB9C-8D6A-9C7B-A8DB602F453B}"/>
              </a:ext>
            </a:extLst>
          </p:cNvPr>
          <p:cNvSpPr txBox="1"/>
          <p:nvPr/>
        </p:nvSpPr>
        <p:spPr>
          <a:xfrm>
            <a:off x="762002" y="2837546"/>
            <a:ext cx="10667998" cy="3662541"/>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الفدية – وهي إطعام مسكين عن كل يوم من الأيام التي أفطرها - تجب على:</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1. مَن لا يستطيع الصوم لا في الحال ولا في المستقبل، مثل: الشيخ الهَرِم، والمرأة المُسِنَّة، والمريض مرضاً لا يُرجى برؤه.</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2. المرأة الحامل والمرضع إذا أفطرتا خوفاً على الجنين أو الولد.</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3. مَن أخَّر قضاء رمضان حتى دخل رمضان القابل، إذا كان تأخيره بلا عذر شرعي.</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4. وتجب الفدية في تركة من مات وفي ذمته صوم واجب تمكن من قضائه ولم يصم.</a:t>
            </a:r>
          </a:p>
        </p:txBody>
      </p:sp>
      <p:sp>
        <p:nvSpPr>
          <p:cNvPr id="15" name="السؤال">
            <a:extLst>
              <a:ext uri="{FF2B5EF4-FFF2-40B4-BE49-F238E27FC236}">
                <a16:creationId xmlns:a16="http://schemas.microsoft.com/office/drawing/2014/main" id="{7D1F2824-8C00-1E79-C034-B97074CAD5B5}"/>
              </a:ext>
            </a:extLst>
          </p:cNvPr>
          <p:cNvSpPr txBox="1"/>
          <p:nvPr/>
        </p:nvSpPr>
        <p:spPr>
          <a:xfrm>
            <a:off x="4143388" y="3075057"/>
            <a:ext cx="3905235"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على من تجب فدية الصوم؟</a:t>
            </a:r>
          </a:p>
        </p:txBody>
      </p:sp>
    </p:spTree>
    <p:extLst>
      <p:ext uri="{BB962C8B-B14F-4D97-AF65-F5344CB8AC3E}">
        <p14:creationId xmlns:p14="http://schemas.microsoft.com/office/powerpoint/2010/main" val="28220274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BF96E7-2EB2-7482-DA94-245A50CBAA66}"/>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1F5B59FB-2A05-8625-1C93-6E2895A27DBB}"/>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الهَرِم والشيخ الكبير الذي لا يقدر على الصيام؛ تلزمه فدية إطعام مسكين عن كل يوم، فلو أخرها عن السنة الأولى لم تلزمه فدية أخرى، بخلاف من أخَّر قضاء رمضان بغير عذر حتى دخل رمضان آخر؛ فهذا تلزمه فدية التأخير.</a:t>
            </a:r>
          </a:p>
        </p:txBody>
      </p:sp>
      <p:sp>
        <p:nvSpPr>
          <p:cNvPr id="15" name="السؤال">
            <a:extLst>
              <a:ext uri="{FF2B5EF4-FFF2-40B4-BE49-F238E27FC236}">
                <a16:creationId xmlns:a16="http://schemas.microsoft.com/office/drawing/2014/main" id="{9BFADDB3-0842-4A57-BDDC-3F46A2406340}"/>
              </a:ext>
            </a:extLst>
          </p:cNvPr>
          <p:cNvSpPr txBox="1"/>
          <p:nvPr/>
        </p:nvSpPr>
        <p:spPr>
          <a:xfrm>
            <a:off x="1335728" y="3075057"/>
            <a:ext cx="9520556"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على الكبير الهَرِم أو الزَّمِن شيء إذا أخَّر الفدية عن السنة الأولى؟</a:t>
            </a:r>
          </a:p>
        </p:txBody>
      </p:sp>
    </p:spTree>
    <p:extLst>
      <p:ext uri="{BB962C8B-B14F-4D97-AF65-F5344CB8AC3E}">
        <p14:creationId xmlns:p14="http://schemas.microsoft.com/office/powerpoint/2010/main" val="17422981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7E7E26B-22CC-3DF6-514B-2985D9A56215}"/>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BB3CBBA6-170D-3C28-7C81-5FB8D4C216D0}"/>
              </a:ext>
            </a:extLst>
          </p:cNvPr>
          <p:cNvSpPr txBox="1"/>
          <p:nvPr/>
        </p:nvSpPr>
        <p:spPr>
          <a:xfrm>
            <a:off x="762002" y="2837546"/>
            <a:ext cx="10667998" cy="1569660"/>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لا يجوز للكبير الهرم أو الحامل أو المريض الذي لا يرجى برؤه تقديم الفدية على رمضان، بل لا يجوز تقديم فدية يومين فأكثر؛ إذ الفدية بدل الصوم، والصوم لم يجب بعد، ويجوز تقديم الفدية ليوم واحد فقط؛ قياساً على تقديم الزكاة لعام واحد فقط.</a:t>
            </a:r>
          </a:p>
        </p:txBody>
      </p:sp>
      <p:sp>
        <p:nvSpPr>
          <p:cNvPr id="15" name="السؤال">
            <a:extLst>
              <a:ext uri="{FF2B5EF4-FFF2-40B4-BE49-F238E27FC236}">
                <a16:creationId xmlns:a16="http://schemas.microsoft.com/office/drawing/2014/main" id="{9F74CE32-3F6E-D5E8-528C-6F448572748E}"/>
              </a:ext>
            </a:extLst>
          </p:cNvPr>
          <p:cNvSpPr txBox="1"/>
          <p:nvPr/>
        </p:nvSpPr>
        <p:spPr>
          <a:xfrm>
            <a:off x="448466" y="3075057"/>
            <a:ext cx="11295080"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يجوز للهَرِم أو الحامل أو المريض الذي لا يُرجى برؤه تقديم الفدية على رمضان؟</a:t>
            </a:r>
          </a:p>
        </p:txBody>
      </p:sp>
    </p:spTree>
    <p:extLst>
      <p:ext uri="{BB962C8B-B14F-4D97-AF65-F5344CB8AC3E}">
        <p14:creationId xmlns:p14="http://schemas.microsoft.com/office/powerpoint/2010/main" val="38105537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78E9E9-85FD-B805-90EE-1337815568BB}"/>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F703E70C-2C00-2B78-A2BD-F4F42674A724}"/>
              </a:ext>
            </a:extLst>
          </p:cNvPr>
          <p:cNvSpPr txBox="1"/>
          <p:nvPr/>
        </p:nvSpPr>
        <p:spPr>
          <a:xfrm>
            <a:off x="762002" y="2837546"/>
            <a:ext cx="10667998" cy="584775"/>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لا يضرُّ الأكل والشرب في الليل ولو بعد النية، ولا يلزمه تجديد النية بعد الأكل والشرب.</a:t>
            </a:r>
          </a:p>
        </p:txBody>
      </p:sp>
      <p:sp>
        <p:nvSpPr>
          <p:cNvPr id="15" name="السؤال">
            <a:extLst>
              <a:ext uri="{FF2B5EF4-FFF2-40B4-BE49-F238E27FC236}">
                <a16:creationId xmlns:a16="http://schemas.microsoft.com/office/drawing/2014/main" id="{5E113B62-264E-6AAB-C6CA-C0B69DC2829C}"/>
              </a:ext>
            </a:extLst>
          </p:cNvPr>
          <p:cNvSpPr txBox="1"/>
          <p:nvPr/>
        </p:nvSpPr>
        <p:spPr>
          <a:xfrm>
            <a:off x="1472781" y="3075057"/>
            <a:ext cx="9246442"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حكم الأكل والشرب في الليل بعد النية، وهل يلزمه تجديد النية؟</a:t>
            </a:r>
          </a:p>
        </p:txBody>
      </p:sp>
    </p:spTree>
    <p:extLst>
      <p:ext uri="{BB962C8B-B14F-4D97-AF65-F5344CB8AC3E}">
        <p14:creationId xmlns:p14="http://schemas.microsoft.com/office/powerpoint/2010/main" val="32260075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F18D5EE-5567-8984-E06C-6BFFB021AA07}"/>
            </a:ext>
          </a:extLst>
        </p:cNvPr>
        <p:cNvGrpSpPr/>
        <p:nvPr/>
      </p:nvGrpSpPr>
      <p:grpSpPr>
        <a:xfrm>
          <a:off x="0" y="0"/>
          <a:ext cx="0" cy="0"/>
          <a:chOff x="0" y="0"/>
          <a:chExt cx="0" cy="0"/>
        </a:xfrm>
      </p:grpSpPr>
      <p:sp>
        <p:nvSpPr>
          <p:cNvPr id="4" name="الجواب">
            <a:extLst>
              <a:ext uri="{FF2B5EF4-FFF2-40B4-BE49-F238E27FC236}">
                <a16:creationId xmlns:a16="http://schemas.microsoft.com/office/drawing/2014/main" id="{0D92FDE8-9F54-C221-FDCB-93AAA2386BB1}"/>
              </a:ext>
            </a:extLst>
          </p:cNvPr>
          <p:cNvSpPr txBox="1"/>
          <p:nvPr/>
        </p:nvSpPr>
        <p:spPr>
          <a:xfrm>
            <a:off x="762002" y="2837546"/>
            <a:ext cx="10667998" cy="2215991"/>
          </a:xfrm>
          <a:prstGeom prst="rect">
            <a:avLst/>
          </a:prstGeom>
          <a:noFill/>
        </p:spPr>
        <p:txBody>
          <a:bodyPr wrap="square" rtlCol="1" anchor="t">
            <a:spAutoFit/>
          </a:bodyPr>
          <a:lstStyle/>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لا يجب الصوم على الطفل حتى يبلغ؛ ويُعرَف البلوغ إما بالعلامات المعروفة، وأشهرها: الاحتلام للذكر والأنثى، والحيض للأنثى، أو بلوغ خمسةَ عَشَرَ عاماً قمرية.</a:t>
            </a:r>
          </a:p>
          <a:p>
            <a:pPr algn="just">
              <a:spcAft>
                <a:spcPts val="1200"/>
              </a:spcAft>
            </a:pPr>
            <a:r>
              <a:rPr lang="ar-JO" sz="32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ويجب على الولي أن يأمر أطفاله بالصوم متى بلغوا سن التمييز، وهو السابعة من العمر إن كانوا قادرين على ذلك.</a:t>
            </a:r>
          </a:p>
        </p:txBody>
      </p:sp>
      <p:sp>
        <p:nvSpPr>
          <p:cNvPr id="15" name="السؤال">
            <a:extLst>
              <a:ext uri="{FF2B5EF4-FFF2-40B4-BE49-F238E27FC236}">
                <a16:creationId xmlns:a16="http://schemas.microsoft.com/office/drawing/2014/main" id="{671236E8-3E8E-FA89-1711-67F145E8F3A5}"/>
              </a:ext>
            </a:extLst>
          </p:cNvPr>
          <p:cNvSpPr txBox="1"/>
          <p:nvPr/>
        </p:nvSpPr>
        <p:spPr>
          <a:xfrm>
            <a:off x="4049608" y="3075057"/>
            <a:ext cx="4092787" cy="707886"/>
          </a:xfrm>
          <a:prstGeom prst="rect">
            <a:avLst/>
          </a:prstGeom>
          <a:noFill/>
        </p:spPr>
        <p:txBody>
          <a:bodyPr wrap="none" rtlCol="1" anchor="ctr">
            <a:spAutoFit/>
          </a:bodyPr>
          <a:lstStyle/>
          <a:p>
            <a:pPr algn="ctr"/>
            <a:r>
              <a:rPr lang="ar-JO" sz="4000" b="1" dirty="0">
                <a:ln w="3175">
                  <a:no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يجب الصوم على الطفل؟</a:t>
            </a:r>
          </a:p>
        </p:txBody>
      </p:sp>
    </p:spTree>
    <p:extLst>
      <p:ext uri="{BB962C8B-B14F-4D97-AF65-F5344CB8AC3E}">
        <p14:creationId xmlns:p14="http://schemas.microsoft.com/office/powerpoint/2010/main" val="990065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64" presetClass="path" presetSubtype="0" fill="hold" grpId="1" nodeType="afterEffect">
                                  <p:stCondLst>
                                    <p:cond delay="3000"/>
                                  </p:stCondLst>
                                  <p:childTnLst>
                                    <p:animMotion origin="layout" path="M 0 0 L 0 -0.20995 " pathEditMode="relative" rAng="0" ptsTypes="AA">
                                      <p:cBhvr>
                                        <p:cTn id="12" dur="1000" fill="hold"/>
                                        <p:tgtEl>
                                          <p:spTgt spid="15"/>
                                        </p:tgtEl>
                                        <p:attrNameLst>
                                          <p:attrName>ppt_x</p:attrName>
                                          <p:attrName>ppt_y</p:attrName>
                                        </p:attrNameLst>
                                      </p:cBhvr>
                                      <p:rCtr x="0" y="-10509"/>
                                    </p:animMotion>
                                  </p:childTnLst>
                                </p:cTn>
                              </p:par>
                              <p:par>
                                <p:cTn id="13" presetID="6" presetClass="emph" presetSubtype="0" fill="hold" grpId="2" nodeType="withEffect">
                                  <p:stCondLst>
                                    <p:cond delay="3000"/>
                                  </p:stCondLst>
                                  <p:childTnLst>
                                    <p:animScale>
                                      <p:cBhvr>
                                        <p:cTn id="14" dur="1000" fill="hold"/>
                                        <p:tgtEl>
                                          <p:spTgt spid="15"/>
                                        </p:tgtEl>
                                      </p:cBhvr>
                                      <p:by x="85000" y="85000"/>
                                    </p:animScale>
                                  </p:childTnLst>
                                </p:cTn>
                              </p:par>
                              <p:par>
                                <p:cTn id="15" presetID="3" presetClass="emph" presetSubtype="2" fill="hold" grpId="3" nodeType="withEffect">
                                  <p:stCondLst>
                                    <p:cond delay="3000"/>
                                  </p:stCondLst>
                                  <p:childTnLst>
                                    <p:animClr clrSpc="rgb" dir="cw">
                                      <p:cBhvr override="childStyle">
                                        <p:cTn id="16" dur="1000" fill="hold"/>
                                        <p:tgtEl>
                                          <p:spTgt spid="15"/>
                                        </p:tgtEl>
                                        <p:attrNameLst>
                                          <p:attrName>style.color</p:attrName>
                                        </p:attrNameLst>
                                      </p:cBhvr>
                                      <p:to>
                                        <a:srgbClr val="D29453"/>
                                      </p:to>
                                    </p:animClr>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5" grpId="1"/>
      <p:bldP spid="15" grpId="2"/>
      <p:bldP spid="15" grpId="3"/>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4009</Words>
  <Application>Microsoft Office PowerPoint</Application>
  <PresentationFormat>شاشة عريضة</PresentationFormat>
  <Paragraphs>192</Paragraphs>
  <Slides>75</Slides>
  <Notes>0</Notes>
  <HiddenSlides>1</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75</vt:i4>
      </vt:variant>
    </vt:vector>
  </HeadingPairs>
  <TitlesOfParts>
    <vt:vector size="85" baseType="lpstr">
      <vt:lpstr>A Jannat LT</vt:lpstr>
      <vt:lpstr>A Thuluth</vt:lpstr>
      <vt:lpstr>Aptos</vt:lpstr>
      <vt:lpstr>Aptos Display</vt:lpstr>
      <vt:lpstr>Arial</vt:lpstr>
      <vt:lpstr>Calibri</vt:lpstr>
      <vt:lpstr>Calibri Light</vt:lpstr>
      <vt:lpstr>Traditional Arabic</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رمضان سؤال وجواب</dc:title>
  <dc:creator>البوربوينت الإسلامي</dc:creator>
  <cp:lastModifiedBy>البوربوينت الإسلامي</cp:lastModifiedBy>
  <cp:revision>21</cp:revision>
  <dcterms:created xsi:type="dcterms:W3CDTF">2026-02-14T15:07:36Z</dcterms:created>
  <dcterms:modified xsi:type="dcterms:W3CDTF">2026-02-16T02:05:11Z</dcterms:modified>
</cp:coreProperties>
</file>