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58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FE8C83-B09B-AA13-83CA-92CDFD29B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39242C-5E56-BD57-35C3-41B76BFF8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8BF01F-BBA1-6589-6E44-EBFAC4AE6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D4C344-7B24-BF82-82AE-D1C867C9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62982B-F292-CF07-2395-EBE1ECF8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99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6AFDE-FDA0-B050-6B50-FC797407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4895DF-5915-C591-67A8-B0467CA00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090875-66CF-94D2-91DF-5CBFF5E51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4126D7-64B6-0178-1660-67E3A1E45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B67633-CD11-417C-448C-93306162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97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FDFA5F-2D40-D766-160D-5FB8B23E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F3124B-10BF-2784-7881-90F2815AB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A82BF8-1388-3ADD-0A1F-B6305EDC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398493F-9FD2-1B1D-F367-A51E0459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56675B-8967-EEBF-2438-805784ABD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93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CF8854-59D5-C78D-7D02-0F9608F37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AC67D6-2B99-FE2D-C909-F9A747281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5118C64-C0DE-87F2-C6ED-B3048FFDE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B4A92E-52B6-CF5C-D976-D2715488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D51A89-3196-5363-08A1-04022F6D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F8F828-CBF4-0C01-5A4F-0DBE02E9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695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AEFD3-A476-3FA5-170E-58885845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1A29D0-2F13-C20E-9666-5E82C26E1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BC538D-0B39-AA86-D9F4-76B432C9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40C3057-2EFA-E4AF-8CEF-72C9F6130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C6134C-9532-475C-D812-17F9768370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CFF3454-030F-CEB4-FF10-43807B4AA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E320C61-4F6F-42BB-F826-FE35DFC7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90CF97F-9A5D-D7A3-D9BD-F4A76FAB3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828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353077-F7D8-5138-54E7-558B8180A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BC63CDC-86A4-E73A-8472-7FE61202B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417BF8-7C01-348D-6E79-188B1C89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094156C-A89C-A11B-2558-6FE428535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346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35590F1-1A0D-D7AA-4363-E9E42AA61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BBCE2B-1EB8-D75C-E6B5-0B4D47CBE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68E537-4867-4B73-AE03-9DA8C4A6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329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6C39A7-CE19-0C45-0229-32A6AB1E6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1C3263-B08D-A9F0-1C06-5119D3D6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73E136F-0EF2-D678-38C2-14F35085B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900AFA-CAD8-557C-83E3-9C529323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1D85E3-3299-3172-987E-DD471ED6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6397EA-1E41-B0A6-EDE5-C115519F3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51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43EDEE-9D05-7F8B-16EE-E096DF1E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5C2EE0C-AFF0-784A-DAFA-D925BA829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512A8C5-1085-8E52-BA4A-848FA3999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F42BCEB-27FE-DCFA-BA62-EC390BAEC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D606F0-E918-CEDF-C660-F513216AA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044C51-E193-D04D-7078-A1DC9E98B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65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3B0FE1-89E3-2A5E-321A-0564E24D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97A841-FED4-D946-5FE5-9060AE26E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4DDE89-E89F-E757-9934-0BFE28E9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AFBC69-AD1D-CBAB-9FC4-3A9F363B4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F5E668-07F1-370E-7566-A2C067EA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03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E97C92A-5B4C-CA07-8B36-0AFE84D02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CCF238-FAF4-3911-F0CB-EC5FECC23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2FDC90-BD96-7F5C-13E1-37129D05D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8D28ED-CF75-F778-2037-9A93CB1BB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E3CEEC-10D8-46E5-1060-DBD6D8EB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498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AFFF546-23A7-FEF3-1848-3AEDBB285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C197C2-0B76-922C-F746-C2E46B564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AB71DC-B2A3-7310-954A-C58A54F926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CBA67-A8E8-43C8-9D2A-694620C40772}" type="datetimeFigureOut">
              <a:rPr lang="zh-CN" altLang="en-US" smtClean="0"/>
              <a:t>2026/9/25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8C2361-9A3A-4E69-8B05-2E542C12A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984A07-00D6-DE9B-63D4-312BDFC0C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35D9E-4A7D-44E2-8C54-74FEA79FFA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69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3988EC6-5EE8-5B95-8F21-A142CA185278}"/>
              </a:ext>
            </a:extLst>
          </p:cNvPr>
          <p:cNvSpPr txBox="1"/>
          <p:nvPr/>
        </p:nvSpPr>
        <p:spPr>
          <a:xfrm>
            <a:off x="3632460" y="506394"/>
            <a:ext cx="7437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Homework Assignment </a:t>
            </a:r>
            <a:r>
              <a:rPr lang="en-US" altLang="zh-CN" sz="3200" dirty="0"/>
              <a:t>1</a:t>
            </a:r>
            <a:endParaRPr lang="zh-CN" altLang="en-US" sz="3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F6BDC2-3161-EFCF-113D-A61D48783A46}"/>
              </a:ext>
            </a:extLst>
          </p:cNvPr>
          <p:cNvSpPr txBox="1"/>
          <p:nvPr/>
        </p:nvSpPr>
        <p:spPr>
          <a:xfrm>
            <a:off x="1272619" y="1451728"/>
            <a:ext cx="709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Due: Oct 12, 2025, 12:00pm.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4AA5290-C9D1-6F56-1B4C-4BF602B95FCA}"/>
              </a:ext>
            </a:extLst>
          </p:cNvPr>
          <p:cNvSpPr txBox="1"/>
          <p:nvPr/>
        </p:nvSpPr>
        <p:spPr>
          <a:xfrm>
            <a:off x="1272619" y="1866756"/>
            <a:ext cx="634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Detailed Submission Guidelines: TBA by your TA.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E52614-1FA3-0C87-0B64-0BDC38F206CA}"/>
              </a:ext>
            </a:extLst>
          </p:cNvPr>
          <p:cNvSpPr txBox="1"/>
          <p:nvPr/>
        </p:nvSpPr>
        <p:spPr>
          <a:xfrm>
            <a:off x="1272619" y="2332291"/>
            <a:ext cx="9125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Your have 5 Options: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9CBC7B-2CC5-863A-7F53-59CDD2935F2B}"/>
              </a:ext>
            </a:extLst>
          </p:cNvPr>
          <p:cNvSpPr txBox="1"/>
          <p:nvPr/>
        </p:nvSpPr>
        <p:spPr>
          <a:xfrm>
            <a:off x="1602557" y="5241303"/>
            <a:ext cx="11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Rookie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E320D4-C76E-5516-0D31-E52A329CBD67}"/>
              </a:ext>
            </a:extLst>
          </p:cNvPr>
          <p:cNvSpPr txBox="1"/>
          <p:nvPr/>
        </p:nvSpPr>
        <p:spPr>
          <a:xfrm>
            <a:off x="3632460" y="5243360"/>
            <a:ext cx="1420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Veteran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F40981-95BC-FE6F-CA66-10310EEFD5FF}"/>
              </a:ext>
            </a:extLst>
          </p:cNvPr>
          <p:cNvSpPr txBox="1"/>
          <p:nvPr/>
        </p:nvSpPr>
        <p:spPr>
          <a:xfrm>
            <a:off x="5505253" y="5241303"/>
            <a:ext cx="209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All Star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2E169D-0EBA-6662-15BA-445B4383606E}"/>
              </a:ext>
            </a:extLst>
          </p:cNvPr>
          <p:cNvSpPr txBox="1"/>
          <p:nvPr/>
        </p:nvSpPr>
        <p:spPr>
          <a:xfrm>
            <a:off x="8050490" y="5241303"/>
            <a:ext cx="11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Hacker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0819FF8-7947-067F-081E-955EFA3D146C}"/>
              </a:ext>
            </a:extLst>
          </p:cNvPr>
          <p:cNvSpPr txBox="1"/>
          <p:nvPr/>
        </p:nvSpPr>
        <p:spPr>
          <a:xfrm>
            <a:off x="9979118" y="5222449"/>
            <a:ext cx="118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Poet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0773FD9-520C-15C9-11E1-536E1964E5B4}"/>
              </a:ext>
            </a:extLst>
          </p:cNvPr>
          <p:cNvSpPr txBox="1"/>
          <p:nvPr/>
        </p:nvSpPr>
        <p:spPr>
          <a:xfrm>
            <a:off x="1581348" y="4127449"/>
            <a:ext cx="1715678" cy="941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I’m a baby. Give me time to grow.</a:t>
            </a:r>
            <a:r>
              <a:rPr lang="zh-CN" altLang="en-US" dirty="0"/>
              <a:t>”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184E92-2B8B-CDEC-5681-3388BAA65DD3}"/>
              </a:ext>
            </a:extLst>
          </p:cNvPr>
          <p:cNvSpPr txBox="1"/>
          <p:nvPr/>
        </p:nvSpPr>
        <p:spPr>
          <a:xfrm>
            <a:off x="3596717" y="4109341"/>
            <a:ext cx="1491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Strong &amp; confident —that’s me.</a:t>
            </a:r>
            <a:r>
              <a:rPr lang="zh-CN" altLang="en-US" dirty="0"/>
              <a:t>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8DB6AD-E0D5-9468-791F-C7A48F5BD9BF}"/>
              </a:ext>
            </a:extLst>
          </p:cNvPr>
          <p:cNvSpPr txBox="1"/>
          <p:nvPr/>
        </p:nvSpPr>
        <p:spPr>
          <a:xfrm>
            <a:off x="5505253" y="4127449"/>
            <a:ext cx="2177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Ready to compete with the smartest of the smartest.</a:t>
            </a:r>
            <a:r>
              <a:rPr lang="zh-CN" altLang="en-US" dirty="0"/>
              <a:t>”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AF18327-A97E-A568-795B-FDCCDAB204D0}"/>
              </a:ext>
            </a:extLst>
          </p:cNvPr>
          <p:cNvSpPr txBox="1"/>
          <p:nvPr/>
        </p:nvSpPr>
        <p:spPr>
          <a:xfrm>
            <a:off x="7946010" y="4127449"/>
            <a:ext cx="14203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Interested in hands-on work only.</a:t>
            </a:r>
            <a:r>
              <a:rPr lang="zh-CN" altLang="en-US" dirty="0"/>
              <a:t>”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4C14153-5CDD-EF24-A8A1-BACBB1DDCBDE}"/>
              </a:ext>
            </a:extLst>
          </p:cNvPr>
          <p:cNvSpPr txBox="1"/>
          <p:nvPr/>
        </p:nvSpPr>
        <p:spPr>
          <a:xfrm>
            <a:off x="9803089" y="4109341"/>
            <a:ext cx="1792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“</a:t>
            </a:r>
            <a:r>
              <a:rPr lang="en-US" altLang="zh-CN" dirty="0"/>
              <a:t>I came to enjoy the beauty of math.</a:t>
            </a:r>
            <a:r>
              <a:rPr lang="zh-CN" altLang="en-US" dirty="0"/>
              <a:t>”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203EDD4-110A-095E-93F7-A4BC934C2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503" y="2830894"/>
            <a:ext cx="1389008" cy="119621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279EE4D-67C8-838C-B9B7-7F2929FA2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740" y="2807376"/>
            <a:ext cx="1448527" cy="119621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265C22F-7C23-15CA-73B5-CF435E37F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348" y="2856818"/>
            <a:ext cx="1389008" cy="121619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72763C1-6018-C4F6-6EAF-A284E213A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0592" y="2861225"/>
            <a:ext cx="1222344" cy="114236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CFD83A9-657C-F726-A0C3-283D455D7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257" y="2807376"/>
            <a:ext cx="1222344" cy="12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8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BB950-9354-EC41-3C21-F6A189F7A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 Rookies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AC686D-EB4E-18F2-94DB-B57CBD29E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2363" y="1885422"/>
            <a:ext cx="8611437" cy="4067017"/>
          </a:xfrm>
        </p:spPr>
        <p:txBody>
          <a:bodyPr/>
          <a:lstStyle/>
          <a:p>
            <a:r>
              <a:rPr lang="en-US" altLang="zh-CN" dirty="0"/>
              <a:t>Textbook, Problems 1, 5.</a:t>
            </a:r>
          </a:p>
          <a:p>
            <a:r>
              <a:rPr lang="en-US" altLang="zh-CN" dirty="0"/>
              <a:t>Additional Problems:</a:t>
            </a:r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23BDDF-EA51-F64F-A0C0-012F94422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4" y="1761548"/>
            <a:ext cx="1389008" cy="12161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6CF6FA-E3D5-C414-8FD9-758F0B639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817" y="3268562"/>
            <a:ext cx="9710927" cy="176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4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BFCBA-C2BB-3F26-A918-F731F8262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F38DAC-5C81-CC5A-B596-E416052D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 Veterans and All Stars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FF43D5-921E-74A6-C187-2DB4390A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3696" y="1995983"/>
            <a:ext cx="8611437" cy="722312"/>
          </a:xfrm>
        </p:spPr>
        <p:txBody>
          <a:bodyPr/>
          <a:lstStyle/>
          <a:p>
            <a:r>
              <a:rPr lang="en-US" altLang="zh-CN" dirty="0"/>
              <a:t>Textbook, Problems 1, 5, 9.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0A4409-A474-4BA3-849D-16702786E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058" y="1785958"/>
            <a:ext cx="1222344" cy="1142363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B803A31-55B8-E001-F0A8-90BC55226903}"/>
              </a:ext>
            </a:extLst>
          </p:cNvPr>
          <p:cNvSpPr txBox="1">
            <a:spLocks/>
          </p:cNvSpPr>
          <p:nvPr/>
        </p:nvSpPr>
        <p:spPr>
          <a:xfrm>
            <a:off x="2653696" y="4139706"/>
            <a:ext cx="8611437" cy="72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Textbook, Problems 5, 9, 10.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56CF8AE-10C3-4BDC-1C65-25E149611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058" y="3824974"/>
            <a:ext cx="1222344" cy="12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52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8B1D0-9D13-B4A8-B0C6-46214F818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38D465-F6C2-8E56-4125-EA294BF0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 Hackers and Poets</a:t>
            </a:r>
            <a:endParaRPr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3DAECE6-9EC4-4C0B-646E-02EC3E02581F}"/>
              </a:ext>
            </a:extLst>
          </p:cNvPr>
          <p:cNvSpPr txBox="1">
            <a:spLocks/>
          </p:cNvSpPr>
          <p:nvPr/>
        </p:nvSpPr>
        <p:spPr>
          <a:xfrm>
            <a:off x="2653696" y="4139706"/>
            <a:ext cx="8611437" cy="72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Additional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CB3C05-7740-B55C-DB1D-B8A2F6206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67" y="1759033"/>
            <a:ext cx="1448527" cy="119621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3D40AE-FB73-891C-AE74-2A6C69F1E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67" y="4139706"/>
            <a:ext cx="1389008" cy="1196212"/>
          </a:xfrm>
          <a:prstGeom prst="rect">
            <a:avLst/>
          </a:prstGeom>
        </p:spPr>
      </p:pic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1EC5A483-BA71-6AB4-1898-86C51E680031}"/>
              </a:ext>
            </a:extLst>
          </p:cNvPr>
          <p:cNvSpPr txBox="1">
            <a:spLocks/>
          </p:cNvSpPr>
          <p:nvPr/>
        </p:nvSpPr>
        <p:spPr>
          <a:xfrm>
            <a:off x="2653696" y="1690688"/>
            <a:ext cx="8611437" cy="72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Additional Problem: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B4866AB-3869-FCEE-6810-7841A20D5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934" y="2236110"/>
            <a:ext cx="8966200" cy="13581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A851A59-4A5B-41E0-559F-53B39E190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934" y="4640199"/>
            <a:ext cx="8774888" cy="91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1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D40A2B-7AFB-9901-5456-272B8FEAB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The meaning of problem difficulty estimate</a:t>
            </a:r>
            <a:endParaRPr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0CC7F3-80CB-55B4-3EE5-CB094C130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0.0 ─ Trivial and boring.</a:t>
            </a:r>
          </a:p>
          <a:p>
            <a:r>
              <a:rPr lang="en-US" altLang="zh-CN" dirty="0"/>
              <a:t>1.0 ─ Learn the course materials, and you’ll be fine.</a:t>
            </a:r>
          </a:p>
          <a:p>
            <a:r>
              <a:rPr lang="en-US" altLang="zh-CN" dirty="0"/>
              <a:t>2.0 ─ Expect a sense of achievement when you’re done.</a:t>
            </a:r>
          </a:p>
          <a:p>
            <a:r>
              <a:rPr lang="en-US" altLang="zh-CN" dirty="0"/>
              <a:t>3.0 ─ Life is hard, just like this problem.</a:t>
            </a:r>
          </a:p>
          <a:p>
            <a:r>
              <a:rPr lang="en-US" altLang="zh-CN" dirty="0"/>
              <a:t>4.0 ─ Blame me.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0BDFFE-CA02-1241-7588-F1049BAE1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465" y="3513841"/>
            <a:ext cx="3831760" cy="319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51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E707AB-4E17-FB2A-2A9B-7AEB1D59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2673"/>
            <a:ext cx="10515600" cy="1325563"/>
          </a:xfrm>
        </p:spPr>
        <p:txBody>
          <a:bodyPr/>
          <a:lstStyle/>
          <a:p>
            <a:r>
              <a:rPr lang="en-US" altLang="zh-CN" dirty="0"/>
              <a:t>Bear in mind: OK to give up!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60D519-951C-B27D-F1BB-31AECF9BE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218" y="1429700"/>
            <a:ext cx="11105561" cy="4351338"/>
          </a:xfrm>
        </p:spPr>
        <p:txBody>
          <a:bodyPr/>
          <a:lstStyle/>
          <a:p>
            <a:r>
              <a:rPr lang="en-US" altLang="zh-CN" dirty="0"/>
              <a:t>As long as you submit your work in time, and follow all the guidelines, </a:t>
            </a:r>
            <a:r>
              <a:rPr lang="en-US" altLang="zh-CN" b="1" dirty="0">
                <a:solidFill>
                  <a:srgbClr val="FF0000"/>
                </a:solidFill>
              </a:rPr>
              <a:t>you won’t lose any point for giving up on any/all problem(s)</a:t>
            </a:r>
            <a:r>
              <a:rPr lang="en-US" altLang="zh-CN" dirty="0"/>
              <a:t>.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C18EFD-77A8-6029-BA07-33600D3B0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515" y="2442720"/>
            <a:ext cx="7044965" cy="39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221</Words>
  <Application>Microsoft Office PowerPoint</Application>
  <PresentationFormat>宽屏</PresentationFormat>
  <Paragraphs>31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For Rookies</vt:lpstr>
      <vt:lpstr>For Veterans and All Stars</vt:lpstr>
      <vt:lpstr>For Hackers and Poets</vt:lpstr>
      <vt:lpstr>The meaning of problem difficulty estimate</vt:lpstr>
      <vt:lpstr>Bear in mind: OK to give up!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Sheng Zhong</dc:creator>
  <cp:lastModifiedBy>Sheng Zhong</cp:lastModifiedBy>
  <cp:revision>20</cp:revision>
  <dcterms:created xsi:type="dcterms:W3CDTF">2025-09-28T13:08:40Z</dcterms:created>
  <dcterms:modified xsi:type="dcterms:W3CDTF">2026-09-25T10:52:42Z</dcterms:modified>
</cp:coreProperties>
</file>