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  <p:sldMasterId id="2147483660" r:id="rId2"/>
  </p:sldMasterIdLst>
  <p:notesMasterIdLst>
    <p:notesMasterId r:id="rId16"/>
  </p:notesMasterIdLst>
  <p:sldIdLst>
    <p:sldId id="256" r:id="rId3"/>
    <p:sldId id="257" r:id="rId4"/>
    <p:sldId id="270" r:id="rId5"/>
    <p:sldId id="258" r:id="rId6"/>
    <p:sldId id="259" r:id="rId7"/>
    <p:sldId id="261" r:id="rId8"/>
    <p:sldId id="262" r:id="rId9"/>
    <p:sldId id="267" r:id="rId10"/>
    <p:sldId id="268" r:id="rId11"/>
    <p:sldId id="271" r:id="rId12"/>
    <p:sldId id="278" r:id="rId13"/>
    <p:sldId id="276" r:id="rId14"/>
    <p:sldId id="277" r:id="rId1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747775"/>
          </p15:clr>
        </p15:guide>
        <p15:guide id="2" pos="288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E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74" d="100"/>
          <a:sy n="74" d="100"/>
        </p:scale>
        <p:origin x="96" y="42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12.09.2026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C76DF7-D6AF-2660-1458-F18B27859E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3CF6705-B100-33CF-DF63-842FE1FEDED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F708A8-316B-69D3-763A-F9740348C6F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EE22691-6BB2-5569-2E9C-2A830B5B8EA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F9B3130A-F913-35B9-2844-2DC25B1926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 dirty="0">
              <a:solidFill>
                <a:srgbClr val="000000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481A21-84BA-142C-7C58-2B79AE6E3CF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8178F7-9D50-3C94-FA87-A69765561B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97707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endParaRPr lang="en-US" sz="1400" b="0" i="0" u="none" strike="noStrike" dirty="0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" name="Shape 31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" name="Shape 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" name="Shape 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" name="Shape 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" name="Shape 5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" name="Shape 5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" name="Shape 5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" name="Shape 5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" name="Shape 60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Shape 6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" name="Shape 6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" name="Shape 6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两栏内容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" name="Shape 1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" name="Shape 11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3" name="Shape 1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" name="Shape 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" name="Shape 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" name="Shape 36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9" name="Shape 37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0" name="Shape 3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1" name="Shape 3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" name="Shape 4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3" name="Shape 4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4" name="Shape 4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仅标题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7" name="Shape 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8" name="Shape 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9" name="Shape 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" name="Shape 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3" name="Shape 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内容与标题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6" name="Shape 4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Shape 45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58" name="Shape 4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Shape 4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Shape 4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图片与标题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" name="Shape 2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5" name="Shape 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Shape 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Shape 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竖排文字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Shape 50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" name="Shape 5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Shape 5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Shape 5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竖排标题与文本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Shape 16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" name="Shape 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Shape 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Shape 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 panose="020B0604020202020204"/>
              <a:buNone/>
              <a:defRPr sz="33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" name="Shape 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 panose="020B0604020202020204"/>
              <a:buChar char="•"/>
              <a:defRPr sz="21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8" name="Shape 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9" name="Shape 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10" name="Shape 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/>
              <a:t>‹#›</a:t>
            </a:fld>
            <a:endParaRPr lang="zh-C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987380" y="1351208"/>
            <a:ext cx="106680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5400" b="1" i="0" u="none" strike="noStrike" dirty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A </a:t>
            </a:r>
            <a:r>
              <a:rPr lang="en-US" altLang="zh-CN" sz="5400" b="1" i="0" u="none" strike="noStrike" dirty="0">
                <a:solidFill>
                  <a:srgbClr val="FF0000"/>
                </a:solidFill>
                <a:latin typeface="Monotype Corsiva" panose="03010101010201010101" pitchFamily="66" charset="0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Friendly</a:t>
            </a:r>
            <a:r>
              <a:rPr lang="en-US" sz="5400" b="1" i="0" u="none" strike="noStrike" dirty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Introduction to Information and Computational Sciences</a:t>
            </a:r>
            <a:endParaRPr lang="en-US" sz="1100" dirty="0"/>
          </a:p>
        </p:txBody>
      </p:sp>
      <p:sp>
        <p:nvSpPr>
          <p:cNvPr id="4" name="AutoShape 4"/>
          <p:cNvSpPr/>
          <p:nvPr/>
        </p:nvSpPr>
        <p:spPr>
          <a:xfrm>
            <a:off x="852152" y="4363076"/>
            <a:ext cx="1066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i="0" u="none" strike="noStrike" dirty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Sheng Zhong </a:t>
            </a:r>
            <a:endParaRPr lang="en-US" sz="1000" dirty="0"/>
          </a:p>
        </p:txBody>
      </p:sp>
      <p:sp>
        <p:nvSpPr>
          <p:cNvPr id="5" name="AutoShape 5"/>
          <p:cNvSpPr/>
          <p:nvPr/>
        </p:nvSpPr>
        <p:spPr>
          <a:xfrm>
            <a:off x="852152" y="5151907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800" b="0" i="0" u="none" strike="noStrike" dirty="0">
                <a:solidFill>
                  <a:srgbClr val="FFFFFF">
                    <a:alpha val="85098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Nanjing University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内容占位符 2"/>
          <p:cNvSpPr txBox="1"/>
          <p:nvPr/>
        </p:nvSpPr>
        <p:spPr>
          <a:xfrm>
            <a:off x="1509105" y="1966388"/>
            <a:ext cx="5704004" cy="614516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r>
              <a:rPr lang="en-US" altLang="zh-CN" sz="2800" dirty="0">
                <a:solidFill>
                  <a:schemeClr val="bg1"/>
                </a:solidFill>
              </a:rPr>
              <a:t>What does it cover?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6" name="内容占位符 2"/>
          <p:cNvSpPr txBox="1"/>
          <p:nvPr/>
        </p:nvSpPr>
        <p:spPr>
          <a:xfrm>
            <a:off x="3215603" y="2742017"/>
            <a:ext cx="5704004" cy="614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chemeClr val="bg1"/>
                </a:solidFill>
              </a:rPr>
              <a:t>Why is it useful (or maybe not)?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7" name="内容占位符 2"/>
          <p:cNvSpPr txBox="1"/>
          <p:nvPr/>
        </p:nvSpPr>
        <p:spPr>
          <a:xfrm>
            <a:off x="5520095" y="3698396"/>
            <a:ext cx="5704004" cy="61451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chemeClr val="bg1"/>
                </a:solidFill>
              </a:rPr>
              <a:t>Problems that you’ll love (or hate)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8" name="内容占位符 2"/>
          <p:cNvSpPr txBox="1"/>
          <p:nvPr/>
        </p:nvSpPr>
        <p:spPr>
          <a:xfrm>
            <a:off x="7322469" y="4560019"/>
            <a:ext cx="3489721" cy="614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chemeClr val="bg1"/>
                </a:solidFill>
              </a:rPr>
              <a:t>About grading</a:t>
            </a:r>
          </a:p>
        </p:txBody>
      </p:sp>
      <p:sp>
        <p:nvSpPr>
          <p:cNvPr id="19" name="内容占位符 2"/>
          <p:cNvSpPr txBox="1"/>
          <p:nvPr/>
        </p:nvSpPr>
        <p:spPr>
          <a:xfrm>
            <a:off x="8556256" y="5430404"/>
            <a:ext cx="3489721" cy="614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>
                <a:solidFill>
                  <a:schemeClr val="bg1"/>
                </a:solidFill>
              </a:rPr>
              <a:t>Final thoughts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07492" y="814605"/>
            <a:ext cx="89260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Introduction to Information and Computational Sciences</a:t>
            </a:r>
            <a:endParaRPr lang="zh-CN" altLang="en-US" sz="2400" dirty="0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644" y="3879146"/>
            <a:ext cx="4598561" cy="216577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 dirty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What does it cover</a:t>
            </a:r>
            <a:r>
              <a:rPr lang="zh-CN" altLang="en-US" sz="3600" b="1" i="0" u="none" strike="noStrike" dirty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？</a:t>
            </a:r>
            <a:endParaRPr lang="en-US" sz="1100" dirty="0"/>
          </a:p>
        </p:txBody>
      </p:sp>
      <p:sp>
        <p:nvSpPr>
          <p:cNvPr id="3" name="AutoShape 3"/>
          <p:cNvSpPr/>
          <p:nvPr/>
        </p:nvSpPr>
        <p:spPr>
          <a:xfrm>
            <a:off x="784859" y="1587500"/>
            <a:ext cx="2196064" cy="1973508"/>
          </a:xfrm>
          <a:prstGeom prst="roundRect">
            <a:avLst>
              <a:gd name="adj" fmla="val 6315"/>
            </a:avLst>
          </a:prstGeom>
          <a:solidFill>
            <a:srgbClr val="1F2937">
              <a:alpha val="100000"/>
            </a:srgbClr>
          </a:solidFill>
          <a:ln w="12700" cap="flat" cmpd="sng">
            <a:solidFill>
              <a:srgbClr val="374151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84858" y="1568896"/>
            <a:ext cx="53341" cy="1992111"/>
          </a:xfrm>
          <a:prstGeom prst="roundRect">
            <a:avLst>
              <a:gd name="adj" fmla="val 0"/>
            </a:avLst>
          </a:prstGeom>
          <a:solidFill>
            <a:srgbClr val="00E5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985519" y="1507186"/>
            <a:ext cx="27940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2000" b="1" i="0" u="none" strike="noStrike" dirty="0">
                <a:solidFill>
                  <a:srgbClr val="00E5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01.</a:t>
            </a:r>
            <a:r>
              <a:rPr lang="en-US" altLang="zh-CN" sz="1800" b="1" i="0" u="none" strike="noStrike" dirty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Set Theory</a:t>
            </a:r>
            <a:endParaRPr lang="en-US" sz="1100" dirty="0"/>
          </a:p>
        </p:txBody>
      </p:sp>
      <p:sp>
        <p:nvSpPr>
          <p:cNvPr id="6" name="AutoShape 6"/>
          <p:cNvSpPr/>
          <p:nvPr/>
        </p:nvSpPr>
        <p:spPr>
          <a:xfrm>
            <a:off x="6388992" y="1507186"/>
            <a:ext cx="2381873" cy="2053822"/>
          </a:xfrm>
          <a:prstGeom prst="roundRect">
            <a:avLst>
              <a:gd name="adj" fmla="val 6315"/>
            </a:avLst>
          </a:prstGeom>
          <a:solidFill>
            <a:srgbClr val="1F2937">
              <a:alpha val="100000"/>
            </a:srgbClr>
          </a:solidFill>
          <a:ln w="12700" cap="flat" cmpd="sng">
            <a:solidFill>
              <a:srgbClr val="374151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6364483" y="1504145"/>
            <a:ext cx="76200" cy="2015186"/>
          </a:xfrm>
          <a:prstGeom prst="roundRect">
            <a:avLst>
              <a:gd name="adj" fmla="val 0"/>
            </a:avLst>
          </a:prstGeom>
          <a:solidFill>
            <a:srgbClr val="A78BF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6613300" y="1487331"/>
            <a:ext cx="2373465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2000" b="1" i="0" u="none" strike="noStrike" dirty="0">
                <a:solidFill>
                  <a:srgbClr val="A78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03.</a:t>
            </a:r>
            <a:r>
              <a:rPr lang="en-US" sz="1800" b="1" dirty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</a:t>
            </a:r>
            <a:r>
              <a:rPr lang="en-US" sz="1800" b="1" i="0" u="none" strike="noStrike" dirty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Group </a:t>
            </a:r>
            <a:r>
              <a:rPr lang="en-US" altLang="zh-CN" sz="1800" b="1" i="0" u="none" strike="noStrike" dirty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Theory</a:t>
            </a:r>
            <a:endParaRPr lang="en-US" sz="1100" dirty="0"/>
          </a:p>
        </p:txBody>
      </p:sp>
      <p:sp>
        <p:nvSpPr>
          <p:cNvPr id="9" name="AutoShape 9"/>
          <p:cNvSpPr/>
          <p:nvPr/>
        </p:nvSpPr>
        <p:spPr>
          <a:xfrm>
            <a:off x="9136380" y="1557807"/>
            <a:ext cx="2358014" cy="2015186"/>
          </a:xfrm>
          <a:prstGeom prst="roundRect">
            <a:avLst>
              <a:gd name="adj" fmla="val 6315"/>
            </a:avLst>
          </a:prstGeom>
          <a:solidFill>
            <a:srgbClr val="1F2937">
              <a:alpha val="100000"/>
            </a:srgbClr>
          </a:solidFill>
          <a:ln w="12700" cap="flat" cmpd="sng">
            <a:solidFill>
              <a:srgbClr val="374151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 flipH="1">
            <a:off x="9136380" y="1524000"/>
            <a:ext cx="74695" cy="2037008"/>
          </a:xfrm>
          <a:prstGeom prst="roundRect">
            <a:avLst>
              <a:gd name="adj" fmla="val 0"/>
            </a:avLst>
          </a:prstGeom>
          <a:solidFill>
            <a:srgbClr val="00E5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9749193" y="1568897"/>
            <a:ext cx="1631145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2000" b="1" i="0" u="none" strike="noStrike" dirty="0">
                <a:solidFill>
                  <a:srgbClr val="00E5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04. </a:t>
            </a:r>
            <a:r>
              <a:rPr lang="en-US" sz="1800" b="1" dirty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Number</a:t>
            </a:r>
            <a:r>
              <a:rPr lang="en-US" sz="1800" b="1" i="0" u="none" strike="noStrike" dirty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Theory</a:t>
            </a:r>
            <a:endParaRPr lang="en-US" sz="1200" b="0" i="0" u="none" strike="noStrike" dirty="0">
              <a:solidFill>
                <a:srgbClr val="D1D5DB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800100" y="4191000"/>
            <a:ext cx="2180823" cy="1977980"/>
          </a:xfrm>
          <a:prstGeom prst="roundRect">
            <a:avLst>
              <a:gd name="adj" fmla="val 6315"/>
            </a:avLst>
          </a:prstGeom>
          <a:solidFill>
            <a:srgbClr val="1F2937">
              <a:alpha val="100000"/>
            </a:srgbClr>
          </a:solidFill>
          <a:ln w="12700" cap="flat" cmpd="sng">
            <a:solidFill>
              <a:srgbClr val="374151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762000" y="4191000"/>
            <a:ext cx="45719" cy="1977980"/>
          </a:xfrm>
          <a:prstGeom prst="roundRect">
            <a:avLst>
              <a:gd name="adj" fmla="val 0"/>
            </a:avLst>
          </a:prstGeom>
          <a:solidFill>
            <a:srgbClr val="A78BF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985519" y="4191000"/>
            <a:ext cx="27940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2000" b="1" i="0" u="none" strike="noStrike" dirty="0">
                <a:solidFill>
                  <a:srgbClr val="A78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02.</a:t>
            </a:r>
            <a:r>
              <a:rPr lang="en-US" altLang="zh-CN" sz="1800" b="1" i="0" u="none" strike="noStrike" dirty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Recurrences</a:t>
            </a:r>
            <a:endParaRPr lang="en-US" sz="1100" dirty="0"/>
          </a:p>
        </p:txBody>
      </p:sp>
      <p:sp>
        <p:nvSpPr>
          <p:cNvPr id="15" name="AutoShape 15"/>
          <p:cNvSpPr/>
          <p:nvPr/>
        </p:nvSpPr>
        <p:spPr>
          <a:xfrm>
            <a:off x="6465193" y="4169943"/>
            <a:ext cx="2420219" cy="2032000"/>
          </a:xfrm>
          <a:prstGeom prst="roundRect">
            <a:avLst>
              <a:gd name="adj" fmla="val 6315"/>
            </a:avLst>
          </a:prstGeom>
          <a:solidFill>
            <a:srgbClr val="1F2937">
              <a:alpha val="100000"/>
            </a:srgbClr>
          </a:solidFill>
          <a:ln w="12700" cap="flat" cmpd="sng">
            <a:solidFill>
              <a:srgbClr val="374151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/>
          <p:nvPr/>
        </p:nvSpPr>
        <p:spPr>
          <a:xfrm>
            <a:off x="6388993" y="4202985"/>
            <a:ext cx="76200" cy="1977980"/>
          </a:xfrm>
          <a:prstGeom prst="roundRect">
            <a:avLst>
              <a:gd name="adj" fmla="val 0"/>
            </a:avLst>
          </a:prstGeom>
          <a:solidFill>
            <a:srgbClr val="00E5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7051182" y="4169943"/>
            <a:ext cx="1671745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2000" b="1" i="0" u="none" strike="noStrike" dirty="0">
                <a:solidFill>
                  <a:srgbClr val="00E5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05.</a:t>
            </a:r>
            <a:r>
              <a:rPr lang="en-US" sz="1800" b="1" i="0" u="none" strike="noStrike" dirty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G</a:t>
            </a:r>
            <a:r>
              <a:rPr lang="en-US" altLang="zh-CN" sz="1800" b="1" i="0" u="none" strike="noStrike" dirty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raph Theory</a:t>
            </a:r>
            <a:endParaRPr lang="en-US" sz="1200" b="0" i="0" u="none" strike="noStrike" dirty="0">
              <a:solidFill>
                <a:srgbClr val="D1D5DB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8" name="AutoShape 18"/>
          <p:cNvSpPr/>
          <p:nvPr/>
        </p:nvSpPr>
        <p:spPr>
          <a:xfrm>
            <a:off x="9157590" y="4191000"/>
            <a:ext cx="2336800" cy="2032000"/>
          </a:xfrm>
          <a:prstGeom prst="roundRect">
            <a:avLst>
              <a:gd name="adj" fmla="val 6315"/>
            </a:avLst>
          </a:prstGeom>
          <a:solidFill>
            <a:srgbClr val="1F2937">
              <a:alpha val="100000"/>
            </a:srgbClr>
          </a:solidFill>
          <a:ln w="12700" cap="flat" cmpd="sng">
            <a:solidFill>
              <a:srgbClr val="374151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19"/>
          <p:cNvSpPr/>
          <p:nvPr/>
        </p:nvSpPr>
        <p:spPr>
          <a:xfrm>
            <a:off x="9157590" y="4202985"/>
            <a:ext cx="76200" cy="2032000"/>
          </a:xfrm>
          <a:prstGeom prst="roundRect">
            <a:avLst>
              <a:gd name="adj" fmla="val 0"/>
            </a:avLst>
          </a:prstGeom>
          <a:solidFill>
            <a:srgbClr val="A78BF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0" name="AutoShape 20"/>
          <p:cNvSpPr/>
          <p:nvPr/>
        </p:nvSpPr>
        <p:spPr>
          <a:xfrm>
            <a:off x="9524097" y="4319123"/>
            <a:ext cx="1899459" cy="1721733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2000" b="1" i="0" u="none" strike="noStrike" dirty="0">
                <a:solidFill>
                  <a:srgbClr val="A78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06. </a:t>
            </a:r>
            <a:r>
              <a:rPr lang="en-US" altLang="zh-CN" sz="1800" b="1" i="0" u="none" strike="noStrike" dirty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Introduction to TCS</a:t>
            </a:r>
            <a:endParaRPr lang="en-US" sz="1100" dirty="0"/>
          </a:p>
        </p:txBody>
      </p:sp>
      <p:sp>
        <p:nvSpPr>
          <p:cNvPr id="23" name="文本框 22"/>
          <p:cNvSpPr txBox="1"/>
          <p:nvPr/>
        </p:nvSpPr>
        <p:spPr>
          <a:xfrm>
            <a:off x="7704859" y="711262"/>
            <a:ext cx="3065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/>
              <a:t>与同类教材相似，略有增加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8998527" y="711262"/>
            <a:ext cx="1771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内容与同类教材基本类似，略有拓展</a:t>
            </a:r>
          </a:p>
        </p:txBody>
      </p:sp>
      <p:pic>
        <p:nvPicPr>
          <p:cNvPr id="26" name="Picture 3"/>
          <p:cNvPicPr>
            <a:picLocks noChangeAspect="1"/>
          </p:cNvPicPr>
          <p:nvPr/>
        </p:nvPicPr>
        <p:blipFill>
          <a:blip r:embed="rId3"/>
          <a:srcRect l="10714" r="10714"/>
          <a:stretch>
            <a:fillRect/>
          </a:stretch>
        </p:blipFill>
        <p:spPr>
          <a:xfrm>
            <a:off x="3807999" y="2503331"/>
            <a:ext cx="1868232" cy="2377750"/>
          </a:xfrm>
          <a:prstGeom prst="rect">
            <a:avLst/>
          </a:prstGeom>
          <a:noFill/>
          <a:ln w="25400" cap="flat" cmpd="sng">
            <a:solidFill>
              <a:srgbClr val="00E5FF">
                <a:alpha val="100000"/>
              </a:srgbClr>
            </a:solidFill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</p:pic>
      <p:sp>
        <p:nvSpPr>
          <p:cNvPr id="22" name="文本框 21"/>
          <p:cNvSpPr txBox="1"/>
          <p:nvPr/>
        </p:nvSpPr>
        <p:spPr>
          <a:xfrm>
            <a:off x="1152729" y="6349285"/>
            <a:ext cx="24595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(This Course)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959600" y="6349365"/>
            <a:ext cx="38106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(</a:t>
            </a:r>
            <a:r>
              <a:rPr lang="en-US" altLang="zh-CN" b="1" dirty="0">
                <a:solidFill>
                  <a:srgbClr val="FF0000"/>
                </a:solidFill>
              </a:rPr>
              <a:t>My</a:t>
            </a:r>
            <a:r>
              <a:rPr lang="en-US" altLang="zh-CN" dirty="0">
                <a:solidFill>
                  <a:schemeClr val="bg1"/>
                </a:solidFill>
              </a:rPr>
              <a:t> Discrete Math Course Next Semester)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762000"/>
            <a:ext cx="1066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4800" b="1" i="0" u="none" strike="noStrike" dirty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Is It </a:t>
            </a:r>
            <a:r>
              <a:rPr lang="en-US" sz="4800" b="1" i="1" u="none" strike="noStrike" dirty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Useful</a:t>
            </a:r>
            <a:r>
              <a:rPr lang="en-US" sz="4800" b="1" i="0" u="none" strike="noStrike" dirty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at all?</a:t>
            </a:r>
            <a:endParaRPr lang="en-US" sz="1100" dirty="0"/>
          </a:p>
        </p:txBody>
      </p:sp>
      <p:sp>
        <p:nvSpPr>
          <p:cNvPr id="3" name="AutoShape 3"/>
          <p:cNvSpPr/>
          <p:nvPr/>
        </p:nvSpPr>
        <p:spPr>
          <a:xfrm>
            <a:off x="762000" y="2032000"/>
            <a:ext cx="5207000" cy="3175000"/>
          </a:xfrm>
          <a:prstGeom prst="roundRect">
            <a:avLst>
              <a:gd name="adj" fmla="val 4800"/>
            </a:avLst>
          </a:prstGeom>
          <a:solidFill>
            <a:srgbClr val="1F2937">
              <a:alpha val="100000"/>
            </a:srgbClr>
          </a:solidFill>
          <a:ln w="12700" cap="flat" cmpd="sng">
            <a:solidFill>
              <a:srgbClr val="374151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6703454" y="3369615"/>
            <a:ext cx="3445098" cy="1081825"/>
          </a:xfrm>
          <a:prstGeom prst="roundRect">
            <a:avLst>
              <a:gd name="adj" fmla="val 4800"/>
            </a:avLst>
          </a:prstGeom>
          <a:solidFill>
            <a:srgbClr val="1F2937">
              <a:alpha val="100000"/>
            </a:srgbClr>
          </a:solidFill>
          <a:ln w="12700" cap="flat" cmpd="sng">
            <a:solidFill>
              <a:srgbClr val="374151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2286000" y="5461000"/>
            <a:ext cx="7620000" cy="1016000"/>
          </a:xfrm>
          <a:prstGeom prst="roundRect">
            <a:avLst>
              <a:gd name="adj" fmla="val 10000"/>
            </a:avLst>
          </a:prstGeom>
          <a:solidFill>
            <a:srgbClr val="172554">
              <a:alpha val="80000"/>
            </a:srgbClr>
          </a:solidFill>
          <a:ln w="12700" cap="flat" cmpd="sng">
            <a:solidFill>
              <a:srgbClr val="00E5FF">
                <a:alpha val="6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2435180" y="5709458"/>
            <a:ext cx="7321639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altLang="zh-CN" sz="2200" b="1" dirty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So, what is the point of learning it, especially when AI can easily tackle all kinds of math?</a:t>
            </a:r>
            <a:endParaRPr lang="en-US" sz="1100" dirty="0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802" y="2412101"/>
            <a:ext cx="4836132" cy="228779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3049" y="3437596"/>
            <a:ext cx="3265908" cy="899308"/>
          </a:xfrm>
          <a:prstGeom prst="rect">
            <a:avLst/>
          </a:prstGeom>
        </p:spPr>
      </p:pic>
      <p:sp>
        <p:nvSpPr>
          <p:cNvPr id="15" name="右箭头 14"/>
          <p:cNvSpPr/>
          <p:nvPr/>
        </p:nvSpPr>
        <p:spPr>
          <a:xfrm>
            <a:off x="3055456" y="3319529"/>
            <a:ext cx="3515932" cy="12041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4"/>
          <p:cNvSpPr/>
          <p:nvPr/>
        </p:nvSpPr>
        <p:spPr>
          <a:xfrm>
            <a:off x="6223000" y="2032000"/>
            <a:ext cx="5207000" cy="4318000"/>
          </a:xfrm>
          <a:prstGeom prst="roundRect">
            <a:avLst>
              <a:gd name="adj" fmla="val 3529"/>
            </a:avLst>
          </a:prstGeom>
          <a:solidFill>
            <a:srgbClr val="1F2937">
              <a:alpha val="100000"/>
            </a:srgbClr>
          </a:solidFill>
          <a:ln w="12700" cap="flat" cmpd="sng">
            <a:solidFill>
              <a:srgbClr val="374151">
                <a:alpha val="100000"/>
              </a:srgbClr>
            </a:solidFill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5207000" cy="4318000"/>
          </a:xfrm>
          <a:prstGeom prst="roundRect">
            <a:avLst>
              <a:gd name="adj" fmla="val 3529"/>
            </a:avLst>
          </a:prstGeom>
          <a:solidFill>
            <a:srgbClr val="1F2937">
              <a:alpha val="100000"/>
            </a:srgbClr>
          </a:solidFill>
          <a:ln w="12700" cap="flat" cmpd="sng">
            <a:solidFill>
              <a:srgbClr val="374151">
                <a:alpha val="100000"/>
              </a:srgbClr>
            </a:solidFill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8864" y="2032000"/>
            <a:ext cx="4031672" cy="3058968"/>
          </a:xfrm>
          <a:prstGeom prst="rect">
            <a:avLst/>
          </a:prstGeom>
          <a:noFill/>
          <a:effectLst>
            <a:softEdge rad="76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/>
          <p:cNvSpPr/>
          <p:nvPr/>
        </p:nvSpPr>
        <p:spPr>
          <a:xfrm>
            <a:off x="762000" y="508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altLang="zh-CN" sz="3200" b="1" i="0" u="none" strike="noStrike" dirty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Two Arguments</a:t>
            </a:r>
            <a:endParaRPr lang="en-US" sz="1050" dirty="0"/>
          </a:p>
        </p:txBody>
      </p:sp>
      <p:sp>
        <p:nvSpPr>
          <p:cNvPr id="3" name="AutoShape 3"/>
          <p:cNvSpPr/>
          <p:nvPr/>
        </p:nvSpPr>
        <p:spPr>
          <a:xfrm>
            <a:off x="762000" y="1397000"/>
            <a:ext cx="1016000" cy="50800"/>
          </a:xfrm>
          <a:prstGeom prst="roundRect">
            <a:avLst>
              <a:gd name="adj" fmla="val 0"/>
            </a:avLst>
          </a:prstGeom>
          <a:solidFill>
            <a:srgbClr val="00E5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1016000" y="4191000"/>
            <a:ext cx="469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 dirty="0">
                <a:solidFill>
                  <a:srgbClr val="00E5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A practical answer</a:t>
            </a:r>
            <a:endParaRPr lang="en-US" sz="1100" dirty="0"/>
          </a:p>
        </p:txBody>
      </p:sp>
      <p:sp>
        <p:nvSpPr>
          <p:cNvPr id="6" name="AutoShape 6"/>
          <p:cNvSpPr/>
          <p:nvPr/>
        </p:nvSpPr>
        <p:spPr>
          <a:xfrm>
            <a:off x="1016000" y="4790787"/>
            <a:ext cx="4699000" cy="1432213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17000"/>
              </a:lnSpc>
              <a:defRPr/>
            </a:pPr>
            <a:r>
              <a:rPr lang="en-US" sz="1300" b="1" i="0" u="none" strike="noStrike" dirty="0">
                <a:solidFill>
                  <a:srgbClr val="E5E7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● </a:t>
            </a:r>
            <a:r>
              <a:rPr lang="en-US" altLang="zh-CN" sz="1300" b="1" i="0" u="none" strike="noStrike" dirty="0">
                <a:solidFill>
                  <a:srgbClr val="E5E7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As a future computer scientist/software engineer, you must be able to understand and verify the correctness of mathematical claims made by an AI.</a:t>
            </a:r>
            <a:endParaRPr lang="en-US" sz="1300" b="0" i="0" u="none" strike="noStrike" dirty="0">
              <a:solidFill>
                <a:srgbClr val="D1D5DB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6477000" y="4808393"/>
            <a:ext cx="4875727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300" b="1" i="0" u="none" strike="noStrike" dirty="0">
                <a:solidFill>
                  <a:srgbClr val="E5E7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● When you enjoy the benefits brought by AI technologies without understanding them, you risk becoming a pet of AI.</a:t>
            </a:r>
            <a:endParaRPr lang="en-US" sz="11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8181" y="2069801"/>
            <a:ext cx="3620655" cy="3097721"/>
          </a:xfrm>
          <a:prstGeom prst="rect">
            <a:avLst/>
          </a:prstGeom>
          <a:noFill/>
          <a:effectLst>
            <a:softEdge rad="76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8"/>
          <p:cNvSpPr/>
          <p:nvPr/>
        </p:nvSpPr>
        <p:spPr>
          <a:xfrm>
            <a:off x="6477000" y="4242515"/>
            <a:ext cx="469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 dirty="0">
                <a:solidFill>
                  <a:srgbClr val="C084F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A pursuit of human dignity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altLang="zh-CN" sz="3600" b="1" i="0" u="none" strike="noStrike" dirty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The problems that you will love/hate</a:t>
            </a:r>
            <a:endParaRPr lang="en-US" sz="1100" dirty="0"/>
          </a:p>
        </p:txBody>
      </p:sp>
      <p:sp>
        <p:nvSpPr>
          <p:cNvPr id="3" name="AutoShape 3"/>
          <p:cNvSpPr/>
          <p:nvPr/>
        </p:nvSpPr>
        <p:spPr>
          <a:xfrm>
            <a:off x="792947" y="1472244"/>
            <a:ext cx="5588535" cy="3003164"/>
          </a:xfrm>
          <a:prstGeom prst="roundRect">
            <a:avLst>
              <a:gd name="adj" fmla="val 5333"/>
            </a:avLst>
          </a:prstGeom>
          <a:solidFill>
            <a:srgbClr val="1F1F1F">
              <a:alpha val="100000"/>
            </a:srgbClr>
          </a:solidFill>
          <a:ln w="12700" cap="flat" cmpd="sng">
            <a:solidFill>
              <a:srgbClr val="333333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1108658" y="1403675"/>
            <a:ext cx="5092519" cy="3200522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25000"/>
              </a:lnSpc>
              <a:defRPr/>
            </a:pPr>
            <a:r>
              <a:rPr lang="en-US" sz="2000" dirty="0">
                <a:solidFill>
                  <a:schemeClr val="bg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When Homework 1 is released, many of you will </a:t>
            </a:r>
            <a:r>
              <a:rPr lang="en-US" sz="2000" b="1" dirty="0">
                <a:solidFill>
                  <a:schemeClr val="bg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run away.</a:t>
            </a:r>
          </a:p>
          <a:p>
            <a:pPr marL="342900" indent="-342900">
              <a:lnSpc>
                <a:spcPct val="125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chemeClr val="bg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Because our problems are</a:t>
            </a:r>
            <a:r>
              <a:rPr lang="en-US" sz="2000" b="1" dirty="0">
                <a:solidFill>
                  <a:schemeClr val="bg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TOUGH</a:t>
            </a:r>
            <a:r>
              <a:rPr lang="en-US" sz="2000" b="1" dirty="0">
                <a:solidFill>
                  <a:schemeClr val="bg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.</a:t>
            </a:r>
          </a:p>
          <a:p>
            <a:pPr marL="342900" indent="-342900">
              <a:lnSpc>
                <a:spcPct val="125000"/>
              </a:lnSpc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chemeClr val="bg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Good news: You can “give up” any problem(s) </a:t>
            </a:r>
            <a:r>
              <a:rPr lang="en-US" sz="2000" b="1" dirty="0">
                <a:solidFill>
                  <a:schemeClr val="bg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without losing a single point. </a:t>
            </a:r>
          </a:p>
        </p:txBody>
      </p:sp>
      <p:sp>
        <p:nvSpPr>
          <p:cNvPr id="6" name="AutoShape 6"/>
          <p:cNvSpPr/>
          <p:nvPr/>
        </p:nvSpPr>
        <p:spPr>
          <a:xfrm>
            <a:off x="792947" y="4943342"/>
            <a:ext cx="10866888" cy="1296472"/>
          </a:xfrm>
          <a:prstGeom prst="roundRect">
            <a:avLst>
              <a:gd name="adj" fmla="val 4705"/>
            </a:avLst>
          </a:prstGeom>
          <a:solidFill>
            <a:srgbClr val="1F1F1F">
              <a:alpha val="100000"/>
            </a:srgbClr>
          </a:solidFill>
          <a:ln w="12700" cap="flat" cmpd="sng">
            <a:solidFill>
              <a:srgbClr val="333333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897585" y="4987222"/>
            <a:ext cx="10762250" cy="1130244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25000"/>
              </a:lnSpc>
              <a:defRPr/>
            </a:pPr>
            <a:r>
              <a:rPr lang="en-US" altLang="zh-CN" sz="1800" dirty="0">
                <a:solidFill>
                  <a:schemeClr val="bg1"/>
                </a:solidFill>
              </a:rPr>
              <a:t>Of course, the problems are so nice that you may not want to give up… In the history, a few super strong students solved all homework problems in the entire academic year.</a:t>
            </a:r>
            <a:endParaRPr lang="zh-CN" altLang="en-US" sz="1800" dirty="0">
              <a:solidFill>
                <a:schemeClr val="bg1"/>
              </a:solidFill>
            </a:endParaRPr>
          </a:p>
          <a:p>
            <a:pPr indent="0" algn="l">
              <a:lnSpc>
                <a:spcPct val="125000"/>
              </a:lnSpc>
              <a:defRPr/>
            </a:pPr>
            <a:endParaRPr lang="en-US" sz="1400" b="0" i="0" u="none" strike="noStrike" dirty="0">
              <a:solidFill>
                <a:srgbClr val="EBEBEB">
                  <a:alpha val="90196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9589" y="1616421"/>
            <a:ext cx="4920246" cy="27690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25000"/>
              </a:lnSpc>
              <a:defRPr/>
            </a:pPr>
            <a:r>
              <a:rPr lang="en-US" altLang="zh-CN" sz="3600" b="1" dirty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The problems that you will love/hate</a:t>
            </a:r>
            <a:endParaRPr lang="en-US" altLang="zh-CN" sz="1100" dirty="0"/>
          </a:p>
        </p:txBody>
      </p:sp>
      <p:sp>
        <p:nvSpPr>
          <p:cNvPr id="3" name="AutoShape 3"/>
          <p:cNvSpPr/>
          <p:nvPr/>
        </p:nvSpPr>
        <p:spPr>
          <a:xfrm>
            <a:off x="704045" y="13335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25000"/>
              </a:lnSpc>
              <a:defRPr/>
            </a:pPr>
            <a:r>
              <a:rPr lang="en-US" altLang="zh-CN" sz="1600" b="1" dirty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Most problems have been rated by our previous students, on a scale of 0-4:</a:t>
            </a:r>
          </a:p>
        </p:txBody>
      </p:sp>
      <p:sp>
        <p:nvSpPr>
          <p:cNvPr id="4" name="AutoShape 4"/>
          <p:cNvSpPr/>
          <p:nvPr/>
        </p:nvSpPr>
        <p:spPr>
          <a:xfrm>
            <a:off x="762000" y="1955803"/>
            <a:ext cx="2032000" cy="3937000"/>
          </a:xfrm>
          <a:prstGeom prst="roundRect">
            <a:avLst>
              <a:gd name="adj" fmla="val 7500"/>
            </a:avLst>
          </a:prstGeom>
          <a:solidFill>
            <a:srgbClr val="1F2937">
              <a:alpha val="100000"/>
            </a:srgbClr>
          </a:solidFill>
          <a:ln w="12700" cap="flat" cmpd="sng">
            <a:solidFill>
              <a:srgbClr val="374151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t="3846" b="3846"/>
          <a:stretch>
            <a:fillRect/>
          </a:stretch>
        </p:blipFill>
        <p:spPr>
          <a:xfrm>
            <a:off x="952500" y="2209803"/>
            <a:ext cx="1651000" cy="1524000"/>
          </a:xfrm>
          <a:prstGeom prst="roundRect">
            <a:avLst>
              <a:gd name="adj" fmla="val 6666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6" name="AutoShape 6"/>
          <p:cNvSpPr/>
          <p:nvPr/>
        </p:nvSpPr>
        <p:spPr>
          <a:xfrm>
            <a:off x="762000" y="3860803"/>
            <a:ext cx="20320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800" b="1" i="0" u="none" strike="noStrike" dirty="0">
                <a:solidFill>
                  <a:srgbClr val="00E5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LEVEL 0</a:t>
            </a:r>
            <a:endParaRPr lang="en-US" sz="1100" dirty="0"/>
          </a:p>
          <a:p>
            <a:pPr indent="0" algn="ctr">
              <a:lnSpc>
                <a:spcPct val="125000"/>
              </a:lnSpc>
              <a:spcBef>
                <a:spcPts val="1000"/>
              </a:spcBef>
            </a:pPr>
            <a:r>
              <a:rPr lang="en-US" sz="1600" b="1" i="0" u="none" strike="noStrike" dirty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“</a:t>
            </a:r>
            <a:r>
              <a:rPr lang="zh-CN" altLang="en-US" sz="1600" b="1" i="0" u="none" strike="noStrike" dirty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也</a:t>
            </a:r>
            <a:r>
              <a:rPr lang="en-US" sz="1600" b="1" i="0" u="none" strike="noStrike" dirty="0" err="1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太容易了，水题一道</a:t>
            </a:r>
            <a:r>
              <a:rPr lang="zh-CN" altLang="en-US" sz="1600" b="1" i="0" u="none" strike="noStrike" dirty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。</a:t>
            </a:r>
            <a:r>
              <a:rPr lang="en-US" sz="1600" b="1" i="0" u="none" strike="noStrike" dirty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”</a:t>
            </a:r>
          </a:p>
          <a:p>
            <a:pPr indent="0" algn="ctr">
              <a:lnSpc>
                <a:spcPct val="125000"/>
              </a:lnSpc>
              <a:spcBef>
                <a:spcPts val="1000"/>
              </a:spcBef>
            </a:pPr>
            <a:r>
              <a:rPr lang="en-US" sz="1200" b="1" dirty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Just Trivial</a:t>
            </a:r>
            <a:endParaRPr lang="en-US" sz="1200" b="1" i="0" u="none" strike="noStrike" dirty="0">
              <a:solidFill>
                <a:srgbClr val="FFFFFF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2984500" y="1955803"/>
            <a:ext cx="2032000" cy="3937000"/>
          </a:xfrm>
          <a:prstGeom prst="roundRect">
            <a:avLst>
              <a:gd name="adj" fmla="val 7500"/>
            </a:avLst>
          </a:prstGeom>
          <a:solidFill>
            <a:srgbClr val="1F2937">
              <a:alpha val="100000"/>
            </a:srgbClr>
          </a:solidFill>
          <a:ln w="12700" cap="flat" cmpd="sng">
            <a:solidFill>
              <a:srgbClr val="374151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 t="3846" b="3846"/>
          <a:stretch>
            <a:fillRect/>
          </a:stretch>
        </p:blipFill>
        <p:spPr>
          <a:xfrm>
            <a:off x="3175000" y="2209803"/>
            <a:ext cx="1651000" cy="1524000"/>
          </a:xfrm>
          <a:prstGeom prst="roundRect">
            <a:avLst>
              <a:gd name="adj" fmla="val 6666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9" name="AutoShape 9"/>
          <p:cNvSpPr/>
          <p:nvPr/>
        </p:nvSpPr>
        <p:spPr>
          <a:xfrm>
            <a:off x="2984500" y="3860803"/>
            <a:ext cx="20320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800" b="1" i="0" u="none" strike="noStrike" dirty="0">
                <a:solidFill>
                  <a:srgbClr val="10B98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LEVEL 1</a:t>
            </a:r>
            <a:endParaRPr lang="en-US" sz="1100" dirty="0"/>
          </a:p>
          <a:p>
            <a:pPr indent="0" algn="ctr">
              <a:lnSpc>
                <a:spcPct val="125000"/>
              </a:lnSpc>
              <a:spcBef>
                <a:spcPts val="1000"/>
              </a:spcBef>
            </a:pPr>
            <a:r>
              <a:rPr lang="en-US" sz="1600" b="1" i="0" u="none" strike="noStrike" dirty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“</a:t>
            </a:r>
            <a:r>
              <a:rPr lang="en-US" sz="1600" b="1" i="0" u="none" strike="noStrike" dirty="0" err="1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像你这么聪明，肯定</a:t>
            </a:r>
            <a:r>
              <a:rPr lang="zh-CN" altLang="en-US" sz="1600" b="1" i="0" u="none" strike="noStrike" dirty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会做。</a:t>
            </a:r>
            <a:r>
              <a:rPr lang="en-US" sz="1600" b="1" i="0" u="none" strike="noStrike" dirty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”</a:t>
            </a:r>
          </a:p>
          <a:p>
            <a:pPr algn="ctr">
              <a:lnSpc>
                <a:spcPct val="125000"/>
              </a:lnSpc>
              <a:spcBef>
                <a:spcPts val="800"/>
              </a:spcBef>
            </a:pPr>
            <a:r>
              <a:rPr lang="en-US" altLang="zh-CN" sz="1200" b="1" dirty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You need to know the basics</a:t>
            </a:r>
          </a:p>
          <a:p>
            <a:pPr indent="0" algn="ctr">
              <a:lnSpc>
                <a:spcPct val="125000"/>
              </a:lnSpc>
              <a:spcBef>
                <a:spcPts val="800"/>
              </a:spcBef>
            </a:pPr>
            <a:endParaRPr lang="en-US" sz="1200" b="0" i="0" u="none" strike="noStrike" dirty="0">
              <a:solidFill>
                <a:srgbClr val="9CA3AF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5207000" y="1955803"/>
            <a:ext cx="2032000" cy="3937000"/>
          </a:xfrm>
          <a:prstGeom prst="roundRect">
            <a:avLst>
              <a:gd name="adj" fmla="val 7500"/>
            </a:avLst>
          </a:prstGeom>
          <a:solidFill>
            <a:srgbClr val="1F2937">
              <a:alpha val="100000"/>
            </a:srgbClr>
          </a:solidFill>
          <a:ln w="12700" cap="flat" cmpd="sng">
            <a:solidFill>
              <a:srgbClr val="374151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5"/>
          <a:srcRect t="3846" b="3846"/>
          <a:stretch>
            <a:fillRect/>
          </a:stretch>
        </p:blipFill>
        <p:spPr>
          <a:xfrm>
            <a:off x="5397500" y="2209803"/>
            <a:ext cx="1651000" cy="1524000"/>
          </a:xfrm>
          <a:prstGeom prst="roundRect">
            <a:avLst>
              <a:gd name="adj" fmla="val 6666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2" name="AutoShape 12"/>
          <p:cNvSpPr/>
          <p:nvPr/>
        </p:nvSpPr>
        <p:spPr>
          <a:xfrm>
            <a:off x="5207000" y="3860803"/>
            <a:ext cx="20320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800" b="1" i="0" u="none" strike="noStrike" dirty="0">
                <a:solidFill>
                  <a:srgbClr val="F59E0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LEVEL 2</a:t>
            </a:r>
            <a:endParaRPr lang="en-US" sz="1100" dirty="0"/>
          </a:p>
          <a:p>
            <a:pPr indent="0" algn="ctr">
              <a:lnSpc>
                <a:spcPct val="125000"/>
              </a:lnSpc>
              <a:spcBef>
                <a:spcPts val="1000"/>
              </a:spcBef>
            </a:pPr>
            <a:r>
              <a:rPr lang="en-US" sz="1600" b="1" i="0" u="none" strike="noStrike" dirty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“</a:t>
            </a:r>
            <a:r>
              <a:rPr lang="en-US" sz="1600" b="1" i="0" u="none" strike="noStrike" dirty="0" err="1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挑战自己，也很有趣吧</a:t>
            </a:r>
            <a:r>
              <a:rPr lang="en-US" sz="1600" b="1" i="0" u="none" strike="noStrike" dirty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？”</a:t>
            </a:r>
          </a:p>
          <a:p>
            <a:pPr algn="ctr">
              <a:lnSpc>
                <a:spcPct val="125000"/>
              </a:lnSpc>
              <a:spcBef>
                <a:spcPts val="800"/>
              </a:spcBef>
            </a:pPr>
            <a:r>
              <a:rPr lang="en-US" altLang="zh-CN" sz="1200" b="1" dirty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Somewhat Tricky</a:t>
            </a:r>
          </a:p>
          <a:p>
            <a:pPr indent="0" algn="ctr">
              <a:lnSpc>
                <a:spcPct val="125000"/>
              </a:lnSpc>
              <a:spcBef>
                <a:spcPts val="800"/>
              </a:spcBef>
            </a:pPr>
            <a:endParaRPr lang="en-US" sz="1200" b="0" i="0" u="none" strike="noStrike" dirty="0">
              <a:solidFill>
                <a:srgbClr val="9CA3AF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7429500" y="1955803"/>
            <a:ext cx="2032000" cy="3937000"/>
          </a:xfrm>
          <a:prstGeom prst="roundRect">
            <a:avLst>
              <a:gd name="adj" fmla="val 7500"/>
            </a:avLst>
          </a:prstGeom>
          <a:solidFill>
            <a:srgbClr val="1F2937">
              <a:alpha val="100000"/>
            </a:srgbClr>
          </a:solidFill>
          <a:ln w="12700" cap="flat" cmpd="sng">
            <a:solidFill>
              <a:srgbClr val="374151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6"/>
          <a:srcRect t="3846" b="3846"/>
          <a:stretch>
            <a:fillRect/>
          </a:stretch>
        </p:blipFill>
        <p:spPr>
          <a:xfrm>
            <a:off x="7620000" y="2209803"/>
            <a:ext cx="1651000" cy="1524000"/>
          </a:xfrm>
          <a:prstGeom prst="roundRect">
            <a:avLst>
              <a:gd name="adj" fmla="val 6666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5" name="AutoShape 15"/>
          <p:cNvSpPr/>
          <p:nvPr/>
        </p:nvSpPr>
        <p:spPr>
          <a:xfrm>
            <a:off x="7429500" y="3860803"/>
            <a:ext cx="20320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800" b="1" i="0" u="none" strike="noStrike" dirty="0">
                <a:solidFill>
                  <a:srgbClr val="EF444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LEVEL 3</a:t>
            </a:r>
            <a:endParaRPr lang="en-US" sz="1100" dirty="0"/>
          </a:p>
          <a:p>
            <a:pPr indent="0" algn="ctr">
              <a:lnSpc>
                <a:spcPct val="125000"/>
              </a:lnSpc>
              <a:spcBef>
                <a:spcPts val="1000"/>
              </a:spcBef>
            </a:pPr>
            <a:r>
              <a:rPr lang="en-US" sz="1600" b="1" i="0" u="none" strike="noStrike" dirty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“</a:t>
            </a:r>
            <a:r>
              <a:rPr lang="zh-CN" altLang="en-US" sz="1600" b="1" dirty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漫漫人生路，</a:t>
            </a:r>
            <a:r>
              <a:rPr lang="en-US" sz="1600" b="1" i="0" u="none" strike="noStrike" dirty="0" err="1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遇到困难是常有的事</a:t>
            </a:r>
            <a:r>
              <a:rPr lang="zh-CN" altLang="en-US" sz="1600" b="1" i="0" u="none" strike="noStrike" dirty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。</a:t>
            </a:r>
            <a:r>
              <a:rPr lang="en-US" sz="1600" b="1" i="0" u="none" strike="noStrike" dirty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”</a:t>
            </a:r>
          </a:p>
          <a:p>
            <a:pPr algn="ctr">
              <a:lnSpc>
                <a:spcPct val="125000"/>
              </a:lnSpc>
              <a:spcBef>
                <a:spcPts val="800"/>
              </a:spcBef>
            </a:pPr>
            <a:r>
              <a:rPr lang="en-US" altLang="zh-CN" sz="1200" b="1" dirty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A Real Challenge</a:t>
            </a:r>
          </a:p>
          <a:p>
            <a:pPr indent="0" algn="ctr">
              <a:lnSpc>
                <a:spcPct val="125000"/>
              </a:lnSpc>
              <a:spcBef>
                <a:spcPts val="800"/>
              </a:spcBef>
            </a:pPr>
            <a:endParaRPr lang="en-US" sz="1200" b="0" i="0" u="none" strike="noStrike" dirty="0">
              <a:solidFill>
                <a:srgbClr val="9CA3AF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9652000" y="1955803"/>
            <a:ext cx="2032000" cy="3937000"/>
          </a:xfrm>
          <a:prstGeom prst="roundRect">
            <a:avLst>
              <a:gd name="adj" fmla="val 7500"/>
            </a:avLst>
          </a:prstGeom>
          <a:solidFill>
            <a:srgbClr val="1F2937">
              <a:alpha val="100000"/>
            </a:srgbClr>
          </a:solidFill>
          <a:ln w="12700" cap="flat" cmpd="sng">
            <a:solidFill>
              <a:srgbClr val="374151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9652000" y="3860803"/>
            <a:ext cx="20320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800" b="1" i="0" u="none" strike="noStrike" dirty="0">
                <a:solidFill>
                  <a:srgbClr val="A855F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LEVEL 4</a:t>
            </a:r>
            <a:endParaRPr lang="en-US" sz="1100" dirty="0"/>
          </a:p>
          <a:p>
            <a:pPr indent="0" algn="ctr">
              <a:lnSpc>
                <a:spcPct val="125000"/>
              </a:lnSpc>
              <a:spcBef>
                <a:spcPts val="1000"/>
              </a:spcBef>
            </a:pPr>
            <a:r>
              <a:rPr lang="en-US" sz="1600" b="1" i="0" u="none" strike="noStrike" dirty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“</a:t>
            </a:r>
            <a:r>
              <a:rPr lang="en-US" sz="1600" b="1" i="0" u="none" strike="noStrike" dirty="0" err="1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对不起，全是老师的错</a:t>
            </a:r>
            <a:r>
              <a:rPr lang="en-US" sz="1600" b="1" i="0" u="none" strike="noStrike" dirty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！”</a:t>
            </a:r>
          </a:p>
          <a:p>
            <a:pPr indent="0" algn="ctr">
              <a:lnSpc>
                <a:spcPct val="125000"/>
              </a:lnSpc>
              <a:spcBef>
                <a:spcPts val="1000"/>
              </a:spcBef>
            </a:pPr>
            <a:r>
              <a:rPr lang="en-US" altLang="zh-CN" sz="1200" b="1" dirty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My Bad</a:t>
            </a:r>
          </a:p>
        </p:txBody>
      </p:sp>
      <p:pic>
        <p:nvPicPr>
          <p:cNvPr id="2050" name="Picture 2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1736" y="2209803"/>
            <a:ext cx="1692564" cy="1578264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lvl="0">
              <a:lnSpc>
                <a:spcPct val="125000"/>
              </a:lnSpc>
              <a:defRPr/>
            </a:pPr>
            <a:r>
              <a:rPr lang="en-US" altLang="zh-CN" sz="3600" b="1" dirty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The problems that you will love/hate</a:t>
            </a:r>
            <a:endParaRPr lang="en-US" altLang="zh-CN" sz="1100" dirty="0"/>
          </a:p>
          <a:p>
            <a:pPr indent="0" algn="l">
              <a:lnSpc>
                <a:spcPct val="125000"/>
              </a:lnSpc>
              <a:defRPr/>
            </a:pP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762000" y="1778000"/>
            <a:ext cx="5588000" cy="1397000"/>
          </a:xfrm>
          <a:prstGeom prst="roundRect">
            <a:avLst>
              <a:gd name="adj" fmla="val 7272"/>
            </a:avLst>
          </a:prstGeom>
          <a:solidFill>
            <a:srgbClr val="1F2937">
              <a:alpha val="85000"/>
            </a:srgbClr>
          </a:solidFill>
          <a:ln w="12700" cap="flat" cmpd="sng">
            <a:solidFill>
              <a:srgbClr val="00E5F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965200" y="1968500"/>
            <a:ext cx="51816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altLang="zh-CN" sz="1900" b="1" dirty="0">
                <a:solidFill>
                  <a:srgbClr val="00E5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Anxiety comes with difficulty levels</a:t>
            </a:r>
          </a:p>
          <a:p>
            <a:pPr indent="0" algn="l">
              <a:lnSpc>
                <a:spcPct val="125000"/>
              </a:lnSpc>
              <a:defRPr/>
            </a:pPr>
            <a:r>
              <a:rPr lang="en-US" altLang="zh-CN" sz="1300" dirty="0">
                <a:solidFill>
                  <a:srgbClr val="D1D5D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I know you guys will compete with each other to see “who is the </a:t>
            </a:r>
            <a:r>
              <a:rPr lang="en-US" altLang="zh-CN" sz="1300" dirty="0" err="1">
                <a:solidFill>
                  <a:srgbClr val="D1D5D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best,”regardless</a:t>
            </a:r>
            <a:r>
              <a:rPr lang="en-US" altLang="zh-CN" sz="1300" dirty="0">
                <a:solidFill>
                  <a:srgbClr val="D1D5D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of my instructions.</a:t>
            </a:r>
            <a:endParaRPr lang="en-US" sz="1300" b="0" i="0" u="none" strike="noStrike" dirty="0">
              <a:solidFill>
                <a:srgbClr val="D1D5DB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762000" y="3429000"/>
            <a:ext cx="5588000" cy="1397000"/>
          </a:xfrm>
          <a:prstGeom prst="roundRect">
            <a:avLst>
              <a:gd name="adj" fmla="val 7272"/>
            </a:avLst>
          </a:prstGeom>
          <a:solidFill>
            <a:srgbClr val="1F2937">
              <a:alpha val="85000"/>
            </a:srgbClr>
          </a:solidFill>
          <a:ln w="12700" cap="flat" cmpd="sng">
            <a:solidFill>
              <a:srgbClr val="00E5F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965200" y="3619500"/>
            <a:ext cx="51308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altLang="zh-CN" sz="1900" b="1" dirty="0">
                <a:solidFill>
                  <a:srgbClr val="A78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My suggestion</a:t>
            </a:r>
            <a:r>
              <a:rPr lang="zh-CN" altLang="en-US" sz="1900" b="1" i="0" u="none" strike="noStrike" dirty="0">
                <a:solidFill>
                  <a:srgbClr val="A78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：</a:t>
            </a:r>
            <a:endParaRPr lang="en-US" altLang="zh-CN" sz="1900" b="1" i="0" u="none" strike="noStrike" dirty="0">
              <a:solidFill>
                <a:srgbClr val="A78BF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indent="0" algn="l">
              <a:lnSpc>
                <a:spcPct val="125000"/>
              </a:lnSpc>
              <a:defRPr/>
            </a:pPr>
            <a:r>
              <a:rPr lang="en-US" sz="1300" b="0" i="0" u="none" strike="noStrike" dirty="0">
                <a:solidFill>
                  <a:srgbClr val="D1D5D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While the solution of a hard problem is worth celebrating,  failing to solve easier problems is not a shame.</a:t>
            </a:r>
          </a:p>
        </p:txBody>
      </p:sp>
      <p:sp>
        <p:nvSpPr>
          <p:cNvPr id="9" name="AutoShape 9"/>
          <p:cNvSpPr/>
          <p:nvPr/>
        </p:nvSpPr>
        <p:spPr>
          <a:xfrm>
            <a:off x="762000" y="5080000"/>
            <a:ext cx="5588000" cy="1397000"/>
          </a:xfrm>
          <a:prstGeom prst="roundRect">
            <a:avLst>
              <a:gd name="adj" fmla="val 7272"/>
            </a:avLst>
          </a:prstGeom>
          <a:solidFill>
            <a:srgbClr val="1F2937">
              <a:alpha val="85000"/>
            </a:srgbClr>
          </a:solidFill>
          <a:ln w="12700" cap="flat" cmpd="sng">
            <a:solidFill>
              <a:srgbClr val="F43F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901521" y="5270500"/>
            <a:ext cx="5194479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altLang="zh-CN" sz="1900" b="1" dirty="0">
                <a:solidFill>
                  <a:srgbClr val="F43F5E"/>
                </a:solidFill>
                <a:latin typeface="Noto Sans SC" panose="020B0200000000000000" charset="-122"/>
                <a:ea typeface="Noto Sans SC" panose="020B0200000000000000" charset="-122"/>
                <a:sym typeface="Noto Sans SC" panose="020B0200000000000000" charset="-122"/>
              </a:rPr>
              <a:t>My warning</a:t>
            </a:r>
            <a:r>
              <a:rPr lang="zh-CN" altLang="en-US" sz="1900" b="1" dirty="0">
                <a:solidFill>
                  <a:srgbClr val="F43F5E"/>
                </a:solidFill>
                <a:latin typeface="Noto Sans SC" panose="020B0200000000000000" charset="-122"/>
                <a:ea typeface="Noto Sans SC" panose="020B0200000000000000" charset="-122"/>
                <a:sym typeface="Noto Sans SC" panose="020B0200000000000000" charset="-122"/>
              </a:rPr>
              <a:t>：</a:t>
            </a:r>
            <a:endParaRPr lang="en-US" sz="1100" dirty="0"/>
          </a:p>
          <a:p>
            <a:pPr indent="0" algn="l">
              <a:lnSpc>
                <a:spcPct val="108000"/>
              </a:lnSpc>
              <a:spcBef>
                <a:spcPts val="600"/>
              </a:spcBef>
            </a:pPr>
            <a:r>
              <a:rPr lang="en-US" altLang="zh-CN" sz="1300" b="0" i="0" u="none" strike="noStrike" dirty="0">
                <a:solidFill>
                  <a:srgbClr val="D1D5D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Stop! You are not an athlete. You are a student.</a:t>
            </a:r>
            <a:endParaRPr lang="en-US" sz="1300" b="0" i="0" u="none" strike="noStrike" dirty="0">
              <a:solidFill>
                <a:srgbClr val="D1D5DB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 t="5405" b="5405"/>
          <a:stretch>
            <a:fillRect/>
          </a:stretch>
        </p:blipFill>
        <p:spPr>
          <a:xfrm>
            <a:off x="6731000" y="2032000"/>
            <a:ext cx="4699000" cy="4191000"/>
          </a:xfrm>
          <a:prstGeom prst="roundRect">
            <a:avLst>
              <a:gd name="adj" fmla="val 4848"/>
            </a:avLst>
          </a:prstGeom>
          <a:noFill/>
          <a:ln w="25400" cap="flat" cmpd="sng">
            <a:solidFill>
              <a:srgbClr val="FFFFFF">
                <a:alpha val="15000"/>
              </a:srgbClr>
            </a:solidFill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altLang="zh-CN" sz="3600" b="1" dirty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Do NOT be </a:t>
            </a:r>
            <a:r>
              <a:rPr lang="zh-CN" altLang="en-US" sz="3600" b="1" i="0" u="none" strike="noStrike" dirty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“</a:t>
            </a:r>
            <a:r>
              <a:rPr lang="en-US" altLang="zh-CN" sz="3600" b="1" i="0" u="none" strike="noStrike" dirty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good</a:t>
            </a:r>
            <a:r>
              <a:rPr lang="zh-CN" altLang="en-US" sz="3600" b="1" i="0" u="none" strike="noStrike" dirty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”</a:t>
            </a:r>
            <a:endParaRPr lang="en-US" sz="1100" dirty="0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11111" r="11111"/>
          <a:stretch>
            <a:fillRect/>
          </a:stretch>
        </p:blipFill>
        <p:spPr>
          <a:xfrm>
            <a:off x="762000" y="1778000"/>
            <a:ext cx="3556000" cy="4572000"/>
          </a:xfrm>
          <a:prstGeom prst="roundRect">
            <a:avLst>
              <a:gd name="adj" fmla="val 5714"/>
            </a:avLst>
          </a:prstGeom>
          <a:noFill/>
          <a:ln w="25400" cap="flat" cmpd="sng">
            <a:solidFill>
              <a:srgbClr val="00E5FF">
                <a:alpha val="70000"/>
              </a:srgbClr>
            </a:solidFill>
            <a:prstDash val="solid"/>
            <a:round/>
          </a:ln>
          <a:effectLst>
            <a:outerShdw blurRad="444500" dist="190500" dir="2700000" algn="tl" rotWithShape="0">
              <a:srgbClr val="000000">
                <a:alpha val="25000"/>
              </a:srgbClr>
            </a:outerShdw>
          </a:effectLst>
        </p:spPr>
      </p:pic>
      <p:sp>
        <p:nvSpPr>
          <p:cNvPr id="4" name="AutoShape 4"/>
          <p:cNvSpPr/>
          <p:nvPr/>
        </p:nvSpPr>
        <p:spPr>
          <a:xfrm>
            <a:off x="4826000" y="1778000"/>
            <a:ext cx="3175000" cy="2159000"/>
          </a:xfrm>
          <a:prstGeom prst="roundRect">
            <a:avLst>
              <a:gd name="adj" fmla="val 4705"/>
            </a:avLst>
          </a:prstGeom>
          <a:solidFill>
            <a:srgbClr val="232328">
              <a:alpha val="100000"/>
            </a:srgbClr>
          </a:solidFill>
          <a:ln w="12700" cap="flat" cmpd="sng">
            <a:solidFill>
              <a:srgbClr val="3C3C46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4826000" y="1778000"/>
            <a:ext cx="76200" cy="2159000"/>
          </a:xfrm>
          <a:prstGeom prst="roundRect">
            <a:avLst>
              <a:gd name="adj" fmla="val 0"/>
            </a:avLst>
          </a:prstGeom>
          <a:solidFill>
            <a:srgbClr val="00E5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5126885" y="2153863"/>
            <a:ext cx="26670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altLang="zh-CN" sz="1800" b="1" i="0" u="none" strike="noStrike" dirty="0">
                <a:solidFill>
                  <a:srgbClr val="00E5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A</a:t>
            </a:r>
            <a:r>
              <a:rPr lang="zh-CN" altLang="en-US" sz="1800" b="1" i="0" u="none" strike="noStrike" dirty="0">
                <a:solidFill>
                  <a:srgbClr val="00E5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“</a:t>
            </a:r>
            <a:r>
              <a:rPr lang="en-US" altLang="zh-CN" sz="1800" b="1" dirty="0">
                <a:solidFill>
                  <a:srgbClr val="00E5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good student</a:t>
            </a:r>
            <a:r>
              <a:rPr lang="zh-CN" altLang="en-US" sz="1800" b="1" i="0" u="none" strike="noStrike" dirty="0">
                <a:solidFill>
                  <a:srgbClr val="00E5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”</a:t>
            </a:r>
            <a:r>
              <a:rPr lang="en-US" altLang="zh-CN" sz="1800" b="1" i="0" u="none" strike="noStrike" dirty="0">
                <a:solidFill>
                  <a:srgbClr val="00E5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by high school standard</a:t>
            </a:r>
          </a:p>
          <a:p>
            <a:pPr indent="0" algn="l">
              <a:lnSpc>
                <a:spcPct val="100000"/>
              </a:lnSpc>
              <a:defRPr/>
            </a:pPr>
            <a:endParaRPr lang="en-US" altLang="zh-CN" sz="1300" b="0" i="0" u="none" strike="noStrike" dirty="0">
              <a:solidFill>
                <a:srgbClr val="E5E7EB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indent="0" algn="l">
              <a:lnSpc>
                <a:spcPct val="100000"/>
              </a:lnSpc>
              <a:defRPr/>
            </a:pPr>
            <a:r>
              <a:rPr lang="zh-CN" altLang="en-US" sz="1300" b="0" i="0" u="none" strike="noStrike" dirty="0">
                <a:solidFill>
                  <a:srgbClr val="E5E7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“</a:t>
            </a:r>
            <a:r>
              <a:rPr lang="en-US" altLang="zh-CN" sz="1300" dirty="0">
                <a:solidFill>
                  <a:srgbClr val="E5E7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I will solve every problem in the book.</a:t>
            </a:r>
            <a:r>
              <a:rPr lang="zh-CN" altLang="en-US" sz="1300" b="0" i="0" u="none" strike="noStrike" dirty="0">
                <a:solidFill>
                  <a:srgbClr val="E5E7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”</a:t>
            </a:r>
            <a:endParaRPr lang="en-US" altLang="zh-CN" sz="1300" b="0" i="0" u="none" strike="noStrike" dirty="0">
              <a:solidFill>
                <a:srgbClr val="E5E7EB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indent="0" algn="l">
              <a:lnSpc>
                <a:spcPct val="100000"/>
              </a:lnSpc>
              <a:defRPr/>
            </a:pPr>
            <a:endParaRPr lang="en-US" altLang="zh-CN" sz="1300" b="0" i="0" u="none" strike="noStrike" dirty="0">
              <a:solidFill>
                <a:srgbClr val="E5E7EB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indent="0" algn="l">
              <a:lnSpc>
                <a:spcPct val="100000"/>
              </a:lnSpc>
              <a:defRPr/>
            </a:pPr>
            <a:r>
              <a:rPr lang="zh-CN" altLang="en-US" sz="1300" dirty="0">
                <a:solidFill>
                  <a:srgbClr val="E5E7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“</a:t>
            </a:r>
            <a:r>
              <a:rPr lang="en-US" altLang="zh-CN" sz="1300" dirty="0">
                <a:solidFill>
                  <a:srgbClr val="E5E7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I will become stronger through rote citation.</a:t>
            </a:r>
            <a:r>
              <a:rPr lang="zh-CN" altLang="en-US" sz="1300" dirty="0">
                <a:solidFill>
                  <a:srgbClr val="E5E7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”</a:t>
            </a:r>
            <a:endParaRPr lang="en-US" altLang="zh-CN" sz="1300" dirty="0">
              <a:solidFill>
                <a:srgbClr val="E5E7EB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indent="0" algn="l">
              <a:lnSpc>
                <a:spcPct val="100000"/>
              </a:lnSpc>
              <a:defRPr/>
            </a:pPr>
            <a:endParaRPr lang="en-US" altLang="zh-CN" sz="1300" dirty="0">
              <a:solidFill>
                <a:srgbClr val="E5E7EB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indent="0" algn="l">
              <a:lnSpc>
                <a:spcPct val="100000"/>
              </a:lnSpc>
              <a:defRPr/>
            </a:pPr>
            <a:endParaRPr lang="en-US" sz="1300" b="0" i="0" u="none" strike="noStrike" dirty="0">
              <a:solidFill>
                <a:srgbClr val="E5E7EB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4902200" y="4259854"/>
            <a:ext cx="6423890" cy="2159000"/>
          </a:xfrm>
          <a:prstGeom prst="roundRect">
            <a:avLst>
              <a:gd name="adj" fmla="val 4705"/>
            </a:avLst>
          </a:prstGeom>
          <a:solidFill>
            <a:srgbClr val="232328">
              <a:alpha val="100000"/>
            </a:srgbClr>
          </a:solidFill>
          <a:ln w="12700" cap="flat" cmpd="sng">
            <a:solidFill>
              <a:srgbClr val="3C3C46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4826000" y="4259854"/>
            <a:ext cx="76200" cy="2159000"/>
          </a:xfrm>
          <a:prstGeom prst="roundRect">
            <a:avLst>
              <a:gd name="adj" fmla="val 0"/>
            </a:avLst>
          </a:prstGeom>
          <a:solidFill>
            <a:srgbClr val="A78BF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5068058" y="4445000"/>
            <a:ext cx="6092173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altLang="zh-CN" sz="1800" b="1" i="0" u="none" strike="noStrike" dirty="0">
                <a:solidFill>
                  <a:srgbClr val="A78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My observations:</a:t>
            </a:r>
            <a:endParaRPr lang="en-US" sz="1100" dirty="0"/>
          </a:p>
          <a:p>
            <a:pPr indent="0" algn="l">
              <a:lnSpc>
                <a:spcPct val="117000"/>
              </a:lnSpc>
              <a:spcBef>
                <a:spcPts val="1200"/>
              </a:spcBef>
            </a:pPr>
            <a:r>
              <a:rPr lang="en-US" sz="1300" dirty="0">
                <a:solidFill>
                  <a:srgbClr val="E5E7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Struggle with difficult problems is not a shame. Facing challenges is part of the learning process.</a:t>
            </a:r>
            <a:endParaRPr lang="en-US" sz="1300" b="0" i="0" u="none" strike="noStrike" dirty="0">
              <a:solidFill>
                <a:srgbClr val="E5E7EB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indent="0" algn="l">
              <a:lnSpc>
                <a:spcPct val="117000"/>
              </a:lnSpc>
              <a:spcBef>
                <a:spcPts val="1200"/>
              </a:spcBef>
            </a:pPr>
            <a:r>
              <a:rPr lang="en-US" sz="1300" dirty="0">
                <a:solidFill>
                  <a:srgbClr val="E5E7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When you “solve” a hard problem in minutes, the strength you find in yourself is nothing but an illusion, because you are simply reproducing the solution of a previously seen similar problem, without in-depth thinking.</a:t>
            </a:r>
            <a:endParaRPr lang="en-US" sz="1300" b="0" i="0" u="none" strike="noStrike" dirty="0">
              <a:solidFill>
                <a:srgbClr val="E5E7EB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8736445" y="1787605"/>
            <a:ext cx="2589645" cy="2159000"/>
          </a:xfrm>
          <a:prstGeom prst="roundRect">
            <a:avLst>
              <a:gd name="adj" fmla="val 4705"/>
            </a:avLst>
          </a:prstGeom>
          <a:solidFill>
            <a:srgbClr val="232328">
              <a:alpha val="100000"/>
            </a:srgbClr>
          </a:solidFill>
          <a:ln w="12700" cap="flat" cmpd="sng">
            <a:solidFill>
              <a:srgbClr val="3C3C46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8736445" y="1787605"/>
            <a:ext cx="76200" cy="2159000"/>
          </a:xfrm>
          <a:prstGeom prst="roundRect">
            <a:avLst>
              <a:gd name="adj" fmla="val 0"/>
            </a:avLst>
          </a:prstGeom>
          <a:solidFill>
            <a:srgbClr val="A78BF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9066644" y="1773749"/>
            <a:ext cx="1940791" cy="198235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altLang="zh-CN" sz="1800" b="1" dirty="0">
                <a:solidFill>
                  <a:srgbClr val="A78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By my standard</a:t>
            </a:r>
            <a:endParaRPr lang="en-US" altLang="zh-CN" sz="1800" b="1" i="0" u="none" strike="noStrike" dirty="0">
              <a:solidFill>
                <a:srgbClr val="A78BF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indent="0" algn="l">
              <a:lnSpc>
                <a:spcPct val="100000"/>
              </a:lnSpc>
              <a:defRPr/>
            </a:pPr>
            <a:endParaRPr lang="en-US" altLang="zh-CN" sz="1800" b="1" i="0" u="none" strike="noStrike" dirty="0">
              <a:solidFill>
                <a:srgbClr val="A78BF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indent="0" algn="l">
              <a:lnSpc>
                <a:spcPct val="100000"/>
              </a:lnSpc>
              <a:defRPr/>
            </a:pPr>
            <a:r>
              <a:rPr lang="en-US" altLang="zh-CN" sz="1200" dirty="0">
                <a:solidFill>
                  <a:srgbClr val="E5E7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Nobody needs to do every problem in the book.</a:t>
            </a:r>
          </a:p>
          <a:p>
            <a:pPr indent="0" algn="l">
              <a:lnSpc>
                <a:spcPct val="100000"/>
              </a:lnSpc>
              <a:defRPr/>
            </a:pPr>
            <a:endParaRPr lang="en-US" altLang="zh-CN" sz="1200" b="0" i="0" u="none" strike="noStrike" dirty="0">
              <a:solidFill>
                <a:srgbClr val="E5E7EB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indent="0" algn="l">
              <a:lnSpc>
                <a:spcPct val="100000"/>
              </a:lnSpc>
              <a:defRPr/>
            </a:pPr>
            <a:r>
              <a:rPr lang="en-US" altLang="zh-CN" sz="1200" dirty="0">
                <a:solidFill>
                  <a:srgbClr val="E5E7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Rote citation makes you weaker, not stronger.</a:t>
            </a:r>
            <a:endParaRPr lang="en-US" altLang="zh-CN" sz="1200" b="0" i="0" u="none" strike="noStrike" dirty="0">
              <a:solidFill>
                <a:srgbClr val="E5E7EB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9549" y="1906159"/>
            <a:ext cx="746896" cy="66748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altLang="zh-CN" sz="3600" b="1" i="0" u="none" strike="noStrike" dirty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About grading</a:t>
            </a:r>
            <a:endParaRPr lang="en-US" sz="1100" dirty="0"/>
          </a:p>
        </p:txBody>
      </p:sp>
      <p:sp>
        <p:nvSpPr>
          <p:cNvPr id="3" name="AutoShape 3"/>
          <p:cNvSpPr/>
          <p:nvPr/>
        </p:nvSpPr>
        <p:spPr>
          <a:xfrm>
            <a:off x="858520" y="1651000"/>
            <a:ext cx="4069080" cy="4193540"/>
          </a:xfrm>
          <a:prstGeom prst="roundRect">
            <a:avLst>
              <a:gd name="adj" fmla="val 3529"/>
            </a:avLst>
          </a:prstGeom>
          <a:solidFill>
            <a:srgbClr val="23272E">
              <a:alpha val="100000"/>
            </a:srgbClr>
          </a:solidFill>
          <a:ln w="12700" cap="flat" cmpd="sng">
            <a:solidFill>
              <a:srgbClr val="00E5FF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1103630" y="1722755"/>
            <a:ext cx="4221480" cy="76136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 dirty="0">
                <a:solidFill>
                  <a:srgbClr val="00E5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Good news: There is no exam.</a:t>
            </a:r>
            <a:endParaRPr lang="en-US" sz="1050" dirty="0"/>
          </a:p>
        </p:txBody>
      </p:sp>
      <p:sp>
        <p:nvSpPr>
          <p:cNvPr id="7" name="AutoShape 7"/>
          <p:cNvSpPr/>
          <p:nvPr/>
        </p:nvSpPr>
        <p:spPr>
          <a:xfrm>
            <a:off x="5584825" y="1651000"/>
            <a:ext cx="6065308" cy="4194175"/>
          </a:xfrm>
          <a:prstGeom prst="roundRect">
            <a:avLst>
              <a:gd name="adj" fmla="val 3529"/>
            </a:avLst>
          </a:prstGeom>
          <a:solidFill>
            <a:srgbClr val="23272E">
              <a:alpha val="100000"/>
            </a:srgbClr>
          </a:solidFill>
          <a:ln w="12700" cap="flat" cmpd="sng">
            <a:solidFill>
              <a:srgbClr val="00E5FF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5846869" y="1651000"/>
            <a:ext cx="5667798" cy="85788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 dirty="0">
                <a:solidFill>
                  <a:srgbClr val="00E5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Bad(?) news: There are two in-class contests.</a:t>
            </a:r>
            <a:endParaRPr lang="en-US" sz="1100" dirty="0"/>
          </a:p>
        </p:txBody>
      </p:sp>
      <p:sp>
        <p:nvSpPr>
          <p:cNvPr id="11" name="AutoShape 11"/>
          <p:cNvSpPr/>
          <p:nvPr/>
        </p:nvSpPr>
        <p:spPr>
          <a:xfrm>
            <a:off x="6096000" y="4998085"/>
            <a:ext cx="5621443" cy="84645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33000"/>
              </a:lnSpc>
              <a:defRPr/>
            </a:pPr>
            <a:r>
              <a:rPr lang="en-US" altLang="zh-CN" sz="1800" b="0" i="0" u="none" strike="noStrike" dirty="0">
                <a:solidFill>
                  <a:srgbClr val="E5E7EB">
                    <a:alpha val="9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Open book, but absolutely NO eletronic devices!</a:t>
            </a:r>
            <a:endParaRPr lang="en-US" sz="1800" dirty="0">
              <a:solidFill>
                <a:srgbClr val="E5E7EB">
                  <a:alpha val="90196"/>
                </a:srgbClr>
              </a:solidFill>
              <a:latin typeface="Noto Sans SC" panose="020B0200000000000000" charset="-122"/>
              <a:ea typeface="Noto Sans SC" panose="020B0200000000000000" charset="-122"/>
              <a:sym typeface="Noto Sans SC" panose="020B0200000000000000" charset="-122"/>
            </a:endParaRPr>
          </a:p>
          <a:p>
            <a:pPr indent="0" algn="l">
              <a:lnSpc>
                <a:spcPct val="133000"/>
              </a:lnSpc>
              <a:defRPr/>
            </a:pPr>
            <a:endParaRPr lang="en-US" sz="1800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5346" y="2598544"/>
            <a:ext cx="2803591" cy="226693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2620" y="2598420"/>
            <a:ext cx="2923540" cy="228790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07F863-5AF5-886C-8C38-72B1E2F6CB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A06E377C-1D37-D01A-BB11-F2A88011F2BF}"/>
              </a:ext>
            </a:extLst>
          </p:cNvPr>
          <p:cNvSpPr/>
          <p:nvPr/>
        </p:nvSpPr>
        <p:spPr>
          <a:xfrm>
            <a:off x="696290" y="471997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altLang="zh-CN" sz="3600" b="1" dirty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sym typeface="Noto Sans SC" panose="020B0200000000000000" charset="-122"/>
              </a:rPr>
              <a:t>About grading</a:t>
            </a:r>
            <a:endParaRPr lang="en-US" sz="1100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CEE58982-5B14-AA78-056E-F8256AF6F0BD}"/>
              </a:ext>
            </a:extLst>
          </p:cNvPr>
          <p:cNvSpPr txBox="1"/>
          <p:nvPr/>
        </p:nvSpPr>
        <p:spPr>
          <a:xfrm>
            <a:off x="7977198" y="5397343"/>
            <a:ext cx="284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/>
              <a:t>与同类教材相似，略有增加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B3FE64D-345B-56EA-409E-9C40D8BC50C4}"/>
              </a:ext>
            </a:extLst>
          </p:cNvPr>
          <p:cNvSpPr txBox="1"/>
          <p:nvPr/>
        </p:nvSpPr>
        <p:spPr>
          <a:xfrm>
            <a:off x="696290" y="1738648"/>
            <a:ext cx="93814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Your grade = min {80 + </a:t>
            </a:r>
            <a:r>
              <a:rPr lang="en-US" altLang="zh-CN" sz="2400" dirty="0">
                <a:solidFill>
                  <a:srgbClr val="92D050"/>
                </a:solidFill>
              </a:rPr>
              <a:t>bonus points </a:t>
            </a:r>
            <a:r>
              <a:rPr lang="en-US" altLang="zh-CN" sz="2400" dirty="0">
                <a:solidFill>
                  <a:schemeClr val="bg1"/>
                </a:solidFill>
              </a:rPr>
              <a:t>– </a:t>
            </a:r>
            <a:r>
              <a:rPr lang="en-US" altLang="zh-CN" sz="2400" dirty="0">
                <a:solidFill>
                  <a:srgbClr val="FF0000"/>
                </a:solidFill>
              </a:rPr>
              <a:t>penalty points</a:t>
            </a:r>
            <a:r>
              <a:rPr lang="en-US" altLang="zh-CN" sz="2400" dirty="0">
                <a:solidFill>
                  <a:schemeClr val="bg1"/>
                </a:solidFill>
              </a:rPr>
              <a:t>, 100}.</a:t>
            </a:r>
            <a:endParaRPr lang="zh-CN" altLang="en-US" sz="24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1509489-7ED4-F5C5-E191-035876A323DD}"/>
              </a:ext>
            </a:extLst>
          </p:cNvPr>
          <p:cNvSpPr txBox="1"/>
          <p:nvPr/>
        </p:nvSpPr>
        <p:spPr>
          <a:xfrm>
            <a:off x="696289" y="2580196"/>
            <a:ext cx="500831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To get </a:t>
            </a:r>
            <a:r>
              <a:rPr lang="en-US" altLang="zh-CN" sz="2400" dirty="0">
                <a:solidFill>
                  <a:srgbClr val="00B050"/>
                </a:solidFill>
              </a:rPr>
              <a:t>bonus points</a:t>
            </a:r>
            <a:r>
              <a:rPr lang="en-US" altLang="zh-CN" sz="2400" dirty="0">
                <a:solidFill>
                  <a:schemeClr val="bg1"/>
                </a:solidFill>
              </a:rPr>
              <a:t>: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CN" sz="2400" dirty="0">
                <a:solidFill>
                  <a:schemeClr val="bg1"/>
                </a:solidFill>
              </a:rPr>
              <a:t>Answer my question correctly.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CN" sz="2400" dirty="0">
                <a:solidFill>
                  <a:schemeClr val="bg1"/>
                </a:solidFill>
              </a:rPr>
              <a:t>Volunteer to present a solution in a recitation session. 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CN" sz="2400" dirty="0">
                <a:solidFill>
                  <a:schemeClr val="bg1"/>
                </a:solidFill>
              </a:rPr>
              <a:t>Performance in our contest. 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CN" sz="2400" dirty="0">
                <a:solidFill>
                  <a:schemeClr val="bg1"/>
                </a:solidFill>
              </a:rPr>
              <a:t>Other opportunities designated by me.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endParaRPr lang="zh-CN" altLang="en-US" sz="2400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D710C68-E2A8-4110-E21A-CDD826849585}"/>
              </a:ext>
            </a:extLst>
          </p:cNvPr>
          <p:cNvSpPr txBox="1"/>
          <p:nvPr/>
        </p:nvSpPr>
        <p:spPr>
          <a:xfrm>
            <a:off x="6715726" y="2580196"/>
            <a:ext cx="46485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To get </a:t>
            </a:r>
            <a:r>
              <a:rPr lang="en-US" altLang="zh-CN" sz="2400" dirty="0">
                <a:solidFill>
                  <a:srgbClr val="FF0000"/>
                </a:solidFill>
              </a:rPr>
              <a:t>penalty points</a:t>
            </a:r>
            <a:r>
              <a:rPr lang="en-US" altLang="zh-CN" sz="2400" dirty="0">
                <a:solidFill>
                  <a:schemeClr val="bg1"/>
                </a:solidFill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 dirty="0">
                <a:solidFill>
                  <a:schemeClr val="bg1"/>
                </a:solidFill>
              </a:rPr>
              <a:t>Fail to submit a homework assignment in time.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 dirty="0">
                <a:solidFill>
                  <a:schemeClr val="bg1"/>
                </a:solidFill>
              </a:rPr>
              <a:t>Cheat in our contest.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 dirty="0">
                <a:solidFill>
                  <a:schemeClr val="bg1"/>
                </a:solidFill>
              </a:rPr>
              <a:t>Course related misbehavior.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 dirty="0">
                <a:solidFill>
                  <a:schemeClr val="bg1"/>
                </a:solidFill>
              </a:rPr>
              <a:t>Other violations designated by me.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400" dirty="0">
              <a:solidFill>
                <a:schemeClr val="bg1"/>
              </a:solidFill>
            </a:endParaRPr>
          </a:p>
          <a:p>
            <a:pPr marL="285750" lvl="3" indent="-285750">
              <a:buFont typeface="Arial" panose="020B0604020202020204" pitchFamily="34" charset="0"/>
              <a:buChar char="•"/>
            </a:pP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0862815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96290" y="471997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altLang="zh-CN" sz="3600" b="1" dirty="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sym typeface="Noto Sans SC" panose="020B0200000000000000" charset="-122"/>
              </a:rPr>
              <a:t>Final Thoughts</a:t>
            </a:r>
            <a:endParaRPr lang="en-US" sz="1100" dirty="0"/>
          </a:p>
        </p:txBody>
      </p:sp>
      <p:sp>
        <p:nvSpPr>
          <p:cNvPr id="23" name="文本框 22"/>
          <p:cNvSpPr txBox="1"/>
          <p:nvPr/>
        </p:nvSpPr>
        <p:spPr>
          <a:xfrm>
            <a:off x="7977198" y="5397343"/>
            <a:ext cx="284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/>
              <a:t>与同类教材相似，略有增加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96290" y="1738648"/>
            <a:ext cx="93814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This is not a math course, although it appears to be.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en-US" altLang="zh-CN" sz="2400" dirty="0">
                <a:solidFill>
                  <a:schemeClr val="bg1"/>
                </a:solidFill>
              </a:rPr>
              <a:t>It is a course of thinking.</a:t>
            </a:r>
            <a:r>
              <a:rPr lang="en-US" altLang="zh-CN" sz="2400" dirty="0"/>
              <a:t>.</a:t>
            </a:r>
            <a:endParaRPr lang="zh-CN" altLang="en-US" sz="2400" dirty="0"/>
          </a:p>
        </p:txBody>
      </p:sp>
      <p:sp>
        <p:nvSpPr>
          <p:cNvPr id="8" name="文本框 7"/>
          <p:cNvSpPr txBox="1"/>
          <p:nvPr/>
        </p:nvSpPr>
        <p:spPr>
          <a:xfrm>
            <a:off x="696290" y="2734366"/>
            <a:ext cx="93814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Theorems covered are unimportant.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 dirty="0">
                <a:solidFill>
                  <a:schemeClr val="bg1"/>
                </a:solidFill>
              </a:rPr>
              <a:t>The number of problems you solve is unimportant, too. 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endParaRPr lang="zh-CN" altLang="en-US" sz="2400" dirty="0"/>
          </a:p>
        </p:txBody>
      </p:sp>
      <p:sp>
        <p:nvSpPr>
          <p:cNvPr id="9" name="文本框 8"/>
          <p:cNvSpPr txBox="1"/>
          <p:nvPr/>
        </p:nvSpPr>
        <p:spPr>
          <a:xfrm>
            <a:off x="696290" y="3659498"/>
            <a:ext cx="93814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Learn to be an independent thinker.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 dirty="0">
                <a:solidFill>
                  <a:schemeClr val="bg1"/>
                </a:solidFill>
              </a:rPr>
              <a:t>Learn to deal with the challenges in your real life. 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endParaRPr lang="zh-CN" alt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548" y="0"/>
            <a:ext cx="3856904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773</Words>
  <Application>Microsoft Office PowerPoint</Application>
  <PresentationFormat>宽屏</PresentationFormat>
  <Paragraphs>119</Paragraphs>
  <Slides>13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18" baseType="lpstr">
      <vt:lpstr>Noto Sans SC</vt:lpstr>
      <vt:lpstr>Arial</vt:lpstr>
      <vt:lpstr>Monotype Corsiva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仲盛</dc:creator>
  <cp:lastModifiedBy>Sheng Zhong</cp:lastModifiedBy>
  <cp:revision>212</cp:revision>
  <dcterms:created xsi:type="dcterms:W3CDTF">2026-09-12T00:40:07Z</dcterms:created>
  <dcterms:modified xsi:type="dcterms:W3CDTF">2026-09-12T01:39:28Z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E6E17B92405245DC9D08A7C7480E2D48_13</vt:lpwstr>
  </property>
  <property fmtid="{D5CDD505-2E9C-101B-9397-08002B2CF9AE}" pid="3" name="KSOProductBuildVer">
    <vt:lpwstr>2052-12.1.0.28505</vt:lpwstr>
  </property>
</Properties>
</file>