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embedTrueTypeFonts="1" saveSubsetFonts="1">
  <p:sldMasterIdLst>
    <p:sldMasterId id="2147483648" r:id="rId1"/>
    <p:sldMasterId id="2147483660" r:id="rId2"/>
  </p:sldMasterIdLst>
  <p:sldIdLst>
    <p:sldId id="266" r:id="rId3"/>
    <p:sldId id="256" r:id="rId4"/>
    <p:sldId id="264" r:id="rId5"/>
    <p:sldId id="258" r:id="rId6"/>
    <p:sldId id="259" r:id="rId7"/>
    <p:sldId id="260" r:id="rId8"/>
    <p:sldId id="261" r:id="rId9"/>
    <p:sldId id="262" r:id="rId10"/>
    <p:sldId id="263" r:id="rId11"/>
  </p:sldIdLst>
  <p:sldSz cx="12192000" cy="6858000"/>
  <p:notesSz cx="6858000" cy="9144000"/>
  <p:embeddedFontLst>
    <p:embeddedFont>
      <p:font typeface="A Jannat LT" panose="01000000000000000000" pitchFamily="2" charset="-78"/>
      <p:regular r:id="rId12"/>
      <p:bold r:id="rId13"/>
    </p:embeddedFont>
    <p:embeddedFont>
      <p:font typeface="Amiri" panose="00000500000000000000" pitchFamily="2" charset="-78"/>
      <p:regular r:id="rId14"/>
    </p:embeddedFont>
    <p:embeddedFont>
      <p:font typeface="KFGQPC HAFS Uthmanic Script" panose="02000000000000000000" pitchFamily="2" charset="-78"/>
      <p:regular r:id="rId15"/>
    </p:embeddedFont>
  </p:embeddedFontLst>
  <p:defaultTextStyle>
    <a:defPPr>
      <a:defRPr lang="ar-JO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8CD76"/>
    <a:srgbClr val="7C4B7F"/>
    <a:srgbClr val="0A7668"/>
    <a:srgbClr val="F7CA6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5005" autoAdjust="0"/>
    <p:restoredTop sz="94660"/>
  </p:normalViewPr>
  <p:slideViewPr>
    <p:cSldViewPr snapToGrid="0">
      <p:cViewPr varScale="1">
        <p:scale>
          <a:sx n="65" d="100"/>
          <a:sy n="65" d="100"/>
        </p:scale>
        <p:origin x="1358" y="2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font" Target="fonts/font2.fntdata"/><Relationship Id="rId1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font" Target="fonts/font1.fntdata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font" Target="fonts/font4.fntdata"/><Relationship Id="rId10" Type="http://schemas.openxmlformats.org/officeDocument/2006/relationships/slide" Target="slides/slide8.xml"/><Relationship Id="rId19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font" Target="fonts/font3.fntdata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D529E522-DE7F-AB35-914A-DCB685B3422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ar-SA"/>
              <a:t>انقر لتحرير نمط عنوان الشكل الرئيسي</a:t>
            </a:r>
            <a:endParaRPr lang="ar-JO"/>
          </a:p>
        </p:txBody>
      </p:sp>
      <p:sp>
        <p:nvSpPr>
          <p:cNvPr id="3" name="عنوان فرعي 2">
            <a:extLst>
              <a:ext uri="{FF2B5EF4-FFF2-40B4-BE49-F238E27FC236}">
                <a16:creationId xmlns:a16="http://schemas.microsoft.com/office/drawing/2014/main" id="{83B1CDBA-5163-A470-6AFE-E622381F124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ar-SA"/>
              <a:t>انقر لتحرير نمط العنوان الفرعي للشكل الرئيسي</a:t>
            </a:r>
            <a:endParaRPr lang="ar-JO"/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4E035B18-7294-7406-876D-0BA9A4F595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A5780C-DC2B-4D7E-983B-BF70921A27C4}" type="datetimeFigureOut">
              <a:rPr lang="ar-JO" smtClean="0"/>
              <a:t>20/09/1447</a:t>
            </a:fld>
            <a:endParaRPr lang="ar-JO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501A6174-22F1-2063-0E68-32C0B501E8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JO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C9E318F8-301B-9C46-173B-11429A5CC8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A2C3C3-D7DB-4BD2-A75E-FDA1E8DFC573}" type="slidenum">
              <a:rPr lang="ar-JO" smtClean="0"/>
              <a:t>‹#›</a:t>
            </a:fld>
            <a:endParaRPr lang="ar-JO"/>
          </a:p>
        </p:txBody>
      </p:sp>
    </p:spTree>
    <p:extLst>
      <p:ext uri="{BB962C8B-B14F-4D97-AF65-F5344CB8AC3E}">
        <p14:creationId xmlns:p14="http://schemas.microsoft.com/office/powerpoint/2010/main" val="12957795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96C2EBD9-CAFA-5289-9B5C-9EBC0134F7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  <a:endParaRPr lang="ar-JO"/>
          </a:p>
        </p:txBody>
      </p:sp>
      <p:sp>
        <p:nvSpPr>
          <p:cNvPr id="3" name="عنصر نائب للعنوان العمودي 2">
            <a:extLst>
              <a:ext uri="{FF2B5EF4-FFF2-40B4-BE49-F238E27FC236}">
                <a16:creationId xmlns:a16="http://schemas.microsoft.com/office/drawing/2014/main" id="{7918DDAE-C22D-B33B-5D72-CB9F03E127A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JO"/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E150FD1F-FB10-0B67-7386-ACF5612668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A5780C-DC2B-4D7E-983B-BF70921A27C4}" type="datetimeFigureOut">
              <a:rPr lang="ar-JO" smtClean="0"/>
              <a:t>20/09/1447</a:t>
            </a:fld>
            <a:endParaRPr lang="ar-JO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C339296D-AA8F-5449-316C-A0F0D5DBA7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JO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02D6E874-1E73-8C62-41E1-08C2B8E6BE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A2C3C3-D7DB-4BD2-A75E-FDA1E8DFC573}" type="slidenum">
              <a:rPr lang="ar-JO" smtClean="0"/>
              <a:t>‹#›</a:t>
            </a:fld>
            <a:endParaRPr lang="ar-JO"/>
          </a:p>
        </p:txBody>
      </p:sp>
    </p:spTree>
    <p:extLst>
      <p:ext uri="{BB962C8B-B14F-4D97-AF65-F5344CB8AC3E}">
        <p14:creationId xmlns:p14="http://schemas.microsoft.com/office/powerpoint/2010/main" val="31044385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>
            <a:extLst>
              <a:ext uri="{FF2B5EF4-FFF2-40B4-BE49-F238E27FC236}">
                <a16:creationId xmlns:a16="http://schemas.microsoft.com/office/drawing/2014/main" id="{A4EE41E4-9746-5979-2E63-237B71ADD99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ar-SA"/>
              <a:t>انقر لتحرير نمط عنوان الشكل الرئيسي</a:t>
            </a:r>
            <a:endParaRPr lang="ar-JO"/>
          </a:p>
        </p:txBody>
      </p:sp>
      <p:sp>
        <p:nvSpPr>
          <p:cNvPr id="3" name="عنصر نائب للعنوان العمودي 2">
            <a:extLst>
              <a:ext uri="{FF2B5EF4-FFF2-40B4-BE49-F238E27FC236}">
                <a16:creationId xmlns:a16="http://schemas.microsoft.com/office/drawing/2014/main" id="{B9BAF97B-6CC8-7A88-C230-BC3985DBE67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JO"/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8B0EEA3F-2EFB-F240-7DB2-CAA9CC0E3C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A5780C-DC2B-4D7E-983B-BF70921A27C4}" type="datetimeFigureOut">
              <a:rPr lang="ar-JO" smtClean="0"/>
              <a:t>20/09/1447</a:t>
            </a:fld>
            <a:endParaRPr lang="ar-JO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45873C8A-A776-736A-EC5C-B3F3B06066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JO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D7C9C14B-AE4A-C195-930F-5C441973C5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A2C3C3-D7DB-4BD2-A75E-FDA1E8DFC573}" type="slidenum">
              <a:rPr lang="ar-JO" smtClean="0"/>
              <a:t>‹#›</a:t>
            </a:fld>
            <a:endParaRPr lang="ar-JO"/>
          </a:p>
        </p:txBody>
      </p:sp>
    </p:spTree>
    <p:extLst>
      <p:ext uri="{BB962C8B-B14F-4D97-AF65-F5344CB8AC3E}">
        <p14:creationId xmlns:p14="http://schemas.microsoft.com/office/powerpoint/2010/main" val="158755061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شريحة عنوان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A27FD8C8-1F4D-9B3A-1C92-5ABCF302A26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ar-SA"/>
              <a:t>انقر لتحرير نمط عنوان الشكل الرئيسي</a:t>
            </a:r>
            <a:endParaRPr lang="ar-JO"/>
          </a:p>
        </p:txBody>
      </p:sp>
      <p:sp>
        <p:nvSpPr>
          <p:cNvPr id="3" name="عنوان فرعي 2">
            <a:extLst>
              <a:ext uri="{FF2B5EF4-FFF2-40B4-BE49-F238E27FC236}">
                <a16:creationId xmlns:a16="http://schemas.microsoft.com/office/drawing/2014/main" id="{43755CAF-BDC1-0CE1-7C2F-DBC0C9B29EA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ar-SA"/>
              <a:t>انقر لتحرير نمط العنوان الفرعي للشكل الرئيسي</a:t>
            </a:r>
            <a:endParaRPr lang="ar-JO"/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46AB6747-B8BF-62BB-BA60-F68A12C718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97488D8-EB0E-423F-81C1-0F7BC0B04D81}" type="datetimeFigureOut">
              <a:rPr kumimoji="0" lang="ar-JO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20/09/1447</a:t>
            </a:fld>
            <a:endParaRPr kumimoji="0" lang="ar-JO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6B43EF66-7BBC-2B6B-0A55-F50D9F2F14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JO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7FD614FB-4F9D-1FBD-BB89-C7B264C7D1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C51D081-0B4F-410B-BD58-E9CBF16D179D}" type="slidenum">
              <a:rPr kumimoji="0" lang="ar-JO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pPr marL="0" marR="0" lvl="0" indent="0" algn="l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ar-JO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900602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ABBCA821-2278-08B3-F152-BE6A1938BA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  <a:endParaRPr lang="ar-JO"/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44B2D91E-757D-CE28-72FC-C3AC8D91819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JO"/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11CB0654-24A5-D6D7-646B-9765B130EA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A5780C-DC2B-4D7E-983B-BF70921A27C4}" type="datetimeFigureOut">
              <a:rPr lang="ar-JO" smtClean="0"/>
              <a:t>20/09/1447</a:t>
            </a:fld>
            <a:endParaRPr lang="ar-JO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7C80D1F6-BDB1-A5B8-E913-C4C9C168D3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JO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BBCAFE43-A970-0A63-515F-348F742BF9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A2C3C3-D7DB-4BD2-A75E-FDA1E8DFC573}" type="slidenum">
              <a:rPr lang="ar-JO" smtClean="0"/>
              <a:t>‹#›</a:t>
            </a:fld>
            <a:endParaRPr lang="ar-JO"/>
          </a:p>
        </p:txBody>
      </p:sp>
    </p:spTree>
    <p:extLst>
      <p:ext uri="{BB962C8B-B14F-4D97-AF65-F5344CB8AC3E}">
        <p14:creationId xmlns:p14="http://schemas.microsoft.com/office/powerpoint/2010/main" val="10821968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A0AEDF78-8C4C-2F75-F58F-38313204C5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ar-SA"/>
              <a:t>انقر لتحرير نمط عنوان الشكل الرئيسي</a:t>
            </a:r>
            <a:endParaRPr lang="ar-JO"/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9C39436C-C9D4-82F4-2F99-13A7788F91C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C140281A-3DEE-AB67-BE0F-4BF16F2271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A5780C-DC2B-4D7E-983B-BF70921A27C4}" type="datetimeFigureOut">
              <a:rPr lang="ar-JO" smtClean="0"/>
              <a:t>20/09/1447</a:t>
            </a:fld>
            <a:endParaRPr lang="ar-JO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71E94C38-00FA-14B2-D88B-CB0632D934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JO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FA03971C-643F-A0E3-466C-D98DCEFA09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A2C3C3-D7DB-4BD2-A75E-FDA1E8DFC573}" type="slidenum">
              <a:rPr lang="ar-JO" smtClean="0"/>
              <a:t>‹#›</a:t>
            </a:fld>
            <a:endParaRPr lang="ar-JO"/>
          </a:p>
        </p:txBody>
      </p:sp>
    </p:spTree>
    <p:extLst>
      <p:ext uri="{BB962C8B-B14F-4D97-AF65-F5344CB8AC3E}">
        <p14:creationId xmlns:p14="http://schemas.microsoft.com/office/powerpoint/2010/main" val="30738600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BF86F001-DFBB-5135-949F-92030F2A30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  <a:endParaRPr lang="ar-JO"/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FA08C6FD-0300-15D1-7330-EF4FD42B159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JO"/>
          </a:p>
        </p:txBody>
      </p:sp>
      <p:sp>
        <p:nvSpPr>
          <p:cNvPr id="4" name="عنصر نائب للمحتوى 3">
            <a:extLst>
              <a:ext uri="{FF2B5EF4-FFF2-40B4-BE49-F238E27FC236}">
                <a16:creationId xmlns:a16="http://schemas.microsoft.com/office/drawing/2014/main" id="{9C25022C-B48F-DA6E-2DE1-F89384E4BF4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JO"/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1C07513D-DA68-B743-BA8F-54C6CB4D74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A5780C-DC2B-4D7E-983B-BF70921A27C4}" type="datetimeFigureOut">
              <a:rPr lang="ar-JO" smtClean="0"/>
              <a:t>20/09/1447</a:t>
            </a:fld>
            <a:endParaRPr lang="ar-JO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2DB5C308-77B2-A57E-A07B-F5E8CCF3D3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JO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F8564E0F-C14C-06FC-7375-468FD6A9B5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A2C3C3-D7DB-4BD2-A75E-FDA1E8DFC573}" type="slidenum">
              <a:rPr lang="ar-JO" smtClean="0"/>
              <a:t>‹#›</a:t>
            </a:fld>
            <a:endParaRPr lang="ar-JO"/>
          </a:p>
        </p:txBody>
      </p:sp>
    </p:spTree>
    <p:extLst>
      <p:ext uri="{BB962C8B-B14F-4D97-AF65-F5344CB8AC3E}">
        <p14:creationId xmlns:p14="http://schemas.microsoft.com/office/powerpoint/2010/main" val="49560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E8226B1A-0A4B-A0D5-63CB-FE083F6F59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ar-SA"/>
              <a:t>انقر لتحرير نمط عنوان الشكل الرئيسي</a:t>
            </a:r>
            <a:endParaRPr lang="ar-JO"/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8C5DA400-7899-D5C9-4C8F-86CD995E802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عنصر نائب للمحتوى 3">
            <a:extLst>
              <a:ext uri="{FF2B5EF4-FFF2-40B4-BE49-F238E27FC236}">
                <a16:creationId xmlns:a16="http://schemas.microsoft.com/office/drawing/2014/main" id="{C6183376-E719-6A05-54CC-132BEB7FA90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JO"/>
          </a:p>
        </p:txBody>
      </p:sp>
      <p:sp>
        <p:nvSpPr>
          <p:cNvPr id="5" name="عنصر نائب للنص 4">
            <a:extLst>
              <a:ext uri="{FF2B5EF4-FFF2-40B4-BE49-F238E27FC236}">
                <a16:creationId xmlns:a16="http://schemas.microsoft.com/office/drawing/2014/main" id="{88BAF888-4639-E7F9-BADF-0287AF4F9EA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6" name="عنصر نائب للمحتوى 5">
            <a:extLst>
              <a:ext uri="{FF2B5EF4-FFF2-40B4-BE49-F238E27FC236}">
                <a16:creationId xmlns:a16="http://schemas.microsoft.com/office/drawing/2014/main" id="{B8321E62-E7DD-492B-D7AA-C25D03F0622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JO"/>
          </a:p>
        </p:txBody>
      </p:sp>
      <p:sp>
        <p:nvSpPr>
          <p:cNvPr id="7" name="عنصر نائب للتاريخ 6">
            <a:extLst>
              <a:ext uri="{FF2B5EF4-FFF2-40B4-BE49-F238E27FC236}">
                <a16:creationId xmlns:a16="http://schemas.microsoft.com/office/drawing/2014/main" id="{6F1E7C02-DE3E-E7E5-311E-C6CA554C91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A5780C-DC2B-4D7E-983B-BF70921A27C4}" type="datetimeFigureOut">
              <a:rPr lang="ar-JO" smtClean="0"/>
              <a:t>20/09/1447</a:t>
            </a:fld>
            <a:endParaRPr lang="ar-JO"/>
          </a:p>
        </p:txBody>
      </p:sp>
      <p:sp>
        <p:nvSpPr>
          <p:cNvPr id="8" name="عنصر نائب للتذييل 7">
            <a:extLst>
              <a:ext uri="{FF2B5EF4-FFF2-40B4-BE49-F238E27FC236}">
                <a16:creationId xmlns:a16="http://schemas.microsoft.com/office/drawing/2014/main" id="{BA5D70C2-5436-FF7E-3A4E-B8536D2A98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JO"/>
          </a:p>
        </p:txBody>
      </p:sp>
      <p:sp>
        <p:nvSpPr>
          <p:cNvPr id="9" name="عنصر نائب لرقم الشريحة 8">
            <a:extLst>
              <a:ext uri="{FF2B5EF4-FFF2-40B4-BE49-F238E27FC236}">
                <a16:creationId xmlns:a16="http://schemas.microsoft.com/office/drawing/2014/main" id="{81D9C0D4-AD98-1329-DDCD-B30BCE3D85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A2C3C3-D7DB-4BD2-A75E-FDA1E8DFC573}" type="slidenum">
              <a:rPr lang="ar-JO" smtClean="0"/>
              <a:t>‹#›</a:t>
            </a:fld>
            <a:endParaRPr lang="ar-JO"/>
          </a:p>
        </p:txBody>
      </p:sp>
    </p:spTree>
    <p:extLst>
      <p:ext uri="{BB962C8B-B14F-4D97-AF65-F5344CB8AC3E}">
        <p14:creationId xmlns:p14="http://schemas.microsoft.com/office/powerpoint/2010/main" val="35393774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E3CA082C-5819-5E88-E4EA-03AA2340FF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  <a:endParaRPr lang="ar-JO"/>
          </a:p>
        </p:txBody>
      </p:sp>
      <p:sp>
        <p:nvSpPr>
          <p:cNvPr id="3" name="عنصر نائب للتاريخ 2">
            <a:extLst>
              <a:ext uri="{FF2B5EF4-FFF2-40B4-BE49-F238E27FC236}">
                <a16:creationId xmlns:a16="http://schemas.microsoft.com/office/drawing/2014/main" id="{76196A47-EAD8-059A-7446-B5DA9795C8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A5780C-DC2B-4D7E-983B-BF70921A27C4}" type="datetimeFigureOut">
              <a:rPr lang="ar-JO" smtClean="0"/>
              <a:t>20/09/1447</a:t>
            </a:fld>
            <a:endParaRPr lang="ar-JO"/>
          </a:p>
        </p:txBody>
      </p:sp>
      <p:sp>
        <p:nvSpPr>
          <p:cNvPr id="4" name="عنصر نائب للتذييل 3">
            <a:extLst>
              <a:ext uri="{FF2B5EF4-FFF2-40B4-BE49-F238E27FC236}">
                <a16:creationId xmlns:a16="http://schemas.microsoft.com/office/drawing/2014/main" id="{1FC18A3F-E756-6F31-AB40-CDAABBC316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JO"/>
          </a:p>
        </p:txBody>
      </p:sp>
      <p:sp>
        <p:nvSpPr>
          <p:cNvPr id="5" name="عنصر نائب لرقم الشريحة 4">
            <a:extLst>
              <a:ext uri="{FF2B5EF4-FFF2-40B4-BE49-F238E27FC236}">
                <a16:creationId xmlns:a16="http://schemas.microsoft.com/office/drawing/2014/main" id="{D8E2301E-83DF-A840-8523-51CD9E1C0E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A2C3C3-D7DB-4BD2-A75E-FDA1E8DFC573}" type="slidenum">
              <a:rPr lang="ar-JO" smtClean="0"/>
              <a:t>‹#›</a:t>
            </a:fld>
            <a:endParaRPr lang="ar-JO"/>
          </a:p>
        </p:txBody>
      </p:sp>
    </p:spTree>
    <p:extLst>
      <p:ext uri="{BB962C8B-B14F-4D97-AF65-F5344CB8AC3E}">
        <p14:creationId xmlns:p14="http://schemas.microsoft.com/office/powerpoint/2010/main" val="28977278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>
            <a:extLst>
              <a:ext uri="{FF2B5EF4-FFF2-40B4-BE49-F238E27FC236}">
                <a16:creationId xmlns:a16="http://schemas.microsoft.com/office/drawing/2014/main" id="{1D72DC60-BFC8-10C1-EA1C-E13340645E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A5780C-DC2B-4D7E-983B-BF70921A27C4}" type="datetimeFigureOut">
              <a:rPr lang="ar-JO" smtClean="0"/>
              <a:t>20/09/1447</a:t>
            </a:fld>
            <a:endParaRPr lang="ar-JO"/>
          </a:p>
        </p:txBody>
      </p:sp>
      <p:sp>
        <p:nvSpPr>
          <p:cNvPr id="3" name="عنصر نائب للتذييل 2">
            <a:extLst>
              <a:ext uri="{FF2B5EF4-FFF2-40B4-BE49-F238E27FC236}">
                <a16:creationId xmlns:a16="http://schemas.microsoft.com/office/drawing/2014/main" id="{B92CF595-900C-6E29-BE7E-99B67FB909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JO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D7DE2207-C508-2471-18DA-8943EAD3A4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A2C3C3-D7DB-4BD2-A75E-FDA1E8DFC573}" type="slidenum">
              <a:rPr lang="ar-JO" smtClean="0"/>
              <a:t>‹#›</a:t>
            </a:fld>
            <a:endParaRPr lang="ar-JO"/>
          </a:p>
        </p:txBody>
      </p:sp>
    </p:spTree>
    <p:extLst>
      <p:ext uri="{BB962C8B-B14F-4D97-AF65-F5344CB8AC3E}">
        <p14:creationId xmlns:p14="http://schemas.microsoft.com/office/powerpoint/2010/main" val="39293505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39CFDEE1-99AC-468A-F849-C6948CFDE5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/>
              <a:t>انقر لتحرير نمط عنوان الشكل الرئيسي</a:t>
            </a:r>
            <a:endParaRPr lang="ar-JO"/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DFA21155-83AD-E64B-30B6-A15F221A1F4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JO"/>
          </a:p>
        </p:txBody>
      </p:sp>
      <p:sp>
        <p:nvSpPr>
          <p:cNvPr id="4" name="عنصر نائب للنص 3">
            <a:extLst>
              <a:ext uri="{FF2B5EF4-FFF2-40B4-BE49-F238E27FC236}">
                <a16:creationId xmlns:a16="http://schemas.microsoft.com/office/drawing/2014/main" id="{6FC597B3-8720-6738-90B0-F3859C82538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288A6F88-989E-458B-2292-0EE717F142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A5780C-DC2B-4D7E-983B-BF70921A27C4}" type="datetimeFigureOut">
              <a:rPr lang="ar-JO" smtClean="0"/>
              <a:t>20/09/1447</a:t>
            </a:fld>
            <a:endParaRPr lang="ar-JO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99D93DD3-F9C0-2874-AED7-C2E5F3D3A2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JO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4CB9C4A9-820B-862B-0CD2-B64E216E22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A2C3C3-D7DB-4BD2-A75E-FDA1E8DFC573}" type="slidenum">
              <a:rPr lang="ar-JO" smtClean="0"/>
              <a:t>‹#›</a:t>
            </a:fld>
            <a:endParaRPr lang="ar-JO"/>
          </a:p>
        </p:txBody>
      </p:sp>
    </p:spTree>
    <p:extLst>
      <p:ext uri="{BB962C8B-B14F-4D97-AF65-F5344CB8AC3E}">
        <p14:creationId xmlns:p14="http://schemas.microsoft.com/office/powerpoint/2010/main" val="11363992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7579ACF8-E9C4-7FCB-B853-79EEDFF8E6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/>
              <a:t>انقر لتحرير نمط عنوان الشكل الرئيسي</a:t>
            </a:r>
            <a:endParaRPr lang="ar-JO"/>
          </a:p>
        </p:txBody>
      </p:sp>
      <p:sp>
        <p:nvSpPr>
          <p:cNvPr id="3" name="عنصر نائب للصورة 2">
            <a:extLst>
              <a:ext uri="{FF2B5EF4-FFF2-40B4-BE49-F238E27FC236}">
                <a16:creationId xmlns:a16="http://schemas.microsoft.com/office/drawing/2014/main" id="{BF33AB4B-BFEC-CD55-E50A-369AFAF956D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JO"/>
          </a:p>
        </p:txBody>
      </p:sp>
      <p:sp>
        <p:nvSpPr>
          <p:cNvPr id="4" name="عنصر نائب للنص 3">
            <a:extLst>
              <a:ext uri="{FF2B5EF4-FFF2-40B4-BE49-F238E27FC236}">
                <a16:creationId xmlns:a16="http://schemas.microsoft.com/office/drawing/2014/main" id="{99F922E9-AC1F-5DC0-6E9B-634CEE46793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C3138291-44ED-30C4-854E-63FDB495EF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A5780C-DC2B-4D7E-983B-BF70921A27C4}" type="datetimeFigureOut">
              <a:rPr lang="ar-JO" smtClean="0"/>
              <a:t>20/09/1447</a:t>
            </a:fld>
            <a:endParaRPr lang="ar-JO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6606B5B4-6F7A-EDC8-0F35-B45F8F191C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JO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20660815-BA33-135E-6F46-4A9823392F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A2C3C3-D7DB-4BD2-A75E-FDA1E8DFC573}" type="slidenum">
              <a:rPr lang="ar-JO" smtClean="0"/>
              <a:t>‹#›</a:t>
            </a:fld>
            <a:endParaRPr lang="ar-JO"/>
          </a:p>
        </p:txBody>
      </p:sp>
    </p:spTree>
    <p:extLst>
      <p:ext uri="{BB962C8B-B14F-4D97-AF65-F5344CB8AC3E}">
        <p14:creationId xmlns:p14="http://schemas.microsoft.com/office/powerpoint/2010/main" val="41345595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>
            <a:extLst>
              <a:ext uri="{FF2B5EF4-FFF2-40B4-BE49-F238E27FC236}">
                <a16:creationId xmlns:a16="http://schemas.microsoft.com/office/drawing/2014/main" id="{9544D2D6-0248-4554-4E1B-25FE14DE22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/>
              <a:t>انقر لتحرير نمط عنوان الشكل الرئيسي</a:t>
            </a:r>
            <a:endParaRPr lang="ar-JO"/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BC43E411-384E-CD69-F925-1FDEAF59EF9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JO"/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9DD38107-E82E-82B4-0B15-5CF823BF862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EEA5780C-DC2B-4D7E-983B-BF70921A27C4}" type="datetimeFigureOut">
              <a:rPr lang="ar-JO" smtClean="0"/>
              <a:t>20/09/1447</a:t>
            </a:fld>
            <a:endParaRPr lang="ar-JO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FC545FE1-133D-1FF1-EAAC-EBC51B56E02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ar-JO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FEC63C16-C4AE-15B4-9234-0B22878743C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CCA2C3C3-D7DB-4BD2-A75E-FDA1E8DFC573}" type="slidenum">
              <a:rPr lang="ar-JO" smtClean="0"/>
              <a:t>‹#›</a:t>
            </a:fld>
            <a:endParaRPr lang="ar-JO"/>
          </a:p>
        </p:txBody>
      </p:sp>
    </p:spTree>
    <p:extLst>
      <p:ext uri="{BB962C8B-B14F-4D97-AF65-F5344CB8AC3E}">
        <p14:creationId xmlns:p14="http://schemas.microsoft.com/office/powerpoint/2010/main" val="32823977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JO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>
            <a:extLst>
              <a:ext uri="{FF2B5EF4-FFF2-40B4-BE49-F238E27FC236}">
                <a16:creationId xmlns:a16="http://schemas.microsoft.com/office/drawing/2014/main" id="{5EDBDDB1-16F1-3AB9-3C1F-18BCCE4218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/>
              <a:t>انقر لتحرير نمط عنوان الشكل الرئيسي</a:t>
            </a:r>
            <a:endParaRPr lang="ar-JO"/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98A169A7-ACD2-DD35-AC1D-259686DB570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JO"/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F32C904A-7D77-FD64-253F-6DA0892ED1A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7488D8-EB0E-423F-81C1-0F7BC0B04D81}" type="datetimeFigureOut">
              <a:rPr lang="ar-JO" smtClean="0"/>
              <a:t>20/09/1447</a:t>
            </a:fld>
            <a:endParaRPr lang="ar-JO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02ED0721-47E3-D00E-EA35-13F772CDB2C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JO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76F756B4-842E-0AE3-3F42-214812D5E3F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51D081-0B4F-410B-BD58-E9CBF16D179D}" type="slidenum">
              <a:rPr lang="ar-JO" smtClean="0"/>
              <a:t>‹#›</a:t>
            </a:fld>
            <a:endParaRPr lang="ar-JO"/>
          </a:p>
        </p:txBody>
      </p:sp>
    </p:spTree>
    <p:extLst>
      <p:ext uri="{BB962C8B-B14F-4D97-AF65-F5344CB8AC3E}">
        <p14:creationId xmlns:p14="http://schemas.microsoft.com/office/powerpoint/2010/main" val="25594698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</p:sldLayoutIdLst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JO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lideszone.net/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.jpeg"/><Relationship Id="rId5" Type="http://schemas.openxmlformats.org/officeDocument/2006/relationships/hyperlink" Target="https://www.buymeacoffee.com/islamicpowerpoint" TargetMode="External"/><Relationship Id="rId4" Type="http://schemas.openxmlformats.org/officeDocument/2006/relationships/hyperlink" Target="https://www.youtube.com/@IslamicPowerPoint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مربع نص 3">
            <a:extLst>
              <a:ext uri="{FF2B5EF4-FFF2-40B4-BE49-F238E27FC236}">
                <a16:creationId xmlns:a16="http://schemas.microsoft.com/office/drawing/2014/main" id="{47231096-3489-F4AD-F18F-68663C9D5171}"/>
              </a:ext>
            </a:extLst>
          </p:cNvPr>
          <p:cNvSpPr txBox="1"/>
          <p:nvPr/>
        </p:nvSpPr>
        <p:spPr>
          <a:xfrm>
            <a:off x="1093076" y="2409183"/>
            <a:ext cx="10005848" cy="2769989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kumimoji="0" lang="ar-JO" sz="2400" b="1" i="0" u="none" strike="noStrike" kern="1200" cap="none" spc="0" normalizeH="0" baseline="0" noProof="0" dirty="0">
                <a:ln w="3175"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 Jannat LT" panose="01000000000000000000" pitchFamily="2" charset="-78"/>
                <a:ea typeface="+mn-ea"/>
                <a:cs typeface="A Jannat LT" panose="01000000000000000000" pitchFamily="2" charset="-78"/>
              </a:rPr>
              <a:t>باشتراككم في قناة البوربوينت الإسلامي، سيشجعنا هذا على تقديم المزيد من عروض البوربوينت المجانية الهادفة والعالية الجودة، شكرًا لكم.</a:t>
            </a:r>
          </a:p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kumimoji="0" lang="ar-JO" sz="2400" b="1" i="0" u="none" strike="noStrike" kern="1200" cap="none" spc="0" normalizeH="0" baseline="0" noProof="0" dirty="0">
                <a:ln w="3175"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 Jannat LT" panose="01000000000000000000" pitchFamily="2" charset="-78"/>
                <a:ea typeface="+mn-ea"/>
                <a:cs typeface="A Jannat LT" panose="01000000000000000000" pitchFamily="2" charset="-78"/>
              </a:rPr>
              <a:t>جميع الحقوق محفوظة.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 w="3175"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 Jannat LT" panose="01000000000000000000" pitchFamily="2" charset="-78"/>
                <a:ea typeface="+mn-ea"/>
                <a:cs typeface="A Jannat LT" panose="01000000000000000000" pitchFamily="2" charset="-78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https://www.slideszone.net</a:t>
            </a:r>
            <a:endParaRPr kumimoji="0" lang="en-US" sz="2400" b="1" i="0" u="none" strike="noStrike" kern="1200" cap="none" spc="0" normalizeH="0" baseline="0" noProof="0" dirty="0">
              <a:ln w="3175"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 Jannat LT" panose="01000000000000000000" pitchFamily="2" charset="-78"/>
              <a:ea typeface="+mn-ea"/>
              <a:cs typeface="A Jannat LT" panose="01000000000000000000" pitchFamily="2" charset="-78"/>
              <a:hlinkClick r:id="rId4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 w="3175"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 Jannat LT" panose="01000000000000000000" pitchFamily="2" charset="-78"/>
                <a:ea typeface="+mn-ea"/>
                <a:cs typeface="A Jannat LT" panose="01000000000000000000" pitchFamily="2" charset="-78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https://www.youtube.com/@IslamicPowerPoint</a:t>
            </a:r>
            <a:endParaRPr kumimoji="0" lang="en-US" sz="2400" b="1" i="0" u="none" strike="noStrike" kern="1200" cap="none" spc="0" normalizeH="0" baseline="0" noProof="0" dirty="0">
              <a:ln w="3175"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 Jannat LT" panose="01000000000000000000" pitchFamily="2" charset="-78"/>
              <a:ea typeface="+mn-ea"/>
              <a:cs typeface="A Jannat LT" panose="01000000000000000000" pitchFamily="2" charset="-78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 w="3175"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 Jannat LT" panose="01000000000000000000" pitchFamily="2" charset="-78"/>
                <a:ea typeface="+mn-ea"/>
                <a:cs typeface="A Jannat LT" panose="01000000000000000000" pitchFamily="2" charset="-78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https://www.buymeacoffee.com/islamicpowerpoint</a:t>
            </a:r>
            <a:endParaRPr kumimoji="0" lang="en-US" sz="2400" b="1" i="0" u="none" strike="noStrike" kern="1200" cap="none" spc="0" normalizeH="0" baseline="0" noProof="0" dirty="0">
              <a:ln w="3175"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 Jannat LT" panose="01000000000000000000" pitchFamily="2" charset="-78"/>
              <a:ea typeface="+mn-ea"/>
              <a:cs typeface="A Jannat LT" panose="01000000000000000000" pitchFamily="2" charset="-78"/>
            </a:endParaRPr>
          </a:p>
        </p:txBody>
      </p:sp>
      <p:pic>
        <p:nvPicPr>
          <p:cNvPr id="5" name="Picture 4" descr="الصورة الرمزية">
            <a:extLst>
              <a:ext uri="{FF2B5EF4-FFF2-40B4-BE49-F238E27FC236}">
                <a16:creationId xmlns:a16="http://schemas.microsoft.com/office/drawing/2014/main" id="{56E85222-AC2F-36ED-F022-2231350A78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76900" y="1445400"/>
            <a:ext cx="838200" cy="838200"/>
          </a:xfrm>
          <a:prstGeom prst="flowChartConnector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295669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0"/>
    </mc:Choice>
    <mc:Fallback xmlns="">
      <p:transition advClick="0" advTm="0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مربع نص 3">
            <a:extLst>
              <a:ext uri="{FF2B5EF4-FFF2-40B4-BE49-F238E27FC236}">
                <a16:creationId xmlns:a16="http://schemas.microsoft.com/office/drawing/2014/main" id="{7837E240-3562-1860-74B2-F337925722F2}"/>
              </a:ext>
            </a:extLst>
          </p:cNvPr>
          <p:cNvSpPr txBox="1"/>
          <p:nvPr/>
        </p:nvSpPr>
        <p:spPr>
          <a:xfrm>
            <a:off x="4554542" y="2946495"/>
            <a:ext cx="3082895" cy="811761"/>
          </a:xfrm>
          <a:prstGeom prst="rect">
            <a:avLst/>
          </a:prstGeom>
          <a:noFill/>
        </p:spPr>
        <p:txBody>
          <a:bodyPr wrap="none" rtlCol="1" anchor="ctr">
            <a:spAutoFit/>
          </a:bodyPr>
          <a:lstStyle/>
          <a:p>
            <a:pPr algn="ctr">
              <a:lnSpc>
                <a:spcPts val="3000"/>
              </a:lnSpc>
            </a:pPr>
            <a:r>
              <a:rPr lang="ar-JO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miri" panose="00000500000000000000" pitchFamily="2" charset="-78"/>
                <a:cs typeface="Amiri" panose="00000500000000000000" pitchFamily="2" charset="-78"/>
              </a:rPr>
              <a:t>أخلاق المسلم في الحياة اليومية</a:t>
            </a:r>
          </a:p>
          <a:p>
            <a:pPr algn="ctr">
              <a:lnSpc>
                <a:spcPts val="3000"/>
              </a:lnSpc>
            </a:pPr>
            <a:r>
              <a:rPr lang="ar-JO" sz="13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miri" panose="00000500000000000000" pitchFamily="2" charset="-78"/>
                <a:cs typeface="Amiri" panose="00000500000000000000" pitchFamily="2" charset="-78"/>
              </a:rPr>
              <a:t>الصدق – الأمانة – بر الوالدين – حُسْن الجوار – العفو</a:t>
            </a:r>
          </a:p>
        </p:txBody>
      </p:sp>
      <p:sp>
        <p:nvSpPr>
          <p:cNvPr id="5" name="مربع نص 4">
            <a:extLst>
              <a:ext uri="{FF2B5EF4-FFF2-40B4-BE49-F238E27FC236}">
                <a16:creationId xmlns:a16="http://schemas.microsoft.com/office/drawing/2014/main" id="{E13265B0-70B6-4A61-3302-E22648A474CA}"/>
              </a:ext>
            </a:extLst>
          </p:cNvPr>
          <p:cNvSpPr txBox="1"/>
          <p:nvPr/>
        </p:nvSpPr>
        <p:spPr>
          <a:xfrm>
            <a:off x="4471259" y="3891895"/>
            <a:ext cx="3249479" cy="584775"/>
          </a:xfrm>
          <a:prstGeom prst="rect">
            <a:avLst/>
          </a:prstGeom>
          <a:noFill/>
        </p:spPr>
        <p:txBody>
          <a:bodyPr wrap="none" rtlCol="1" anchor="ctr">
            <a:spAutoFit/>
          </a:bodyPr>
          <a:lstStyle/>
          <a:p>
            <a:pPr algn="ctr"/>
            <a:r>
              <a:rPr lang="ar-JO" sz="1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miri" panose="00000500000000000000" pitchFamily="2" charset="-78"/>
                <a:cs typeface="Amiri" panose="00000500000000000000" pitchFamily="2" charset="-78"/>
              </a:rPr>
              <a:t>قناة البوربوينت الإسلامي</a:t>
            </a:r>
          </a:p>
          <a:p>
            <a:pPr algn="ctr"/>
            <a:r>
              <a:rPr lang="en-US" sz="16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youtube.com/@IslamicPowerPoint</a:t>
            </a:r>
            <a:endParaRPr lang="ar-JO" sz="16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703807587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BC2E3AE-B097-EBCB-B387-45F2A895836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مربع نص 4">
            <a:extLst>
              <a:ext uri="{FF2B5EF4-FFF2-40B4-BE49-F238E27FC236}">
                <a16:creationId xmlns:a16="http://schemas.microsoft.com/office/drawing/2014/main" id="{D538B1F1-F6CD-DBD8-7A7E-6F4416DAD784}"/>
              </a:ext>
            </a:extLst>
          </p:cNvPr>
          <p:cNvSpPr txBox="1"/>
          <p:nvPr/>
        </p:nvSpPr>
        <p:spPr>
          <a:xfrm>
            <a:off x="1559187" y="2805753"/>
            <a:ext cx="9073644" cy="1246495"/>
          </a:xfrm>
          <a:prstGeom prst="rect">
            <a:avLst/>
          </a:prstGeom>
          <a:noFill/>
        </p:spPr>
        <p:txBody>
          <a:bodyPr wrap="square" rtlCol="1" anchor="ctr">
            <a:spAutoFit/>
          </a:bodyPr>
          <a:lstStyle/>
          <a:p>
            <a:pPr indent="457200" algn="just">
              <a:lnSpc>
                <a:spcPts val="4500"/>
              </a:lnSpc>
            </a:pPr>
            <a:r>
              <a:rPr lang="ar-JO" sz="2800" b="1" dirty="0">
                <a:ln w="3175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miri" panose="00000500000000000000" pitchFamily="2" charset="-78"/>
                <a:cs typeface="Amiri" panose="00000500000000000000" pitchFamily="2" charset="-78"/>
              </a:rPr>
              <a:t>الأخلاق هي أساس بناء المجتمع المسلم، وقد جاء الإسلام ليتمم مكارم الأخلاق ويجعلها منهج حياة في تعامل المسلم مع ربه ونفسه والناس من حوله.</a:t>
            </a:r>
          </a:p>
        </p:txBody>
      </p:sp>
    </p:spTree>
    <p:extLst>
      <p:ext uri="{BB962C8B-B14F-4D97-AF65-F5344CB8AC3E}">
        <p14:creationId xmlns:p14="http://schemas.microsoft.com/office/powerpoint/2010/main" val="2108641288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E4557AA5-46C3-8373-926B-DC425988E31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مربع نص 4">
            <a:extLst>
              <a:ext uri="{FF2B5EF4-FFF2-40B4-BE49-F238E27FC236}">
                <a16:creationId xmlns:a16="http://schemas.microsoft.com/office/drawing/2014/main" id="{D5DBB1AC-54EC-CD33-C4F5-393BB12AAA9E}"/>
              </a:ext>
            </a:extLst>
          </p:cNvPr>
          <p:cNvSpPr txBox="1"/>
          <p:nvPr/>
        </p:nvSpPr>
        <p:spPr>
          <a:xfrm>
            <a:off x="9777047" y="1126992"/>
            <a:ext cx="1559168" cy="646331"/>
          </a:xfrm>
          <a:prstGeom prst="rect">
            <a:avLst/>
          </a:prstGeom>
          <a:solidFill>
            <a:srgbClr val="F8CD76">
              <a:alpha val="68000"/>
            </a:srgbClr>
          </a:solidFill>
          <a:effectLst>
            <a:softEdge rad="203200"/>
          </a:effectLst>
        </p:spPr>
        <p:txBody>
          <a:bodyPr wrap="square" rtlCol="1" anchor="ctr">
            <a:spAutoFit/>
          </a:bodyPr>
          <a:lstStyle/>
          <a:p>
            <a:pPr algn="ctr"/>
            <a:r>
              <a:rPr lang="ar-JO" sz="3600" b="1" dirty="0">
                <a:ln w="3175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miri" panose="00000500000000000000" pitchFamily="2" charset="-78"/>
                <a:cs typeface="Amiri" panose="00000500000000000000" pitchFamily="2" charset="-78"/>
              </a:rPr>
              <a:t>الصدق.</a:t>
            </a:r>
          </a:p>
        </p:txBody>
      </p:sp>
      <p:sp>
        <p:nvSpPr>
          <p:cNvPr id="2" name="مربع نص 1">
            <a:extLst>
              <a:ext uri="{FF2B5EF4-FFF2-40B4-BE49-F238E27FC236}">
                <a16:creationId xmlns:a16="http://schemas.microsoft.com/office/drawing/2014/main" id="{85139532-D3F4-372D-4145-A2F28FD1773A}"/>
              </a:ext>
            </a:extLst>
          </p:cNvPr>
          <p:cNvSpPr txBox="1"/>
          <p:nvPr/>
        </p:nvSpPr>
        <p:spPr>
          <a:xfrm>
            <a:off x="855785" y="1837635"/>
            <a:ext cx="10480430" cy="3554819"/>
          </a:xfrm>
          <a:prstGeom prst="rect">
            <a:avLst/>
          </a:prstGeom>
          <a:noFill/>
        </p:spPr>
        <p:txBody>
          <a:bodyPr wrap="square" rtlCol="1" anchor="ctr">
            <a:spAutoFit/>
          </a:bodyPr>
          <a:lstStyle>
            <a:defPPr>
              <a:defRPr lang="ar-JO"/>
            </a:defPPr>
            <a:lvl1pPr indent="457200" algn="just">
              <a:lnSpc>
                <a:spcPts val="4500"/>
              </a:lnSpc>
              <a:defRPr sz="2800" b="1">
                <a:ln w="3175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miri" panose="00000500000000000000" pitchFamily="2" charset="-78"/>
                <a:cs typeface="Amiri" panose="00000500000000000000" pitchFamily="2" charset="-78"/>
              </a:defRPr>
            </a:lvl1pPr>
          </a:lstStyle>
          <a:p>
            <a:r>
              <a:rPr lang="ar-JO" dirty="0"/>
              <a:t>تعريف الصدق: الصدق هو مطابقة القول للواقع، وهو من أعظم الأخلاق التي دعا إليها الإسلام.</a:t>
            </a:r>
          </a:p>
          <a:p>
            <a:r>
              <a:rPr lang="ar-JO" dirty="0"/>
              <a:t>قال الله تعالى: </a:t>
            </a:r>
            <a:r>
              <a:rPr lang="ar-JO" dirty="0">
                <a:cs typeface="KFGQPC HAFS Uthmanic Script" panose="02000000000000000000" pitchFamily="2" charset="-78"/>
              </a:rPr>
              <a:t>﴿يَا أَيُّهَا الَّذِينَ آمَنُوا اتَّقُوا اللَّهَ وَكُونُوا مَعَ الصَّادِقِينَ﴾</a:t>
            </a:r>
            <a:r>
              <a:rPr lang="ar-JO" dirty="0"/>
              <a:t> سورة التوبة، 119. وقال سبحانه: </a:t>
            </a:r>
            <a:r>
              <a:rPr lang="ar-JO" dirty="0">
                <a:cs typeface="KFGQPC HAFS Uthmanic Script" panose="02000000000000000000" pitchFamily="2" charset="-78"/>
              </a:rPr>
              <a:t>﴿هَٰذَا يَوْمُ يَنفَعُ الصَّادِقِينَ صِدْقُهُمْ﴾</a:t>
            </a:r>
            <a:r>
              <a:rPr lang="ar-JO" dirty="0"/>
              <a:t> سورة المائدة، 119.</a:t>
            </a:r>
          </a:p>
          <a:p>
            <a:r>
              <a:rPr lang="ar-JO" dirty="0"/>
              <a:t>قال رسول الله ﷺ:"عليكم بالصدق فإن الصدق يهدي إلى البر، وإن البر يهدي إلى الجنة...“ متفق عليه.</a:t>
            </a:r>
          </a:p>
        </p:txBody>
      </p:sp>
    </p:spTree>
    <p:extLst>
      <p:ext uri="{BB962C8B-B14F-4D97-AF65-F5344CB8AC3E}">
        <p14:creationId xmlns:p14="http://schemas.microsoft.com/office/powerpoint/2010/main" val="3016009857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E3C43CD1-8D91-AEC5-7534-CBFCFC55CEA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مربع نص 4">
            <a:extLst>
              <a:ext uri="{FF2B5EF4-FFF2-40B4-BE49-F238E27FC236}">
                <a16:creationId xmlns:a16="http://schemas.microsoft.com/office/drawing/2014/main" id="{88B8166E-6B5D-7D81-59F3-A834B7114321}"/>
              </a:ext>
            </a:extLst>
          </p:cNvPr>
          <p:cNvSpPr txBox="1"/>
          <p:nvPr/>
        </p:nvSpPr>
        <p:spPr>
          <a:xfrm>
            <a:off x="9894277" y="1126992"/>
            <a:ext cx="1457935" cy="646331"/>
          </a:xfrm>
          <a:prstGeom prst="rect">
            <a:avLst/>
          </a:prstGeom>
          <a:solidFill>
            <a:srgbClr val="F8CD76">
              <a:alpha val="68000"/>
            </a:srgbClr>
          </a:solidFill>
          <a:effectLst>
            <a:softEdge rad="203200"/>
          </a:effectLst>
        </p:spPr>
        <p:txBody>
          <a:bodyPr wrap="square" rtlCol="1" anchor="ctr">
            <a:spAutoFit/>
          </a:bodyPr>
          <a:lstStyle>
            <a:defPPr>
              <a:defRPr lang="ar-JO"/>
            </a:defPPr>
            <a:lvl1pPr algn="ctr">
              <a:defRPr sz="3600" b="1">
                <a:ln w="3175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miri" panose="00000500000000000000" pitchFamily="2" charset="-78"/>
                <a:cs typeface="Amiri" panose="00000500000000000000" pitchFamily="2" charset="-78"/>
              </a:defRPr>
            </a:lvl1pPr>
          </a:lstStyle>
          <a:p>
            <a:r>
              <a:rPr lang="ar-JO" dirty="0"/>
              <a:t>الأمانة.</a:t>
            </a:r>
          </a:p>
        </p:txBody>
      </p:sp>
      <p:sp>
        <p:nvSpPr>
          <p:cNvPr id="2" name="مربع نص 1">
            <a:extLst>
              <a:ext uri="{FF2B5EF4-FFF2-40B4-BE49-F238E27FC236}">
                <a16:creationId xmlns:a16="http://schemas.microsoft.com/office/drawing/2014/main" id="{B8694C36-C8C7-95F9-77F4-8E732420B499}"/>
              </a:ext>
            </a:extLst>
          </p:cNvPr>
          <p:cNvSpPr txBox="1"/>
          <p:nvPr/>
        </p:nvSpPr>
        <p:spPr>
          <a:xfrm>
            <a:off x="839787" y="1991523"/>
            <a:ext cx="10512426" cy="3554819"/>
          </a:xfrm>
          <a:prstGeom prst="rect">
            <a:avLst/>
          </a:prstGeom>
          <a:noFill/>
        </p:spPr>
        <p:txBody>
          <a:bodyPr wrap="square" rtlCol="1" anchor="ctr">
            <a:spAutoFit/>
          </a:bodyPr>
          <a:lstStyle>
            <a:defPPr>
              <a:defRPr lang="ar-JO"/>
            </a:defPPr>
            <a:lvl1pPr indent="457200" algn="just">
              <a:lnSpc>
                <a:spcPts val="4500"/>
              </a:lnSpc>
              <a:defRPr sz="2800" b="1">
                <a:ln w="3175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miri" panose="00000500000000000000" pitchFamily="2" charset="-78"/>
                <a:cs typeface="Amiri" panose="00000500000000000000" pitchFamily="2" charset="-78"/>
              </a:defRPr>
            </a:lvl1pPr>
          </a:lstStyle>
          <a:p>
            <a:r>
              <a:rPr lang="ar-JO" dirty="0"/>
              <a:t>تعريف الأمانة: الأمانة هي حفظ الحقوق وأداء الواجبات والوفاء بما اؤتمن عليه الإنسان.</a:t>
            </a:r>
          </a:p>
          <a:p>
            <a:r>
              <a:rPr lang="ar-JO" dirty="0"/>
              <a:t>قال الله تعالى: </a:t>
            </a:r>
            <a:r>
              <a:rPr lang="ar-JO" dirty="0">
                <a:cs typeface="KFGQPC HAFS Uthmanic Script" panose="02000000000000000000" pitchFamily="2" charset="-78"/>
              </a:rPr>
              <a:t>﴿إِنَّ اللَّهَ يَأْمُرُكُمْ أَن تُؤَدُّوا الأَمَانَاتِ إِلَىٰ أَهْلِهَا﴾</a:t>
            </a:r>
            <a:r>
              <a:rPr lang="ar-JO" dirty="0"/>
              <a:t> سورة النساء، 58. وقال تعالى: </a:t>
            </a:r>
            <a:r>
              <a:rPr lang="ar-JO" dirty="0">
                <a:cs typeface="KFGQPC HAFS Uthmanic Script" panose="02000000000000000000" pitchFamily="2" charset="-78"/>
              </a:rPr>
              <a:t>﴿وَالَّذِينَ هُمْ لِأَمَانَاتِهِمْ وَعَهْدِهِمْ رَاعُونَ﴾</a:t>
            </a:r>
            <a:r>
              <a:rPr lang="ar-JO" dirty="0"/>
              <a:t> سورة المؤمنون، 8. </a:t>
            </a:r>
          </a:p>
          <a:p>
            <a:r>
              <a:rPr lang="ar-JO" dirty="0"/>
              <a:t>قال رسول الله ﷺ:"آية المنافق ثلاث: إذا حدث كذب، وإذا وعد أخلف، وإذا اؤتمن خان" متفق عليه.</a:t>
            </a:r>
          </a:p>
        </p:txBody>
      </p:sp>
    </p:spTree>
    <p:extLst>
      <p:ext uri="{BB962C8B-B14F-4D97-AF65-F5344CB8AC3E}">
        <p14:creationId xmlns:p14="http://schemas.microsoft.com/office/powerpoint/2010/main" val="579656303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32FBC594-09A3-0C90-23C4-9BDFEDC211B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مربع نص 4">
            <a:extLst>
              <a:ext uri="{FF2B5EF4-FFF2-40B4-BE49-F238E27FC236}">
                <a16:creationId xmlns:a16="http://schemas.microsoft.com/office/drawing/2014/main" id="{9B30C943-3678-89A3-4A40-B956C0A0E454}"/>
              </a:ext>
            </a:extLst>
          </p:cNvPr>
          <p:cNvSpPr txBox="1"/>
          <p:nvPr/>
        </p:nvSpPr>
        <p:spPr>
          <a:xfrm>
            <a:off x="9566031" y="1492476"/>
            <a:ext cx="1786182" cy="646331"/>
          </a:xfrm>
          <a:prstGeom prst="rect">
            <a:avLst/>
          </a:prstGeom>
          <a:solidFill>
            <a:srgbClr val="F8CD76">
              <a:alpha val="68000"/>
            </a:srgbClr>
          </a:solidFill>
          <a:effectLst>
            <a:softEdge rad="203200"/>
          </a:effectLst>
        </p:spPr>
        <p:txBody>
          <a:bodyPr wrap="square" rtlCol="1" anchor="ctr">
            <a:spAutoFit/>
          </a:bodyPr>
          <a:lstStyle>
            <a:defPPr>
              <a:defRPr lang="ar-JO"/>
            </a:defPPr>
            <a:lvl1pPr algn="ctr">
              <a:defRPr sz="3600" b="1">
                <a:ln w="3175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miri" panose="00000500000000000000" pitchFamily="2" charset="-78"/>
                <a:cs typeface="Amiri" panose="00000500000000000000" pitchFamily="2" charset="-78"/>
              </a:defRPr>
            </a:lvl1pPr>
          </a:lstStyle>
          <a:p>
            <a:r>
              <a:rPr lang="ar-JO" dirty="0"/>
              <a:t>بر الوالدين.</a:t>
            </a:r>
          </a:p>
        </p:txBody>
      </p:sp>
      <p:sp>
        <p:nvSpPr>
          <p:cNvPr id="2" name="مربع نص 1">
            <a:extLst>
              <a:ext uri="{FF2B5EF4-FFF2-40B4-BE49-F238E27FC236}">
                <a16:creationId xmlns:a16="http://schemas.microsoft.com/office/drawing/2014/main" id="{02D35E4E-BD6C-E660-987B-1D086AD427E2}"/>
              </a:ext>
            </a:extLst>
          </p:cNvPr>
          <p:cNvSpPr txBox="1"/>
          <p:nvPr/>
        </p:nvSpPr>
        <p:spPr>
          <a:xfrm>
            <a:off x="839787" y="2280063"/>
            <a:ext cx="10512426" cy="2977738"/>
          </a:xfrm>
          <a:prstGeom prst="rect">
            <a:avLst/>
          </a:prstGeom>
          <a:noFill/>
        </p:spPr>
        <p:txBody>
          <a:bodyPr wrap="square" rtlCol="1" anchor="ctr">
            <a:spAutoFit/>
          </a:bodyPr>
          <a:lstStyle>
            <a:defPPr>
              <a:defRPr lang="ar-JO"/>
            </a:defPPr>
            <a:lvl1pPr indent="457200" algn="just">
              <a:lnSpc>
                <a:spcPts val="4500"/>
              </a:lnSpc>
              <a:defRPr sz="2800" b="1">
                <a:ln w="3175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miri" panose="00000500000000000000" pitchFamily="2" charset="-78"/>
                <a:cs typeface="Amiri" panose="00000500000000000000" pitchFamily="2" charset="-78"/>
              </a:defRPr>
            </a:lvl1pPr>
          </a:lstStyle>
          <a:p>
            <a:r>
              <a:rPr lang="ar-JO" dirty="0"/>
              <a:t>بر الوالدين من أعظم القربات، وقد قرنه الله بعبادته. قال الله تعالى: </a:t>
            </a:r>
            <a:r>
              <a:rPr lang="ar-JO" dirty="0">
                <a:cs typeface="KFGQPC HAFS Uthmanic Script" panose="02000000000000000000" pitchFamily="2" charset="-78"/>
              </a:rPr>
              <a:t>﴿وَقَضَىٰ رَبُّكَ أَلَّا تَعْبُدُوا إِلَّا إِيَّاهُ وَبِالْوَالِدَيْنِ إِحْسَانًا﴾</a:t>
            </a:r>
            <a:r>
              <a:rPr lang="ar-JO" dirty="0"/>
              <a:t> سورة الإسراء، 23. </a:t>
            </a:r>
            <a:r>
              <a:rPr lang="ar-JO" dirty="0">
                <a:cs typeface="KFGQPC HAFS Uthmanic Script" panose="02000000000000000000" pitchFamily="2" charset="-78"/>
              </a:rPr>
              <a:t>﴿أَنِ اشْكُرْ لِي وَلِوَالِدَيْكَ﴾</a:t>
            </a:r>
            <a:r>
              <a:rPr lang="ar-JO" dirty="0"/>
              <a:t> سورة لقمان،14.</a:t>
            </a:r>
          </a:p>
          <a:p>
            <a:r>
              <a:rPr lang="ar-JO" dirty="0"/>
              <a:t>قال رسول الله ﷺ:" رغم أنفه، ثم رغم أنفه، ثم رغم أنفه، قيل: من يا رسول الله؟ قال: من أدرك والديه عند الكبر، أحدهما أو كليهما، ثم لم يدخل الجنة" رواه مسلم.</a:t>
            </a:r>
          </a:p>
        </p:txBody>
      </p:sp>
    </p:spTree>
    <p:extLst>
      <p:ext uri="{BB962C8B-B14F-4D97-AF65-F5344CB8AC3E}">
        <p14:creationId xmlns:p14="http://schemas.microsoft.com/office/powerpoint/2010/main" val="3735826716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5386AEF7-179C-A55C-24C3-2D6B1C27794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مربع نص 4">
            <a:extLst>
              <a:ext uri="{FF2B5EF4-FFF2-40B4-BE49-F238E27FC236}">
                <a16:creationId xmlns:a16="http://schemas.microsoft.com/office/drawing/2014/main" id="{9757C896-21BA-AD34-7D7F-F6EA0DEC57AB}"/>
              </a:ext>
            </a:extLst>
          </p:cNvPr>
          <p:cNvSpPr txBox="1"/>
          <p:nvPr/>
        </p:nvSpPr>
        <p:spPr>
          <a:xfrm>
            <a:off x="9132277" y="1203936"/>
            <a:ext cx="2219935" cy="646331"/>
          </a:xfrm>
          <a:prstGeom prst="rect">
            <a:avLst/>
          </a:prstGeom>
          <a:solidFill>
            <a:srgbClr val="F8CD76">
              <a:alpha val="68000"/>
            </a:srgbClr>
          </a:solidFill>
          <a:effectLst>
            <a:softEdge rad="203200"/>
          </a:effectLst>
        </p:spPr>
        <p:txBody>
          <a:bodyPr wrap="square" rtlCol="1" anchor="ctr">
            <a:spAutoFit/>
          </a:bodyPr>
          <a:lstStyle>
            <a:defPPr>
              <a:defRPr lang="ar-JO"/>
            </a:defPPr>
            <a:lvl1pPr algn="ctr">
              <a:defRPr sz="3600" b="1">
                <a:ln w="3175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miri" panose="00000500000000000000" pitchFamily="2" charset="-78"/>
                <a:cs typeface="Amiri" panose="00000500000000000000" pitchFamily="2" charset="-78"/>
              </a:defRPr>
            </a:lvl1pPr>
          </a:lstStyle>
          <a:p>
            <a:r>
              <a:rPr lang="ar-JO"/>
              <a:t>حُسْن </a:t>
            </a:r>
            <a:r>
              <a:rPr lang="ar-JO" dirty="0"/>
              <a:t>الجوار.</a:t>
            </a:r>
          </a:p>
        </p:txBody>
      </p:sp>
      <p:sp>
        <p:nvSpPr>
          <p:cNvPr id="2" name="مربع نص 1">
            <a:extLst>
              <a:ext uri="{FF2B5EF4-FFF2-40B4-BE49-F238E27FC236}">
                <a16:creationId xmlns:a16="http://schemas.microsoft.com/office/drawing/2014/main" id="{1C8AEE99-4FD0-CD61-E2C0-2CCBEB2B926A}"/>
              </a:ext>
            </a:extLst>
          </p:cNvPr>
          <p:cNvSpPr txBox="1"/>
          <p:nvPr/>
        </p:nvSpPr>
        <p:spPr>
          <a:xfrm>
            <a:off x="839787" y="1914579"/>
            <a:ext cx="10512426" cy="3554819"/>
          </a:xfrm>
          <a:prstGeom prst="rect">
            <a:avLst/>
          </a:prstGeom>
          <a:noFill/>
        </p:spPr>
        <p:txBody>
          <a:bodyPr wrap="square" rtlCol="1" anchor="ctr">
            <a:spAutoFit/>
          </a:bodyPr>
          <a:lstStyle>
            <a:defPPr>
              <a:defRPr lang="ar-JO"/>
            </a:defPPr>
            <a:lvl1pPr indent="457200" algn="just">
              <a:lnSpc>
                <a:spcPts val="4500"/>
              </a:lnSpc>
              <a:defRPr sz="2800" b="1">
                <a:ln w="3175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miri" panose="00000500000000000000" pitchFamily="2" charset="-78"/>
                <a:cs typeface="Amiri" panose="00000500000000000000" pitchFamily="2" charset="-78"/>
              </a:defRPr>
            </a:lvl1pPr>
          </a:lstStyle>
          <a:p>
            <a:r>
              <a:rPr lang="ar-JO" dirty="0"/>
              <a:t>حث الإسلام على الإحسان إلى الجار وصيانة حقه. قال الله تعالى: </a:t>
            </a:r>
            <a:r>
              <a:rPr lang="ar-JO" dirty="0">
                <a:cs typeface="KFGQPC HAFS Uthmanic Script" panose="02000000000000000000" pitchFamily="2" charset="-78"/>
              </a:rPr>
              <a:t>﴿وَاعْبُدُوا اللَّهَ وَلَا تُشْرِكُوا بِهِ شَيْئًا وَبِالْوَالِدَيْنِ إِحْسَانًا وَبِذِي الْقُرْبَىٰ... وَالْجَارِ ذِي الْقُرْبَىٰ وَالْجَارِ الْجُنُبِ﴾</a:t>
            </a:r>
            <a:r>
              <a:rPr lang="ar-JO" dirty="0"/>
              <a:t> سورة النساء، 36.</a:t>
            </a:r>
          </a:p>
          <a:p>
            <a:r>
              <a:rPr lang="ar-JO" dirty="0"/>
              <a:t>قال رسول الله ﷺ:"ما زال جبريل يوصيني بالجار حتى ظننت أنه سيورثه" متفق عليه. وقال ﷺ:"والله لا يؤمن، والله لا يؤمن، والله لا يؤمن. قيل: من يا رسول الله؟ قال: الذي لا يأمن جاره بوائقه" رواه البخاري.</a:t>
            </a:r>
          </a:p>
        </p:txBody>
      </p:sp>
    </p:spTree>
    <p:extLst>
      <p:ext uri="{BB962C8B-B14F-4D97-AF65-F5344CB8AC3E}">
        <p14:creationId xmlns:p14="http://schemas.microsoft.com/office/powerpoint/2010/main" val="1571971022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2F28EF7A-33C8-E646-C96F-17C8B7C26D7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مربع نص 4">
            <a:extLst>
              <a:ext uri="{FF2B5EF4-FFF2-40B4-BE49-F238E27FC236}">
                <a16:creationId xmlns:a16="http://schemas.microsoft.com/office/drawing/2014/main" id="{5C7AE484-DB27-83B2-F4BA-59FEF243AB74}"/>
              </a:ext>
            </a:extLst>
          </p:cNvPr>
          <p:cNvSpPr txBox="1"/>
          <p:nvPr/>
        </p:nvSpPr>
        <p:spPr>
          <a:xfrm>
            <a:off x="10363199" y="1734851"/>
            <a:ext cx="989013" cy="584775"/>
          </a:xfrm>
          <a:prstGeom prst="rect">
            <a:avLst/>
          </a:prstGeom>
          <a:solidFill>
            <a:srgbClr val="F8CD76">
              <a:alpha val="68000"/>
            </a:srgbClr>
          </a:solidFill>
          <a:effectLst>
            <a:softEdge rad="203200"/>
          </a:effectLst>
        </p:spPr>
        <p:txBody>
          <a:bodyPr wrap="square" rtlCol="1" anchor="ctr">
            <a:spAutoFit/>
          </a:bodyPr>
          <a:lstStyle>
            <a:defPPr>
              <a:defRPr lang="ar-JO"/>
            </a:defPPr>
            <a:lvl1pPr algn="ctr">
              <a:defRPr sz="3600" b="1">
                <a:ln w="3175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miri" panose="00000500000000000000" pitchFamily="2" charset="-78"/>
                <a:cs typeface="Amiri" panose="00000500000000000000" pitchFamily="2" charset="-78"/>
              </a:defRPr>
            </a:lvl1pPr>
          </a:lstStyle>
          <a:p>
            <a:r>
              <a:rPr lang="ar-JO" dirty="0"/>
              <a:t>العفو.</a:t>
            </a:r>
          </a:p>
        </p:txBody>
      </p:sp>
      <p:sp>
        <p:nvSpPr>
          <p:cNvPr id="2" name="مربع نص 1">
            <a:extLst>
              <a:ext uri="{FF2B5EF4-FFF2-40B4-BE49-F238E27FC236}">
                <a16:creationId xmlns:a16="http://schemas.microsoft.com/office/drawing/2014/main" id="{9331FBEC-AC1A-E67B-B7CA-FC36AAD98861}"/>
              </a:ext>
            </a:extLst>
          </p:cNvPr>
          <p:cNvSpPr txBox="1"/>
          <p:nvPr/>
        </p:nvSpPr>
        <p:spPr>
          <a:xfrm>
            <a:off x="839787" y="2568604"/>
            <a:ext cx="10512426" cy="2400657"/>
          </a:xfrm>
          <a:prstGeom prst="rect">
            <a:avLst/>
          </a:prstGeom>
          <a:noFill/>
        </p:spPr>
        <p:txBody>
          <a:bodyPr wrap="square" rtlCol="1" anchor="ctr">
            <a:spAutoFit/>
          </a:bodyPr>
          <a:lstStyle>
            <a:defPPr>
              <a:defRPr lang="ar-JO"/>
            </a:defPPr>
            <a:lvl1pPr indent="457200" algn="just">
              <a:lnSpc>
                <a:spcPts val="4500"/>
              </a:lnSpc>
              <a:defRPr sz="2800" b="1">
                <a:ln w="3175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miri" panose="00000500000000000000" pitchFamily="2" charset="-78"/>
                <a:cs typeface="Amiri" panose="00000500000000000000" pitchFamily="2" charset="-78"/>
              </a:defRPr>
            </a:lvl1pPr>
          </a:lstStyle>
          <a:p>
            <a:r>
              <a:rPr lang="ar-JO" dirty="0"/>
              <a:t>معنى العفو: العفو هو ترك المؤاخذة مع القدرة على الانتقام.</a:t>
            </a:r>
          </a:p>
          <a:p>
            <a:r>
              <a:rPr lang="ar-JO" dirty="0"/>
              <a:t>قال الله تعالى: </a:t>
            </a:r>
            <a:r>
              <a:rPr lang="ar-JO" dirty="0">
                <a:cs typeface="KFGQPC HAFS Uthmanic Script" panose="02000000000000000000" pitchFamily="2" charset="-78"/>
              </a:rPr>
              <a:t>﴿وَلْيَعْفُوا وَلْيَصْفَحُوا ۗ أَلَا تُحِبُّونَ أَن يَغْفِرَ اللَّهُ لَكُمْ﴾</a:t>
            </a:r>
            <a:r>
              <a:rPr lang="ar-JO" dirty="0"/>
              <a:t> سورة النور، 22. </a:t>
            </a:r>
            <a:r>
              <a:rPr lang="ar-JO" dirty="0">
                <a:cs typeface="KFGQPC HAFS Uthmanic Script" panose="02000000000000000000" pitchFamily="2" charset="-78"/>
              </a:rPr>
              <a:t>﴿وَالْكَاظِمِينَ الْغَيْظَ وَالْعَافِينَ عَنِ النَّاسِ﴾</a:t>
            </a:r>
            <a:r>
              <a:rPr lang="ar-JO" dirty="0"/>
              <a:t> سورة آل عمران،134.</a:t>
            </a:r>
          </a:p>
          <a:p>
            <a:r>
              <a:rPr lang="ar-JO" dirty="0"/>
              <a:t>قال رسول الله ﷺ:"وما زاد الله عبدًا بعفوٍ إلا عزًّا" رواه مسلم.</a:t>
            </a:r>
          </a:p>
        </p:txBody>
      </p:sp>
    </p:spTree>
    <p:extLst>
      <p:ext uri="{BB962C8B-B14F-4D97-AF65-F5344CB8AC3E}">
        <p14:creationId xmlns:p14="http://schemas.microsoft.com/office/powerpoint/2010/main" val="2333876589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918D6610-13F7-A3B7-4D27-95EEB319D2B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مربع نص 4">
            <a:extLst>
              <a:ext uri="{FF2B5EF4-FFF2-40B4-BE49-F238E27FC236}">
                <a16:creationId xmlns:a16="http://schemas.microsoft.com/office/drawing/2014/main" id="{E10E0160-FFC1-809B-A6EB-5691317964D3}"/>
              </a:ext>
            </a:extLst>
          </p:cNvPr>
          <p:cNvSpPr txBox="1"/>
          <p:nvPr/>
        </p:nvSpPr>
        <p:spPr>
          <a:xfrm>
            <a:off x="9495692" y="2334615"/>
            <a:ext cx="1137130" cy="646331"/>
          </a:xfrm>
          <a:prstGeom prst="rect">
            <a:avLst/>
          </a:prstGeom>
          <a:solidFill>
            <a:srgbClr val="F8CD76">
              <a:alpha val="68000"/>
            </a:srgbClr>
          </a:solidFill>
          <a:effectLst>
            <a:softEdge rad="203200"/>
          </a:effectLst>
        </p:spPr>
        <p:txBody>
          <a:bodyPr wrap="square" rtlCol="1" anchor="ctr">
            <a:spAutoFit/>
          </a:bodyPr>
          <a:lstStyle>
            <a:defPPr>
              <a:defRPr lang="ar-JO"/>
            </a:defPPr>
            <a:lvl1pPr algn="ctr">
              <a:defRPr sz="3600" b="1">
                <a:ln w="3175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miri" panose="00000500000000000000" pitchFamily="2" charset="-78"/>
                <a:cs typeface="Amiri" panose="00000500000000000000" pitchFamily="2" charset="-78"/>
              </a:defRPr>
            </a:lvl1pPr>
          </a:lstStyle>
          <a:p>
            <a:r>
              <a:rPr lang="ar-JO" dirty="0"/>
              <a:t>خاتمة.</a:t>
            </a:r>
          </a:p>
        </p:txBody>
      </p:sp>
      <p:sp>
        <p:nvSpPr>
          <p:cNvPr id="2" name="مربع نص 1">
            <a:extLst>
              <a:ext uri="{FF2B5EF4-FFF2-40B4-BE49-F238E27FC236}">
                <a16:creationId xmlns:a16="http://schemas.microsoft.com/office/drawing/2014/main" id="{E31F2F6A-FB46-5B8F-2B3D-FEB9EAD39435}"/>
              </a:ext>
            </a:extLst>
          </p:cNvPr>
          <p:cNvSpPr txBox="1"/>
          <p:nvPr/>
        </p:nvSpPr>
        <p:spPr>
          <a:xfrm>
            <a:off x="1559178" y="3082496"/>
            <a:ext cx="9073644" cy="1823576"/>
          </a:xfrm>
          <a:prstGeom prst="rect">
            <a:avLst/>
          </a:prstGeom>
          <a:noFill/>
        </p:spPr>
        <p:txBody>
          <a:bodyPr wrap="square" rtlCol="1" anchor="ctr">
            <a:spAutoFit/>
          </a:bodyPr>
          <a:lstStyle>
            <a:defPPr>
              <a:defRPr lang="ar-JO"/>
            </a:defPPr>
            <a:lvl1pPr indent="457200" algn="just">
              <a:lnSpc>
                <a:spcPts val="4500"/>
              </a:lnSpc>
              <a:defRPr sz="2800" b="1">
                <a:ln w="3175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miri" panose="00000500000000000000" pitchFamily="2" charset="-78"/>
                <a:cs typeface="Amiri" panose="00000500000000000000" pitchFamily="2" charset="-78"/>
              </a:defRPr>
            </a:lvl1pPr>
          </a:lstStyle>
          <a:p>
            <a:r>
              <a:rPr lang="ar-JO" dirty="0"/>
              <a:t>الأخلاق الإسلامية ليست مجرد شعارات، بل هي سلوك عملي يظهر في حياة المسلم اليومية في بيته وعمله ومع المجتمع.</a:t>
            </a:r>
          </a:p>
          <a:p>
            <a:r>
              <a:rPr lang="ar-JO" dirty="0"/>
              <a:t>قال رسول الله ﷺ: "بُعِثتُ لأُتمِّم صالح الأَخْلاق" رواه البخاري.</a:t>
            </a:r>
          </a:p>
        </p:txBody>
      </p:sp>
    </p:spTree>
    <p:extLst>
      <p:ext uri="{BB962C8B-B14F-4D97-AF65-F5344CB8AC3E}">
        <p14:creationId xmlns:p14="http://schemas.microsoft.com/office/powerpoint/2010/main" val="290905831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2" grpId="0"/>
    </p:bldLst>
  </p:timing>
</p:sld>
</file>

<file path=ppt/theme/theme1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1_نسق Office">
  <a:themeElements>
    <a:clrScheme name="مخصص 3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954F72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172</TotalTime>
  <Words>530</Words>
  <Application>Microsoft Office PowerPoint</Application>
  <PresentationFormat>شاشة عريضة</PresentationFormat>
  <Paragraphs>31</Paragraphs>
  <Slides>9</Slides>
  <Notes>0</Notes>
  <HiddenSlides>1</HiddenSlides>
  <MMClips>0</MMClips>
  <ScaleCrop>false</ScaleCrop>
  <HeadingPairs>
    <vt:vector size="6" baseType="variant">
      <vt:variant>
        <vt:lpstr>الخطوط المستخدمة</vt:lpstr>
      </vt:variant>
      <vt:variant>
        <vt:i4>8</vt:i4>
      </vt:variant>
      <vt:variant>
        <vt:lpstr>نسق</vt:lpstr>
      </vt:variant>
      <vt:variant>
        <vt:i4>2</vt:i4>
      </vt:variant>
      <vt:variant>
        <vt:lpstr>عناوين الشرائح</vt:lpstr>
      </vt:variant>
      <vt:variant>
        <vt:i4>9</vt:i4>
      </vt:variant>
    </vt:vector>
  </HeadingPairs>
  <TitlesOfParts>
    <vt:vector size="19" baseType="lpstr">
      <vt:lpstr>Arial</vt:lpstr>
      <vt:lpstr>Calibri</vt:lpstr>
      <vt:lpstr>Amiri</vt:lpstr>
      <vt:lpstr>A Jannat LT</vt:lpstr>
      <vt:lpstr>Aptos Display</vt:lpstr>
      <vt:lpstr>Calibri Light</vt:lpstr>
      <vt:lpstr>Aptos</vt:lpstr>
      <vt:lpstr>KFGQPC HAFS Uthmanic Script</vt:lpstr>
      <vt:lpstr>نسق Office</vt:lpstr>
      <vt:lpstr>1_نسق Office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أخلاق المسلم في الحياة اليومية</dc:title>
  <dc:creator>قناة البوربوينت الإسلامي</dc:creator>
  <cp:lastModifiedBy>قناة البوربوينت الإسلامي</cp:lastModifiedBy>
  <cp:revision>25</cp:revision>
  <dcterms:created xsi:type="dcterms:W3CDTF">2026-03-06T17:45:58Z</dcterms:created>
  <dcterms:modified xsi:type="dcterms:W3CDTF">2026-03-08T03:11:10Z</dcterms:modified>
</cp:coreProperties>
</file>