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5" r:id="rId2"/>
    <p:sldId id="296" r:id="rId3"/>
    <p:sldId id="297" r:id="rId4"/>
    <p:sldId id="299" r:id="rId5"/>
    <p:sldId id="298" r:id="rId6"/>
    <p:sldId id="300" r:id="rId7"/>
    <p:sldId id="256" r:id="rId8"/>
    <p:sldId id="257" r:id="rId9"/>
    <p:sldId id="258" r:id="rId10"/>
    <p:sldId id="259" r:id="rId11"/>
    <p:sldId id="260" r:id="rId12"/>
    <p:sldId id="261" r:id="rId13"/>
    <p:sldId id="262" r:id="rId14"/>
    <p:sldId id="263" r:id="rId15"/>
    <p:sldId id="264" r:id="rId16"/>
    <p:sldId id="265" r:id="rId17"/>
    <p:sldId id="266" r:id="rId18"/>
    <p:sldId id="267" r:id="rId19"/>
    <p:sldId id="269" r:id="rId20"/>
    <p:sldId id="268" r:id="rId21"/>
    <p:sldId id="275" r:id="rId22"/>
    <p:sldId id="271" r:id="rId23"/>
    <p:sldId id="276" r:id="rId24"/>
    <p:sldId id="270" r:id="rId25"/>
    <p:sldId id="272" r:id="rId26"/>
    <p:sldId id="273" r:id="rId27"/>
    <p:sldId id="274" r:id="rId28"/>
    <p:sldId id="277" r:id="rId29"/>
    <p:sldId id="278" r:id="rId30"/>
    <p:sldId id="279" r:id="rId31"/>
    <p:sldId id="281" r:id="rId32"/>
    <p:sldId id="282" r:id="rId33"/>
    <p:sldId id="280" r:id="rId34"/>
    <p:sldId id="283" r:id="rId35"/>
    <p:sldId id="284" r:id="rId36"/>
    <p:sldId id="285" r:id="rId37"/>
    <p:sldId id="286" r:id="rId38"/>
    <p:sldId id="287" r:id="rId39"/>
    <p:sldId id="288" r:id="rId40"/>
    <p:sldId id="289" r:id="rId41"/>
    <p:sldId id="301" r:id="rId42"/>
    <p:sldId id="294" r:id="rId4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83" d="100"/>
          <a:sy n="83" d="100"/>
        </p:scale>
        <p:origin x="45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307DCA9-05E8-4AAF-9527-923AB180D7CA}" type="datetimeFigureOut">
              <a:rPr lang="en-US" smtClean="0"/>
              <a:t>7/14/2015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DE8A953-1CD0-4BE0-8777-7122B77A22BF}" type="slidenum">
              <a:rPr lang="en-US" smtClean="0"/>
              <a:t>‹#›</a:t>
            </a:fld>
            <a:endParaRPr lang="en-US" dirty="0"/>
          </a:p>
        </p:txBody>
      </p:sp>
    </p:spTree>
    <p:extLst>
      <p:ext uri="{BB962C8B-B14F-4D97-AF65-F5344CB8AC3E}">
        <p14:creationId xmlns:p14="http://schemas.microsoft.com/office/powerpoint/2010/main" val="265107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6DC9-DF82-4A74-B29B-FD3242890BB2}" type="slidenum">
              <a:rPr lang="en-US" smtClean="0"/>
              <a:pPr/>
              <a:t>1</a:t>
            </a:fld>
            <a:endParaRPr lang="en-US" dirty="0"/>
          </a:p>
        </p:txBody>
      </p:sp>
    </p:spTree>
    <p:extLst>
      <p:ext uri="{BB962C8B-B14F-4D97-AF65-F5344CB8AC3E}">
        <p14:creationId xmlns:p14="http://schemas.microsoft.com/office/powerpoint/2010/main" val="243134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8A953-1CD0-4BE0-8777-7122B77A22BF}" type="slidenum">
              <a:rPr lang="en-US" smtClean="0"/>
              <a:t>5</a:t>
            </a:fld>
            <a:endParaRPr lang="en-US" dirty="0"/>
          </a:p>
        </p:txBody>
      </p:sp>
    </p:spTree>
    <p:extLst>
      <p:ext uri="{BB962C8B-B14F-4D97-AF65-F5344CB8AC3E}">
        <p14:creationId xmlns:p14="http://schemas.microsoft.com/office/powerpoint/2010/main" val="28046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E8A953-1CD0-4BE0-8777-7122B77A22BF}" type="slidenum">
              <a:rPr lang="en-US" smtClean="0"/>
              <a:t>6</a:t>
            </a:fld>
            <a:endParaRPr lang="en-US" dirty="0"/>
          </a:p>
        </p:txBody>
      </p:sp>
    </p:spTree>
    <p:extLst>
      <p:ext uri="{BB962C8B-B14F-4D97-AF65-F5344CB8AC3E}">
        <p14:creationId xmlns:p14="http://schemas.microsoft.com/office/powerpoint/2010/main" val="4052163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E8A953-1CD0-4BE0-8777-7122B77A22BF}" type="slidenum">
              <a:rPr lang="en-US" smtClean="0"/>
              <a:t>33</a:t>
            </a:fld>
            <a:endParaRPr lang="en-US" dirty="0"/>
          </a:p>
        </p:txBody>
      </p:sp>
    </p:spTree>
    <p:extLst>
      <p:ext uri="{BB962C8B-B14F-4D97-AF65-F5344CB8AC3E}">
        <p14:creationId xmlns:p14="http://schemas.microsoft.com/office/powerpoint/2010/main" val="360139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BD6DC9-DF82-4A74-B29B-FD3242890BB2}" type="slidenum">
              <a:rPr lang="en-US" smtClean="0"/>
              <a:pPr/>
              <a:t>42</a:t>
            </a:fld>
            <a:endParaRPr lang="en-US" dirty="0"/>
          </a:p>
        </p:txBody>
      </p:sp>
    </p:spTree>
    <p:extLst>
      <p:ext uri="{BB962C8B-B14F-4D97-AF65-F5344CB8AC3E}">
        <p14:creationId xmlns:p14="http://schemas.microsoft.com/office/powerpoint/2010/main" val="248771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ED07AF-A3D7-482A-A459-905E310268AC}" type="datetime1">
              <a:rPr lang="en-US" smtClean="0"/>
              <a:t>7/14/2015</a:t>
            </a:fld>
            <a:endParaRPr lang="en-US" dirty="0"/>
          </a:p>
        </p:txBody>
      </p:sp>
      <p:sp>
        <p:nvSpPr>
          <p:cNvPr id="5" name="Footer Placeholder 4"/>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6" name="Slide Number Placeholder 5"/>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374737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CE55C-A783-4F1B-A1E5-F3FCFECCC47F}" type="datetime1">
              <a:rPr lang="en-US" smtClean="0"/>
              <a:t>7/14/2015</a:t>
            </a:fld>
            <a:endParaRPr lang="en-US" dirty="0"/>
          </a:p>
        </p:txBody>
      </p:sp>
      <p:sp>
        <p:nvSpPr>
          <p:cNvPr id="5" name="Footer Placeholder 4"/>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6" name="Slide Number Placeholder 5"/>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388367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3F253F-B929-4C1A-A8E2-BBBB7346FDEF}" type="datetime1">
              <a:rPr lang="en-US" smtClean="0"/>
              <a:t>7/14/2015</a:t>
            </a:fld>
            <a:endParaRPr lang="en-US" dirty="0"/>
          </a:p>
        </p:txBody>
      </p:sp>
      <p:sp>
        <p:nvSpPr>
          <p:cNvPr id="5" name="Footer Placeholder 4"/>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6" name="Slide Number Placeholder 5"/>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73680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8D319A-D712-4B0C-BF1F-787965B6522D}" type="datetime1">
              <a:rPr lang="en-US" smtClean="0"/>
              <a:t>7/14/2015</a:t>
            </a:fld>
            <a:endParaRPr lang="en-US" dirty="0"/>
          </a:p>
        </p:txBody>
      </p:sp>
      <p:sp>
        <p:nvSpPr>
          <p:cNvPr id="5" name="Footer Placeholder 4"/>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6" name="Slide Number Placeholder 5"/>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395083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92CEDA-E2A2-4B79-B1ED-E3A135A32401}" type="datetime1">
              <a:rPr lang="en-US" smtClean="0"/>
              <a:t>7/14/2015</a:t>
            </a:fld>
            <a:endParaRPr lang="en-US" dirty="0"/>
          </a:p>
        </p:txBody>
      </p:sp>
      <p:sp>
        <p:nvSpPr>
          <p:cNvPr id="5" name="Footer Placeholder 4"/>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6" name="Slide Number Placeholder 5"/>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389671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40E405-2E4D-43F2-940E-C995A4F61731}" type="datetime1">
              <a:rPr lang="en-US" smtClean="0"/>
              <a:t>7/14/2015</a:t>
            </a:fld>
            <a:endParaRPr lang="en-US" dirty="0"/>
          </a:p>
        </p:txBody>
      </p:sp>
      <p:sp>
        <p:nvSpPr>
          <p:cNvPr id="6" name="Footer Placeholder 5"/>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7" name="Slide Number Placeholder 6"/>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27359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521643-44EB-4EE1-A93F-D45E6A876E38}" type="datetime1">
              <a:rPr lang="en-US" smtClean="0"/>
              <a:t>7/14/2015</a:t>
            </a:fld>
            <a:endParaRPr lang="en-US" dirty="0"/>
          </a:p>
        </p:txBody>
      </p:sp>
      <p:sp>
        <p:nvSpPr>
          <p:cNvPr id="8" name="Footer Placeholder 7"/>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9" name="Slide Number Placeholder 8"/>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194775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814880-826F-4C0E-A93A-AAE3B796EBA4}" type="datetime1">
              <a:rPr lang="en-US" smtClean="0"/>
              <a:t>7/14/2015</a:t>
            </a:fld>
            <a:endParaRPr lang="en-US" dirty="0"/>
          </a:p>
        </p:txBody>
      </p:sp>
      <p:sp>
        <p:nvSpPr>
          <p:cNvPr id="4" name="Footer Placeholder 3"/>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5" name="Slide Number Placeholder 4"/>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257611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F20C9-04E2-4C1D-AD66-FA037FFBC78B}" type="datetime1">
              <a:rPr lang="en-US" smtClean="0"/>
              <a:t>7/14/2015</a:t>
            </a:fld>
            <a:endParaRPr lang="en-US" dirty="0"/>
          </a:p>
        </p:txBody>
      </p:sp>
      <p:sp>
        <p:nvSpPr>
          <p:cNvPr id="3" name="Footer Placeholder 2"/>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4" name="Slide Number Placeholder 3"/>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302990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85ACB-5E6C-43C2-8DE0-BCA7707599F2}" type="datetime1">
              <a:rPr lang="en-US" smtClean="0"/>
              <a:t>7/14/2015</a:t>
            </a:fld>
            <a:endParaRPr lang="en-US" dirty="0"/>
          </a:p>
        </p:txBody>
      </p:sp>
      <p:sp>
        <p:nvSpPr>
          <p:cNvPr id="6" name="Footer Placeholder 5"/>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7" name="Slide Number Placeholder 6"/>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283074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BDEC99-1BD8-417F-BA0F-8728884CF467}" type="datetime1">
              <a:rPr lang="en-US" smtClean="0"/>
              <a:t>7/14/2015</a:t>
            </a:fld>
            <a:endParaRPr lang="en-US" dirty="0"/>
          </a:p>
        </p:txBody>
      </p:sp>
      <p:sp>
        <p:nvSpPr>
          <p:cNvPr id="6" name="Footer Placeholder 5"/>
          <p:cNvSpPr>
            <a:spLocks noGrp="1"/>
          </p:cNvSpPr>
          <p:nvPr>
            <p:ph type="ftr" sz="quarter" idx="11"/>
          </p:nvPr>
        </p:nvSpPr>
        <p:spPr/>
        <p:txBody>
          <a:bodyPr/>
          <a:lstStyle/>
          <a:p>
            <a:r>
              <a:rPr lang="en-US" smtClean="0"/>
              <a:t>Copyright © 2014, 2015 HDPlus, All Rights Reserved – Patent Pending </a:t>
            </a:r>
            <a:endParaRPr lang="en-US" dirty="0"/>
          </a:p>
        </p:txBody>
      </p:sp>
      <p:sp>
        <p:nvSpPr>
          <p:cNvPr id="7" name="Slide Number Placeholder 6"/>
          <p:cNvSpPr>
            <a:spLocks noGrp="1"/>
          </p:cNvSpPr>
          <p:nvPr>
            <p:ph type="sldNum" sz="quarter" idx="12"/>
          </p:nvPr>
        </p:nvSpPr>
        <p:spPr/>
        <p:txBody>
          <a:bodyPr/>
          <a:lstStyle/>
          <a:p>
            <a:fld id="{471E32DB-1DD0-48C5-AF79-1C466FA51E96}" type="slidenum">
              <a:rPr lang="en-US" smtClean="0"/>
              <a:t>‹#›</a:t>
            </a:fld>
            <a:endParaRPr lang="en-US" dirty="0"/>
          </a:p>
        </p:txBody>
      </p:sp>
    </p:spTree>
    <p:extLst>
      <p:ext uri="{BB962C8B-B14F-4D97-AF65-F5344CB8AC3E}">
        <p14:creationId xmlns:p14="http://schemas.microsoft.com/office/powerpoint/2010/main" val="94676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47C6B-1D7E-467C-860E-3999F133ADA2}" type="datetime1">
              <a:rPr lang="en-US" smtClean="0"/>
              <a:t>7/14/2015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2014, 2015 HDPlus, All Rights Reserved – Patent Pending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E32DB-1DD0-48C5-AF79-1C466FA51E96}" type="slidenum">
              <a:rPr lang="en-US" smtClean="0"/>
              <a:t>‹#›</a:t>
            </a:fld>
            <a:endParaRPr lang="en-US" dirty="0"/>
          </a:p>
        </p:txBody>
      </p:sp>
    </p:spTree>
    <p:extLst>
      <p:ext uri="{BB962C8B-B14F-4D97-AF65-F5344CB8AC3E}">
        <p14:creationId xmlns:p14="http://schemas.microsoft.com/office/powerpoint/2010/main" val="2788032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horlander@hdplus4i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amber101.com/2programs_committee/natural_disasters/disasterpreparedness/Forty.htm" TargetMode="External"/><Relationship Id="rId2" Type="http://schemas.openxmlformats.org/officeDocument/2006/relationships/hyperlink" Target="http://www.sba.gov/content/disaster-plannin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ghorlander@hdplus4it.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09800" y="1947886"/>
            <a:ext cx="7772400" cy="1470025"/>
          </a:xfrm>
        </p:spPr>
        <p:txBody>
          <a:bodyPr>
            <a:normAutofit fontScale="90000"/>
          </a:bodyPr>
          <a:lstStyle/>
          <a:p>
            <a:r>
              <a:rPr lang="en-US" i="1" dirty="0">
                <a:solidFill>
                  <a:srgbClr val="002060"/>
                </a:solidFill>
              </a:rPr>
              <a:t>BRMGR </a:t>
            </a:r>
            <a:br>
              <a:rPr lang="en-US" i="1" dirty="0">
                <a:solidFill>
                  <a:srgbClr val="002060"/>
                </a:solidFill>
              </a:rPr>
            </a:br>
            <a:r>
              <a:rPr lang="en-US" i="1" dirty="0">
                <a:solidFill>
                  <a:srgbClr val="002060"/>
                </a:solidFill>
              </a:rPr>
              <a:t>Recovery Managemen</a:t>
            </a:r>
            <a:r>
              <a:rPr lang="en-US" dirty="0">
                <a:solidFill>
                  <a:srgbClr val="002060"/>
                </a:solidFill>
              </a:rPr>
              <a:t>t</a:t>
            </a:r>
            <a:endParaRPr lang="en-US" i="1" dirty="0"/>
          </a:p>
        </p:txBody>
      </p:sp>
      <p:sp>
        <p:nvSpPr>
          <p:cNvPr id="4103" name="Rectangle 7"/>
          <p:cNvSpPr>
            <a:spLocks noGrp="1" noChangeArrowheads="1"/>
          </p:cNvSpPr>
          <p:nvPr>
            <p:ph type="subTitle" idx="1"/>
          </p:nvPr>
        </p:nvSpPr>
        <p:spPr>
          <a:xfrm>
            <a:off x="2895600" y="4343400"/>
            <a:ext cx="6400800" cy="1752600"/>
          </a:xfrm>
        </p:spPr>
        <p:txBody>
          <a:bodyPr>
            <a:noAutofit/>
          </a:bodyPr>
          <a:lstStyle/>
          <a:p>
            <a:pPr lvl="8" algn="l"/>
            <a:r>
              <a:rPr lang="en-US" i="1" dirty="0">
                <a:solidFill>
                  <a:srgbClr val="00B050"/>
                </a:solidFill>
              </a:rPr>
              <a:t>HDPlus, Inc.</a:t>
            </a:r>
          </a:p>
          <a:p>
            <a:pPr lvl="8" algn="l">
              <a:lnSpc>
                <a:spcPct val="100000"/>
              </a:lnSpc>
              <a:spcBef>
                <a:spcPts val="0"/>
              </a:spcBef>
            </a:pPr>
            <a:r>
              <a:rPr lang="en-US" sz="1200" dirty="0"/>
              <a:t>Landline: +01 888 277-8216</a:t>
            </a:r>
          </a:p>
          <a:p>
            <a:pPr lvl="8" algn="l">
              <a:lnSpc>
                <a:spcPct val="100000"/>
              </a:lnSpc>
              <a:spcBef>
                <a:spcPts val="0"/>
              </a:spcBef>
            </a:pPr>
            <a:r>
              <a:rPr lang="en-US" sz="1200" dirty="0"/>
              <a:t>Fax +01 888 277-8235</a:t>
            </a:r>
          </a:p>
          <a:p>
            <a:pPr lvl="8" algn="l">
              <a:lnSpc>
                <a:spcPct val="100000"/>
              </a:lnSpc>
              <a:spcBef>
                <a:spcPts val="0"/>
              </a:spcBef>
            </a:pPr>
            <a:r>
              <a:rPr lang="en-US" sz="1200" dirty="0"/>
              <a:t>Cellphone: +01 317 331-3038</a:t>
            </a:r>
          </a:p>
          <a:p>
            <a:pPr lvl="8" algn="l">
              <a:lnSpc>
                <a:spcPct val="100000"/>
              </a:lnSpc>
              <a:spcBef>
                <a:spcPts val="0"/>
              </a:spcBef>
            </a:pPr>
            <a:r>
              <a:rPr lang="en-US" sz="1200" dirty="0"/>
              <a:t>Email: </a:t>
            </a:r>
            <a:r>
              <a:rPr lang="en-US" sz="1200" dirty="0" smtClean="0">
                <a:hlinkClick r:id="rId3"/>
              </a:rPr>
              <a:t>ghorlander@hdplus4it.com</a:t>
            </a:r>
            <a:endParaRPr lang="en-US" sz="1200" dirty="0" smtClean="0"/>
          </a:p>
          <a:p>
            <a:pPr lvl="8" algn="l">
              <a:lnSpc>
                <a:spcPct val="100000"/>
              </a:lnSpc>
              <a:spcBef>
                <a:spcPts val="0"/>
              </a:spcBef>
            </a:pPr>
            <a:r>
              <a:rPr lang="en-US" sz="1200" dirty="0" smtClean="0"/>
              <a:t>www.hdplus4it.com</a:t>
            </a:r>
            <a:endParaRPr lang="en-US" sz="1200" dirty="0"/>
          </a:p>
          <a:p>
            <a:endParaRPr lang="en-US" sz="1800" dirty="0">
              <a:solidFill>
                <a:srgbClr val="00206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733800"/>
            <a:ext cx="1524000" cy="204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a:xfrm>
            <a:off x="4038599" y="6356350"/>
            <a:ext cx="4653987"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97206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expanding the sample SAN switch recovery plan you can view each of eleven steps. </a:t>
            </a:r>
            <a:endParaRPr lang="en-US" dirty="0"/>
          </a:p>
        </p:txBody>
      </p:sp>
      <p:pic>
        <p:nvPicPr>
          <p:cNvPr id="4" name="Content Placeholder 3"/>
          <p:cNvPicPr>
            <a:picLocks noGrp="1" noChangeAspect="1"/>
          </p:cNvPicPr>
          <p:nvPr>
            <p:ph idx="1"/>
          </p:nvPr>
        </p:nvPicPr>
        <p:blipFill>
          <a:blip r:embed="rId2"/>
          <a:stretch>
            <a:fillRect/>
          </a:stretch>
        </p:blipFill>
        <p:spPr>
          <a:xfrm>
            <a:off x="1401857" y="1825625"/>
            <a:ext cx="9388285" cy="4351338"/>
          </a:xfrm>
          <a:prstGeom prst="rect">
            <a:avLst/>
          </a:prstGeom>
        </p:spPr>
      </p:pic>
      <p:sp>
        <p:nvSpPr>
          <p:cNvPr id="6" name="TextBox 5"/>
          <p:cNvSpPr txBox="1"/>
          <p:nvPr/>
        </p:nvSpPr>
        <p:spPr>
          <a:xfrm>
            <a:off x="926433" y="4001294"/>
            <a:ext cx="2406315" cy="923330"/>
          </a:xfrm>
          <a:prstGeom prst="rect">
            <a:avLst/>
          </a:prstGeom>
          <a:noFill/>
        </p:spPr>
        <p:txBody>
          <a:bodyPr wrap="square" rtlCol="0">
            <a:spAutoFit/>
          </a:bodyPr>
          <a:lstStyle/>
          <a:p>
            <a:r>
              <a:rPr lang="en-US" dirty="0" smtClean="0"/>
              <a:t>Steps can be added, modified, or deleted </a:t>
            </a:r>
          </a:p>
          <a:p>
            <a:r>
              <a:rPr lang="en-US" dirty="0" smtClean="0"/>
              <a:t>as needed.</a:t>
            </a:r>
            <a:endParaRPr lang="en-US" dirty="0"/>
          </a:p>
        </p:txBody>
      </p:sp>
      <p:sp>
        <p:nvSpPr>
          <p:cNvPr id="8" name="TextBox 7"/>
          <p:cNvSpPr txBox="1"/>
          <p:nvPr/>
        </p:nvSpPr>
        <p:spPr>
          <a:xfrm>
            <a:off x="926433" y="5059331"/>
            <a:ext cx="2406315" cy="646331"/>
          </a:xfrm>
          <a:prstGeom prst="rect">
            <a:avLst/>
          </a:prstGeom>
          <a:noFill/>
        </p:spPr>
        <p:txBody>
          <a:bodyPr wrap="square" rtlCol="0">
            <a:spAutoFit/>
          </a:bodyPr>
          <a:lstStyle/>
          <a:p>
            <a:r>
              <a:rPr lang="en-US" dirty="0" smtClean="0"/>
              <a:t>Double click to view </a:t>
            </a:r>
          </a:p>
          <a:p>
            <a:r>
              <a:rPr lang="en-US" dirty="0" smtClean="0"/>
              <a:t>the contents.</a:t>
            </a:r>
            <a:endParaRPr lang="en-US" dirty="0"/>
          </a:p>
        </p:txBody>
      </p:sp>
      <p:sp>
        <p:nvSpPr>
          <p:cNvPr id="7" name="Footer Placeholder 6"/>
          <p:cNvSpPr>
            <a:spLocks noGrp="1"/>
          </p:cNvSpPr>
          <p:nvPr>
            <p:ph type="ftr" sz="quarter" idx="11"/>
          </p:nvPr>
        </p:nvSpPr>
        <p:spPr>
          <a:xfrm>
            <a:off x="4038599" y="6356350"/>
            <a:ext cx="4515091"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01597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view of Step 001</a:t>
            </a:r>
            <a:endParaRPr lang="en-US" dirty="0"/>
          </a:p>
        </p:txBody>
      </p:sp>
      <p:pic>
        <p:nvPicPr>
          <p:cNvPr id="4" name="Content Placeholder 3"/>
          <p:cNvPicPr>
            <a:picLocks noGrp="1" noChangeAspect="1"/>
          </p:cNvPicPr>
          <p:nvPr>
            <p:ph idx="1"/>
          </p:nvPr>
        </p:nvPicPr>
        <p:blipFill>
          <a:blip r:embed="rId2"/>
          <a:stretch>
            <a:fillRect/>
          </a:stretch>
        </p:blipFill>
        <p:spPr>
          <a:xfrm>
            <a:off x="2284828" y="1825625"/>
            <a:ext cx="7622343" cy="4351338"/>
          </a:xfrm>
          <a:prstGeom prst="rect">
            <a:avLst/>
          </a:prstGeom>
        </p:spPr>
      </p:pic>
      <p:sp>
        <p:nvSpPr>
          <p:cNvPr id="5" name="Oval 4"/>
          <p:cNvSpPr/>
          <p:nvPr/>
        </p:nvSpPr>
        <p:spPr>
          <a:xfrm>
            <a:off x="8879304" y="3392905"/>
            <a:ext cx="721896" cy="3729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9907171" y="3392905"/>
            <a:ext cx="1983620" cy="923330"/>
          </a:xfrm>
          <a:prstGeom prst="rect">
            <a:avLst/>
          </a:prstGeom>
          <a:noFill/>
        </p:spPr>
        <p:txBody>
          <a:bodyPr wrap="none" rtlCol="0">
            <a:spAutoFit/>
          </a:bodyPr>
          <a:lstStyle/>
          <a:p>
            <a:r>
              <a:rPr lang="en-US" dirty="0" smtClean="0"/>
              <a:t>Left or right arrows</a:t>
            </a:r>
          </a:p>
          <a:p>
            <a:r>
              <a:rPr lang="en-US" dirty="0"/>
              <a:t>a</a:t>
            </a:r>
            <a:r>
              <a:rPr lang="en-US" dirty="0" smtClean="0"/>
              <a:t>re used to view </a:t>
            </a:r>
          </a:p>
          <a:p>
            <a:r>
              <a:rPr lang="en-US" dirty="0"/>
              <a:t>s</a:t>
            </a:r>
            <a:r>
              <a:rPr lang="en-US" dirty="0" smtClean="0"/>
              <a:t>teps in the plan.</a:t>
            </a:r>
            <a:endParaRPr lang="en-US" dirty="0"/>
          </a:p>
        </p:txBody>
      </p:sp>
      <p:sp>
        <p:nvSpPr>
          <p:cNvPr id="7" name="Footer Placeholder 6"/>
          <p:cNvSpPr>
            <a:spLocks noGrp="1"/>
          </p:cNvSpPr>
          <p:nvPr>
            <p:ph type="ftr" sz="quarter" idx="11"/>
          </p:nvPr>
        </p:nvSpPr>
        <p:spPr>
          <a:xfrm>
            <a:off x="4038599" y="6356350"/>
            <a:ext cx="4607689"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410090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functions in the Admin section of HDPlus include creating DR and/or BC Teams</a:t>
            </a:r>
            <a:endParaRPr lang="en-US" dirty="0"/>
          </a:p>
        </p:txBody>
      </p:sp>
      <p:pic>
        <p:nvPicPr>
          <p:cNvPr id="4" name="Content Placeholder 3"/>
          <p:cNvPicPr>
            <a:picLocks noGrp="1" noChangeAspect="1"/>
          </p:cNvPicPr>
          <p:nvPr>
            <p:ph idx="1"/>
          </p:nvPr>
        </p:nvPicPr>
        <p:blipFill>
          <a:blip r:embed="rId2"/>
          <a:stretch>
            <a:fillRect/>
          </a:stretch>
        </p:blipFill>
        <p:spPr>
          <a:xfrm>
            <a:off x="1166061" y="2062956"/>
            <a:ext cx="9715500" cy="3876675"/>
          </a:xfrm>
          <a:prstGeom prst="rect">
            <a:avLst/>
          </a:prstGeom>
        </p:spPr>
      </p:pic>
      <p:sp>
        <p:nvSpPr>
          <p:cNvPr id="5" name="Footer Placeholder 6"/>
          <p:cNvSpPr>
            <a:spLocks noGrp="1"/>
          </p:cNvSpPr>
          <p:nvPr>
            <p:ph type="ftr" sz="quarter" idx="11"/>
          </p:nvPr>
        </p:nvSpPr>
        <p:spPr>
          <a:xfrm>
            <a:off x="4038600" y="6356350"/>
            <a:ext cx="4503516"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39098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creating roles related to recovery management assignments</a:t>
            </a:r>
            <a:endParaRPr lang="en-US" dirty="0"/>
          </a:p>
        </p:txBody>
      </p:sp>
      <p:pic>
        <p:nvPicPr>
          <p:cNvPr id="4" name="Content Placeholder 3"/>
          <p:cNvPicPr>
            <a:picLocks noGrp="1" noChangeAspect="1"/>
          </p:cNvPicPr>
          <p:nvPr>
            <p:ph idx="1"/>
          </p:nvPr>
        </p:nvPicPr>
        <p:blipFill>
          <a:blip r:embed="rId2"/>
          <a:stretch>
            <a:fillRect/>
          </a:stretch>
        </p:blipFill>
        <p:spPr>
          <a:xfrm>
            <a:off x="1434953" y="2028512"/>
            <a:ext cx="9258300" cy="3924300"/>
          </a:xfrm>
          <a:prstGeom prst="rect">
            <a:avLst/>
          </a:prstGeom>
        </p:spPr>
      </p:pic>
      <p:sp>
        <p:nvSpPr>
          <p:cNvPr id="6" name="TextBox 5"/>
          <p:cNvSpPr txBox="1"/>
          <p:nvPr/>
        </p:nvSpPr>
        <p:spPr>
          <a:xfrm>
            <a:off x="793898" y="4199021"/>
            <a:ext cx="2370405" cy="1477328"/>
          </a:xfrm>
          <a:prstGeom prst="rect">
            <a:avLst/>
          </a:prstGeom>
          <a:noFill/>
        </p:spPr>
        <p:txBody>
          <a:bodyPr wrap="square" rtlCol="0">
            <a:spAutoFit/>
          </a:bodyPr>
          <a:lstStyle/>
          <a:p>
            <a:r>
              <a:rPr lang="en-US" dirty="0" smtClean="0"/>
              <a:t>In BRMGR, only the </a:t>
            </a:r>
          </a:p>
          <a:p>
            <a:r>
              <a:rPr lang="en-US" dirty="0" smtClean="0"/>
              <a:t>BR Executive Director role or backup has the authority to execute a disaster.</a:t>
            </a:r>
          </a:p>
        </p:txBody>
      </p:sp>
      <p:sp>
        <p:nvSpPr>
          <p:cNvPr id="5" name="Oval 4"/>
          <p:cNvSpPr/>
          <p:nvPr/>
        </p:nvSpPr>
        <p:spPr>
          <a:xfrm>
            <a:off x="3164303" y="4199021"/>
            <a:ext cx="1401258" cy="2225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a:xfrm>
            <a:off x="4038599" y="6356350"/>
            <a:ext cx="4515091"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202254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three steps of Disaster Recovery plan creation: Build, Test, and Execute</a:t>
            </a:r>
            <a:endParaRPr lang="en-US" dirty="0"/>
          </a:p>
        </p:txBody>
      </p:sp>
      <p:pic>
        <p:nvPicPr>
          <p:cNvPr id="4" name="Content Placeholder 3"/>
          <p:cNvPicPr>
            <a:picLocks noGrp="1" noChangeAspect="1"/>
          </p:cNvPicPr>
          <p:nvPr>
            <p:ph idx="1"/>
          </p:nvPr>
        </p:nvPicPr>
        <p:blipFill>
          <a:blip r:embed="rId2"/>
          <a:stretch>
            <a:fillRect/>
          </a:stretch>
        </p:blipFill>
        <p:spPr>
          <a:xfrm>
            <a:off x="2028082" y="1825625"/>
            <a:ext cx="8135835" cy="4351338"/>
          </a:xfrm>
          <a:prstGeom prst="rect">
            <a:avLst/>
          </a:prstGeom>
        </p:spPr>
      </p:pic>
      <p:sp>
        <p:nvSpPr>
          <p:cNvPr id="5" name="Footer Placeholder 6"/>
          <p:cNvSpPr>
            <a:spLocks noGrp="1"/>
          </p:cNvSpPr>
          <p:nvPr>
            <p:ph type="ftr" sz="quarter" idx="11"/>
          </p:nvPr>
        </p:nvSpPr>
        <p:spPr>
          <a:xfrm>
            <a:off x="4038600" y="6356350"/>
            <a:ext cx="4561390"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2381705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One: Build a new plan</a:t>
            </a:r>
            <a:endParaRPr lang="en-US" dirty="0"/>
          </a:p>
        </p:txBody>
      </p:sp>
      <p:pic>
        <p:nvPicPr>
          <p:cNvPr id="4" name="Content Placeholder 3"/>
          <p:cNvPicPr>
            <a:picLocks noGrp="1" noChangeAspect="1"/>
          </p:cNvPicPr>
          <p:nvPr>
            <p:ph idx="1"/>
          </p:nvPr>
        </p:nvPicPr>
        <p:blipFill>
          <a:blip r:embed="rId2"/>
          <a:stretch>
            <a:fillRect/>
          </a:stretch>
        </p:blipFill>
        <p:spPr>
          <a:xfrm>
            <a:off x="1319212" y="2039144"/>
            <a:ext cx="9553575" cy="3924300"/>
          </a:xfrm>
          <a:prstGeom prst="rect">
            <a:avLst/>
          </a:prstGeom>
        </p:spPr>
      </p:pic>
      <p:sp>
        <p:nvSpPr>
          <p:cNvPr id="5" name="Oval 4"/>
          <p:cNvSpPr/>
          <p:nvPr/>
        </p:nvSpPr>
        <p:spPr>
          <a:xfrm>
            <a:off x="8373978" y="3272589"/>
            <a:ext cx="950495" cy="481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000998" y="5101389"/>
            <a:ext cx="1696453" cy="646331"/>
          </a:xfrm>
          <a:prstGeom prst="rect">
            <a:avLst/>
          </a:prstGeom>
          <a:noFill/>
        </p:spPr>
        <p:txBody>
          <a:bodyPr wrap="square" rtlCol="0">
            <a:spAutoFit/>
          </a:bodyPr>
          <a:lstStyle/>
          <a:p>
            <a:r>
              <a:rPr lang="en-US" dirty="0" smtClean="0"/>
              <a:t>Build a plan from scratch.</a:t>
            </a:r>
            <a:endParaRPr lang="en-US" dirty="0"/>
          </a:p>
        </p:txBody>
      </p:sp>
      <p:sp>
        <p:nvSpPr>
          <p:cNvPr id="7" name="Oval 6"/>
          <p:cNvSpPr/>
          <p:nvPr/>
        </p:nvSpPr>
        <p:spPr>
          <a:xfrm>
            <a:off x="9324473" y="3272589"/>
            <a:ext cx="1211055" cy="5354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697451" y="5101389"/>
            <a:ext cx="2142574" cy="646331"/>
          </a:xfrm>
          <a:prstGeom prst="rect">
            <a:avLst/>
          </a:prstGeom>
          <a:noFill/>
        </p:spPr>
        <p:txBody>
          <a:bodyPr wrap="none" rtlCol="0">
            <a:spAutoFit/>
          </a:bodyPr>
          <a:lstStyle/>
          <a:p>
            <a:r>
              <a:rPr lang="en-US" dirty="0" smtClean="0"/>
              <a:t>..or Import a </a:t>
            </a:r>
          </a:p>
          <a:p>
            <a:r>
              <a:rPr lang="en-US" dirty="0"/>
              <a:t>p</a:t>
            </a:r>
            <a:r>
              <a:rPr lang="en-US" dirty="0" smtClean="0"/>
              <a:t>reviously built plan.</a:t>
            </a:r>
            <a:endParaRPr lang="en-US" dirty="0"/>
          </a:p>
        </p:txBody>
      </p:sp>
      <p:sp>
        <p:nvSpPr>
          <p:cNvPr id="9" name="Footer Placeholder 6"/>
          <p:cNvSpPr>
            <a:spLocks noGrp="1"/>
          </p:cNvSpPr>
          <p:nvPr>
            <p:ph type="ftr" sz="quarter" idx="11"/>
          </p:nvPr>
        </p:nvSpPr>
        <p:spPr>
          <a:xfrm>
            <a:off x="4038599" y="6356350"/>
            <a:ext cx="4607689"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52474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68526" cy="1325563"/>
          </a:xfrm>
        </p:spPr>
        <p:txBody>
          <a:bodyPr/>
          <a:lstStyle/>
          <a:p>
            <a:r>
              <a:rPr lang="en-US" dirty="0" smtClean="0"/>
              <a:t>HDPlus identifies the Project Leader and Executive Director assigned to the new DR plan</a:t>
            </a:r>
            <a:endParaRPr lang="en-US" dirty="0"/>
          </a:p>
        </p:txBody>
      </p:sp>
      <p:pic>
        <p:nvPicPr>
          <p:cNvPr id="4" name="Content Placeholder 3"/>
          <p:cNvPicPr>
            <a:picLocks noGrp="1" noChangeAspect="1"/>
          </p:cNvPicPr>
          <p:nvPr>
            <p:ph idx="1"/>
          </p:nvPr>
        </p:nvPicPr>
        <p:blipFill>
          <a:blip r:embed="rId2"/>
          <a:stretch>
            <a:fillRect/>
          </a:stretch>
        </p:blipFill>
        <p:spPr>
          <a:xfrm>
            <a:off x="1621961" y="1624974"/>
            <a:ext cx="9301004" cy="4209629"/>
          </a:xfrm>
          <a:prstGeom prst="rect">
            <a:avLst/>
          </a:prstGeom>
        </p:spPr>
      </p:pic>
      <p:sp>
        <p:nvSpPr>
          <p:cNvPr id="5" name="Oval 4"/>
          <p:cNvSpPr/>
          <p:nvPr/>
        </p:nvSpPr>
        <p:spPr>
          <a:xfrm>
            <a:off x="3461083" y="2845670"/>
            <a:ext cx="1255295" cy="5953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19737" y="3405463"/>
            <a:ext cx="4612738" cy="923330"/>
          </a:xfrm>
          <a:prstGeom prst="rect">
            <a:avLst/>
          </a:prstGeom>
          <a:noFill/>
        </p:spPr>
        <p:txBody>
          <a:bodyPr wrap="none" rtlCol="0">
            <a:spAutoFit/>
          </a:bodyPr>
          <a:lstStyle/>
          <a:p>
            <a:r>
              <a:rPr lang="en-US" dirty="0" smtClean="0"/>
              <a:t>The plan number is comprised of:</a:t>
            </a:r>
          </a:p>
          <a:p>
            <a:pPr marL="342900" indent="-342900">
              <a:buAutoNum type="arabicParenR"/>
            </a:pPr>
            <a:r>
              <a:rPr lang="en-US" dirty="0" smtClean="0"/>
              <a:t>The plan identifier: D for </a:t>
            </a:r>
            <a:r>
              <a:rPr lang="en-US" b="1" dirty="0" smtClean="0"/>
              <a:t>D</a:t>
            </a:r>
            <a:r>
              <a:rPr lang="en-US" dirty="0" smtClean="0"/>
              <a:t>isaster Recovery, </a:t>
            </a:r>
          </a:p>
          <a:p>
            <a:r>
              <a:rPr lang="en-US" dirty="0"/>
              <a:t> </a:t>
            </a:r>
            <a:r>
              <a:rPr lang="en-US" dirty="0" smtClean="0"/>
              <a:t>      C for Business </a:t>
            </a:r>
            <a:r>
              <a:rPr lang="en-US" b="1" dirty="0"/>
              <a:t>C</a:t>
            </a:r>
            <a:r>
              <a:rPr lang="en-US" dirty="0" smtClean="0"/>
              <a:t>ontinuity, or B for  “</a:t>
            </a:r>
            <a:r>
              <a:rPr lang="en-US" b="1" dirty="0" smtClean="0"/>
              <a:t>B</a:t>
            </a:r>
            <a:r>
              <a:rPr lang="en-US" dirty="0" smtClean="0"/>
              <a:t>oth”</a:t>
            </a:r>
          </a:p>
        </p:txBody>
      </p:sp>
      <p:sp>
        <p:nvSpPr>
          <p:cNvPr id="7" name="TextBox 6"/>
          <p:cNvSpPr txBox="1"/>
          <p:nvPr/>
        </p:nvSpPr>
        <p:spPr>
          <a:xfrm>
            <a:off x="7524898" y="4415832"/>
            <a:ext cx="3789947" cy="369332"/>
          </a:xfrm>
          <a:prstGeom prst="rect">
            <a:avLst/>
          </a:prstGeom>
          <a:noFill/>
        </p:spPr>
        <p:txBody>
          <a:bodyPr wrap="square" rtlCol="0">
            <a:spAutoFit/>
          </a:bodyPr>
          <a:lstStyle/>
          <a:p>
            <a:r>
              <a:rPr lang="en-US" dirty="0" smtClean="0"/>
              <a:t>2)    HDPP is the company identifier, </a:t>
            </a:r>
            <a:endParaRPr lang="en-US" dirty="0"/>
          </a:p>
        </p:txBody>
      </p:sp>
      <p:sp>
        <p:nvSpPr>
          <p:cNvPr id="8" name="TextBox 7"/>
          <p:cNvSpPr txBox="1"/>
          <p:nvPr/>
        </p:nvSpPr>
        <p:spPr>
          <a:xfrm>
            <a:off x="7519737" y="4983745"/>
            <a:ext cx="4102768" cy="646331"/>
          </a:xfrm>
          <a:prstGeom prst="rect">
            <a:avLst/>
          </a:prstGeom>
          <a:noFill/>
        </p:spPr>
        <p:txBody>
          <a:bodyPr wrap="square" rtlCol="0">
            <a:spAutoFit/>
          </a:bodyPr>
          <a:lstStyle/>
          <a:p>
            <a:pPr marL="342900" indent="-342900">
              <a:buAutoNum type="arabicParenR" startAt="3"/>
            </a:pPr>
            <a:r>
              <a:rPr lang="en-US" dirty="0" smtClean="0"/>
              <a:t>In this example, 0005 identifies  the fifth plan created. </a:t>
            </a:r>
          </a:p>
        </p:txBody>
      </p:sp>
      <p:sp>
        <p:nvSpPr>
          <p:cNvPr id="10" name="TextBox 9"/>
          <p:cNvSpPr txBox="1"/>
          <p:nvPr/>
        </p:nvSpPr>
        <p:spPr>
          <a:xfrm>
            <a:off x="7519737" y="5720402"/>
            <a:ext cx="4211089" cy="646331"/>
          </a:xfrm>
          <a:prstGeom prst="rect">
            <a:avLst/>
          </a:prstGeom>
          <a:noFill/>
        </p:spPr>
        <p:txBody>
          <a:bodyPr wrap="none" rtlCol="0">
            <a:spAutoFit/>
          </a:bodyPr>
          <a:lstStyle/>
          <a:p>
            <a:r>
              <a:rPr lang="en-US" dirty="0" smtClean="0"/>
              <a:t>4)  HDPlus can support multiple plans and  </a:t>
            </a:r>
          </a:p>
          <a:p>
            <a:r>
              <a:rPr lang="en-US" dirty="0" smtClean="0"/>
              <a:t>     multiple companies.</a:t>
            </a:r>
            <a:endParaRPr lang="en-US" dirty="0"/>
          </a:p>
        </p:txBody>
      </p:sp>
      <p:sp>
        <p:nvSpPr>
          <p:cNvPr id="11" name="Footer Placeholder 6"/>
          <p:cNvSpPr>
            <a:spLocks noGrp="1"/>
          </p:cNvSpPr>
          <p:nvPr>
            <p:ph type="ftr" sz="quarter" idx="11"/>
          </p:nvPr>
        </p:nvSpPr>
        <p:spPr>
          <a:xfrm>
            <a:off x="4038599" y="6356350"/>
            <a:ext cx="4480367"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324590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 create the sequential steps of the plan</a:t>
            </a:r>
            <a:endParaRPr lang="en-US" dirty="0"/>
          </a:p>
        </p:txBody>
      </p:sp>
      <p:pic>
        <p:nvPicPr>
          <p:cNvPr id="4" name="Content Placeholder 3"/>
          <p:cNvPicPr>
            <a:picLocks noGrp="1" noChangeAspect="1"/>
          </p:cNvPicPr>
          <p:nvPr>
            <p:ph idx="1"/>
          </p:nvPr>
        </p:nvPicPr>
        <p:blipFill>
          <a:blip r:embed="rId2"/>
          <a:stretch>
            <a:fillRect/>
          </a:stretch>
        </p:blipFill>
        <p:spPr>
          <a:xfrm>
            <a:off x="1590552" y="1825625"/>
            <a:ext cx="9010895" cy="4351338"/>
          </a:xfrm>
          <a:prstGeom prst="rect">
            <a:avLst/>
          </a:prstGeom>
        </p:spPr>
      </p:pic>
      <p:sp>
        <p:nvSpPr>
          <p:cNvPr id="5" name="Oval 4"/>
          <p:cNvSpPr/>
          <p:nvPr/>
        </p:nvSpPr>
        <p:spPr>
          <a:xfrm>
            <a:off x="8528989" y="3027761"/>
            <a:ext cx="950495" cy="481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6"/>
          <p:cNvSpPr>
            <a:spLocks noGrp="1"/>
          </p:cNvSpPr>
          <p:nvPr>
            <p:ph type="ftr" sz="quarter" idx="11"/>
          </p:nvPr>
        </p:nvSpPr>
        <p:spPr>
          <a:xfrm>
            <a:off x="4038599" y="6356350"/>
            <a:ext cx="4490389"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29278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step in the plan is fully documented and numbered.</a:t>
            </a:r>
            <a:endParaRPr lang="en-US" dirty="0"/>
          </a:p>
        </p:txBody>
      </p:sp>
      <p:pic>
        <p:nvPicPr>
          <p:cNvPr id="4" name="Content Placeholder 3"/>
          <p:cNvPicPr>
            <a:picLocks noGrp="1" noChangeAspect="1"/>
          </p:cNvPicPr>
          <p:nvPr>
            <p:ph idx="1"/>
          </p:nvPr>
        </p:nvPicPr>
        <p:blipFill>
          <a:blip r:embed="rId2"/>
          <a:stretch>
            <a:fillRect/>
          </a:stretch>
        </p:blipFill>
        <p:spPr>
          <a:xfrm>
            <a:off x="4038600" y="1540645"/>
            <a:ext cx="5798405" cy="4715656"/>
          </a:xfrm>
          <a:prstGeom prst="rect">
            <a:avLst/>
          </a:prstGeom>
        </p:spPr>
      </p:pic>
      <p:sp>
        <p:nvSpPr>
          <p:cNvPr id="6" name="Oval 5"/>
          <p:cNvSpPr/>
          <p:nvPr/>
        </p:nvSpPr>
        <p:spPr>
          <a:xfrm>
            <a:off x="5209114" y="4280163"/>
            <a:ext cx="2369382" cy="8956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10961" y="3855606"/>
            <a:ext cx="3054879" cy="1200329"/>
          </a:xfrm>
          <a:prstGeom prst="rect">
            <a:avLst/>
          </a:prstGeom>
          <a:noFill/>
        </p:spPr>
        <p:txBody>
          <a:bodyPr wrap="square" rtlCol="0">
            <a:spAutoFit/>
          </a:bodyPr>
          <a:lstStyle/>
          <a:p>
            <a:r>
              <a:rPr lang="en-US" dirty="0" smtClean="0"/>
              <a:t>A DR plan can be categorized  by Application,  Function, Region/location,</a:t>
            </a:r>
          </a:p>
          <a:p>
            <a:r>
              <a:rPr lang="en-US" dirty="0" smtClean="0"/>
              <a:t>Division, or by Asset.</a:t>
            </a:r>
            <a:endParaRPr lang="en-US" dirty="0"/>
          </a:p>
        </p:txBody>
      </p:sp>
      <p:sp>
        <p:nvSpPr>
          <p:cNvPr id="9" name="TextBox 8"/>
          <p:cNvSpPr txBox="1"/>
          <p:nvPr/>
        </p:nvSpPr>
        <p:spPr>
          <a:xfrm>
            <a:off x="925033" y="5063479"/>
            <a:ext cx="2937920" cy="923330"/>
          </a:xfrm>
          <a:prstGeom prst="rect">
            <a:avLst/>
          </a:prstGeom>
          <a:noFill/>
        </p:spPr>
        <p:txBody>
          <a:bodyPr wrap="square" rtlCol="0">
            <a:spAutoFit/>
          </a:bodyPr>
          <a:lstStyle/>
          <a:p>
            <a:r>
              <a:rPr lang="en-US" dirty="0" smtClean="0"/>
              <a:t>As noted, the recovery task is assigned to the correct individual</a:t>
            </a:r>
            <a:endParaRPr lang="en-US" dirty="0"/>
          </a:p>
        </p:txBody>
      </p:sp>
      <p:sp>
        <p:nvSpPr>
          <p:cNvPr id="10" name="TextBox 9"/>
          <p:cNvSpPr txBox="1"/>
          <p:nvPr/>
        </p:nvSpPr>
        <p:spPr>
          <a:xfrm>
            <a:off x="1010093" y="5932967"/>
            <a:ext cx="2703176" cy="369332"/>
          </a:xfrm>
          <a:prstGeom prst="rect">
            <a:avLst/>
          </a:prstGeom>
          <a:noFill/>
        </p:spPr>
        <p:txBody>
          <a:bodyPr wrap="none" rtlCol="0">
            <a:spAutoFit/>
          </a:bodyPr>
          <a:lstStyle/>
          <a:p>
            <a:r>
              <a:rPr lang="en-US" dirty="0" smtClean="0"/>
              <a:t>…risk assessment  denoted</a:t>
            </a:r>
            <a:endParaRPr lang="en-US" dirty="0"/>
          </a:p>
        </p:txBody>
      </p:sp>
      <p:sp>
        <p:nvSpPr>
          <p:cNvPr id="11" name="Oval 10"/>
          <p:cNvSpPr/>
          <p:nvPr/>
        </p:nvSpPr>
        <p:spPr>
          <a:xfrm>
            <a:off x="5228701" y="5175816"/>
            <a:ext cx="2349795" cy="580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p:cNvSpPr>
            <a:spLocks noGrp="1"/>
          </p:cNvSpPr>
          <p:nvPr>
            <p:ph type="ftr" sz="quarter" idx="11"/>
          </p:nvPr>
        </p:nvSpPr>
        <p:spPr>
          <a:xfrm>
            <a:off x="4038599" y="6356350"/>
            <a:ext cx="4549815" cy="365125"/>
          </a:xfrm>
        </p:spPr>
        <p:txBody>
          <a:bodyPr/>
          <a:lstStyle/>
          <a:p>
            <a:r>
              <a:rPr lang="en-US" dirty="0" smtClean="0"/>
              <a:t>Copyright © 2014, 2015 HDPlus, All Rights Reserved – Patent Pending </a:t>
            </a:r>
            <a:endParaRPr lang="en-US" dirty="0"/>
          </a:p>
        </p:txBody>
      </p:sp>
      <p:sp>
        <p:nvSpPr>
          <p:cNvPr id="13" name="Oval 12"/>
          <p:cNvSpPr/>
          <p:nvPr/>
        </p:nvSpPr>
        <p:spPr>
          <a:xfrm>
            <a:off x="5251365" y="5744977"/>
            <a:ext cx="2349795" cy="580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3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Pre-configured Plans/Steps</a:t>
            </a:r>
            <a:endParaRPr lang="en-US" dirty="0"/>
          </a:p>
        </p:txBody>
      </p:sp>
      <p:pic>
        <p:nvPicPr>
          <p:cNvPr id="6" name="Content Placeholder 3"/>
          <p:cNvPicPr>
            <a:picLocks noGrp="1" noChangeAspect="1"/>
          </p:cNvPicPr>
          <p:nvPr>
            <p:ph idx="1"/>
          </p:nvPr>
        </p:nvPicPr>
        <p:blipFill>
          <a:blip r:embed="rId2"/>
          <a:stretch>
            <a:fillRect/>
          </a:stretch>
        </p:blipFill>
        <p:spPr>
          <a:xfrm>
            <a:off x="5022206" y="1690688"/>
            <a:ext cx="5300890" cy="4311044"/>
          </a:xfrm>
          <a:prstGeom prst="rect">
            <a:avLst/>
          </a:prstGeom>
        </p:spPr>
      </p:pic>
      <p:sp>
        <p:nvSpPr>
          <p:cNvPr id="7" name="TextBox 6"/>
          <p:cNvSpPr txBox="1"/>
          <p:nvPr/>
        </p:nvSpPr>
        <p:spPr>
          <a:xfrm>
            <a:off x="1350335" y="2268645"/>
            <a:ext cx="2913321" cy="923330"/>
          </a:xfrm>
          <a:prstGeom prst="rect">
            <a:avLst/>
          </a:prstGeom>
          <a:noFill/>
        </p:spPr>
        <p:txBody>
          <a:bodyPr wrap="square" rtlCol="0">
            <a:spAutoFit/>
          </a:bodyPr>
          <a:lstStyle/>
          <a:p>
            <a:r>
              <a:rPr lang="en-US" dirty="0" smtClean="0"/>
              <a:t>In this example, the Pre-Configured Steps are selected</a:t>
            </a:r>
            <a:endParaRPr lang="en-US" dirty="0"/>
          </a:p>
        </p:txBody>
      </p:sp>
      <p:sp>
        <p:nvSpPr>
          <p:cNvPr id="8" name="Oval 7"/>
          <p:cNvSpPr/>
          <p:nvPr/>
        </p:nvSpPr>
        <p:spPr>
          <a:xfrm>
            <a:off x="8276607" y="2284034"/>
            <a:ext cx="1190847" cy="517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6"/>
          <p:cNvSpPr>
            <a:spLocks noGrp="1"/>
          </p:cNvSpPr>
          <p:nvPr>
            <p:ph type="ftr" sz="quarter" idx="11"/>
          </p:nvPr>
        </p:nvSpPr>
        <p:spPr>
          <a:xfrm>
            <a:off x="4038599" y="6356350"/>
            <a:ext cx="4572965" cy="365125"/>
          </a:xfrm>
        </p:spPr>
        <p:txBody>
          <a:bodyPr/>
          <a:lstStyle/>
          <a:p>
            <a:r>
              <a:rPr lang="en-US" smtClean="0"/>
              <a:t>Copyright © 2014, 2015 HDPlus, All Rights Reserved – Patent Pending </a:t>
            </a:r>
            <a:endParaRPr lang="en-US" dirty="0"/>
          </a:p>
        </p:txBody>
      </p:sp>
    </p:spTree>
    <p:extLst>
      <p:ext uri="{BB962C8B-B14F-4D97-AF65-F5344CB8AC3E}">
        <p14:creationId xmlns:p14="http://schemas.microsoft.com/office/powerpoint/2010/main" val="100746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95000" cy="1325563"/>
          </a:xfrm>
        </p:spPr>
        <p:txBody>
          <a:bodyPr/>
          <a:lstStyle/>
          <a:p>
            <a:r>
              <a:rPr lang="en-US" dirty="0" smtClean="0"/>
              <a:t>Automated DR planning with </a:t>
            </a:r>
            <a:r>
              <a:rPr lang="en-US" dirty="0" err="1" smtClean="0"/>
              <a:t>BrMGR</a:t>
            </a:r>
            <a:endParaRPr lang="en-US" dirty="0"/>
          </a:p>
        </p:txBody>
      </p:sp>
      <p:sp>
        <p:nvSpPr>
          <p:cNvPr id="3" name="Content Placeholder 2"/>
          <p:cNvSpPr>
            <a:spLocks noGrp="1"/>
          </p:cNvSpPr>
          <p:nvPr>
            <p:ph idx="1"/>
          </p:nvPr>
        </p:nvSpPr>
        <p:spPr>
          <a:xfrm>
            <a:off x="838200" y="1690688"/>
            <a:ext cx="10515600" cy="4351338"/>
          </a:xfrm>
        </p:spPr>
        <p:txBody>
          <a:bodyPr/>
          <a:lstStyle/>
          <a:p>
            <a:pPr>
              <a:lnSpc>
                <a:spcPct val="100000"/>
              </a:lnSpc>
              <a:spcBef>
                <a:spcPts val="0"/>
              </a:spcBef>
            </a:pPr>
            <a:r>
              <a:rPr lang="en-US" sz="1800" dirty="0">
                <a:cs typeface="Times New Roman" panose="02020603050405020304" pitchFamily="18" charset="0"/>
              </a:rPr>
              <a:t>The </a:t>
            </a:r>
            <a:r>
              <a:rPr lang="en-US" sz="1800" dirty="0" smtClean="0">
                <a:cs typeface="Times New Roman" panose="02020603050405020304" pitchFamily="18" charset="0"/>
              </a:rPr>
              <a:t>BRMGR </a:t>
            </a:r>
            <a:r>
              <a:rPr lang="en-US" sz="1800" dirty="0">
                <a:cs typeface="Times New Roman" panose="02020603050405020304" pitchFamily="18" charset="0"/>
              </a:rPr>
              <a:t>(</a:t>
            </a:r>
            <a:r>
              <a:rPr lang="en-US" sz="1800" b="1" dirty="0">
                <a:cs typeface="Times New Roman" panose="02020603050405020304" pitchFamily="18" charset="0"/>
              </a:rPr>
              <a:t>B</a:t>
            </a:r>
            <a:r>
              <a:rPr lang="en-US" sz="1800" dirty="0">
                <a:cs typeface="Times New Roman" panose="02020603050405020304" pitchFamily="18" charset="0"/>
              </a:rPr>
              <a:t>usiness </a:t>
            </a:r>
            <a:r>
              <a:rPr lang="en-US" sz="1800" b="1" dirty="0">
                <a:cs typeface="Times New Roman" panose="02020603050405020304" pitchFamily="18" charset="0"/>
              </a:rPr>
              <a:t>R</a:t>
            </a:r>
            <a:r>
              <a:rPr lang="en-US" sz="1800" dirty="0">
                <a:cs typeface="Times New Roman" panose="02020603050405020304" pitchFamily="18" charset="0"/>
              </a:rPr>
              <a:t>ecovery </a:t>
            </a:r>
            <a:r>
              <a:rPr lang="en-US" sz="1800" b="1" dirty="0">
                <a:cs typeface="Times New Roman" panose="02020603050405020304" pitchFamily="18" charset="0"/>
              </a:rPr>
              <a:t>M</a:t>
            </a:r>
            <a:r>
              <a:rPr lang="en-US" sz="1800" dirty="0">
                <a:cs typeface="Times New Roman" panose="02020603050405020304" pitchFamily="18" charset="0"/>
              </a:rPr>
              <a:t>anager) module is facilitated by </a:t>
            </a:r>
            <a:r>
              <a:rPr lang="en-US" sz="1800" dirty="0" smtClean="0">
                <a:cs typeface="Times New Roman" panose="02020603050405020304" pitchFamily="18" charset="0"/>
              </a:rPr>
              <a:t>automation </a:t>
            </a:r>
            <a:r>
              <a:rPr lang="en-US" sz="1800" dirty="0">
                <a:cs typeface="Times New Roman" panose="02020603050405020304" pitchFamily="18" charset="0"/>
              </a:rPr>
              <a:t>built into the system.  When the design process is completed your organization will have a fully documented plan including task ownership, staff dispatching, all properly sequenced, resulting in a viable disaster recovery and/or business continuity strategy</a:t>
            </a:r>
            <a:r>
              <a:rPr lang="en-US" sz="1800" dirty="0" smtClean="0">
                <a:cs typeface="Times New Roman" panose="02020603050405020304" pitchFamily="18" charset="0"/>
              </a:rPr>
              <a:t>. BRMGR doesn’t stop there, the plan is continuously monitored to ensure it remains current and viable.</a:t>
            </a:r>
            <a:endParaRPr lang="en-US" sz="1800" dirty="0">
              <a:cs typeface="Times New Roman" panose="02020603050405020304" pitchFamily="18" charset="0"/>
            </a:endParaRPr>
          </a:p>
          <a:p>
            <a:pPr>
              <a:lnSpc>
                <a:spcPct val="100000"/>
              </a:lnSpc>
              <a:spcBef>
                <a:spcPts val="0"/>
              </a:spcBef>
            </a:pPr>
            <a:endParaRPr lang="en-US" sz="1800" dirty="0" smtClean="0">
              <a:cs typeface="Times New Roman" panose="02020603050405020304" pitchFamily="18" charset="0"/>
            </a:endParaRPr>
          </a:p>
          <a:p>
            <a:pPr>
              <a:lnSpc>
                <a:spcPct val="100000"/>
              </a:lnSpc>
              <a:spcBef>
                <a:spcPts val="0"/>
              </a:spcBef>
            </a:pPr>
            <a:r>
              <a:rPr lang="en-US" sz="1800" dirty="0" smtClean="0">
                <a:cs typeface="Times New Roman" panose="02020603050405020304" pitchFamily="18" charset="0"/>
              </a:rPr>
              <a:t>BRMGR </a:t>
            </a:r>
            <a:r>
              <a:rPr lang="en-US" sz="1800" dirty="0">
                <a:cs typeface="Times New Roman" panose="02020603050405020304" pitchFamily="18" charset="0"/>
              </a:rPr>
              <a:t>is a combined planning and implementation tool providing ultimate flexibility and protection for the entire company. While not all businesses will need the full capability of BR planning, most require some level of risk mitigation; BRMGR provides this level of protection for a single application, a complete department, or the entire company!</a:t>
            </a:r>
          </a:p>
          <a:p>
            <a:pPr>
              <a:lnSpc>
                <a:spcPct val="100000"/>
              </a:lnSpc>
              <a:spcBef>
                <a:spcPts val="0"/>
              </a:spcBef>
            </a:pPr>
            <a:endParaRPr lang="en-US" sz="1800" dirty="0" smtClean="0">
              <a:cs typeface="Times New Roman" panose="02020603050405020304" pitchFamily="18" charset="0"/>
            </a:endParaRPr>
          </a:p>
          <a:p>
            <a:pPr>
              <a:lnSpc>
                <a:spcPct val="100000"/>
              </a:lnSpc>
              <a:spcBef>
                <a:spcPts val="0"/>
              </a:spcBef>
            </a:pPr>
            <a:r>
              <a:rPr lang="en-US" sz="1800" dirty="0" smtClean="0">
                <a:cs typeface="Times New Roman" panose="02020603050405020304" pitchFamily="18" charset="0"/>
              </a:rPr>
              <a:t>BRMGR </a:t>
            </a:r>
            <a:r>
              <a:rPr lang="en-US" sz="1800" dirty="0">
                <a:cs typeface="Times New Roman" panose="02020603050405020304" pitchFamily="18" charset="0"/>
              </a:rPr>
              <a:t>is a tool designed to reduce risk and to help the business be prepared for the potential of a devastating disaster which could result in a costly outage or significant financial damage to your company</a:t>
            </a:r>
            <a:r>
              <a:rPr lang="en-US" sz="1800" dirty="0" smtClean="0">
                <a:cs typeface="Times New Roman" panose="02020603050405020304" pitchFamily="18" charset="0"/>
              </a:rPr>
              <a:t>.</a:t>
            </a:r>
          </a:p>
          <a:p>
            <a:pPr>
              <a:lnSpc>
                <a:spcPct val="100000"/>
              </a:lnSpc>
              <a:spcBef>
                <a:spcPts val="0"/>
              </a:spcBef>
            </a:pPr>
            <a:endParaRPr lang="en-US" sz="1800" dirty="0" smtClean="0">
              <a:cs typeface="Times New Roman" panose="02020603050405020304" pitchFamily="18" charset="0"/>
            </a:endParaRPr>
          </a:p>
          <a:p>
            <a:pPr>
              <a:lnSpc>
                <a:spcPct val="100000"/>
              </a:lnSpc>
              <a:spcBef>
                <a:spcPts val="0"/>
              </a:spcBef>
            </a:pPr>
            <a:r>
              <a:rPr lang="en-US" sz="1800" dirty="0" smtClean="0">
                <a:cs typeface="Times New Roman" panose="02020603050405020304" pitchFamily="18" charset="0"/>
              </a:rPr>
              <a:t>BRMGR is designed to work with popular Helpdesk management tools or it can operate independently.</a:t>
            </a:r>
            <a:endParaRPr lang="en-US" sz="1800" dirty="0">
              <a:cs typeface="Times New Roman" panose="02020603050405020304" pitchFamily="18" charset="0"/>
            </a:endParaRPr>
          </a:p>
          <a:p>
            <a:pPr>
              <a:lnSpc>
                <a:spcPct val="100000"/>
              </a:lnSpc>
              <a:spcBef>
                <a:spcPts val="0"/>
              </a:spcBef>
            </a:pPr>
            <a:endParaRPr lang="en-US" dirty="0"/>
          </a:p>
        </p:txBody>
      </p:sp>
      <p:sp>
        <p:nvSpPr>
          <p:cNvPr id="4" name="Footer Placeholder 3"/>
          <p:cNvSpPr>
            <a:spLocks noGrp="1"/>
          </p:cNvSpPr>
          <p:nvPr>
            <p:ph type="ftr" sz="quarter" idx="11"/>
          </p:nvPr>
        </p:nvSpPr>
        <p:spPr>
          <a:xfrm>
            <a:off x="4038600" y="6356350"/>
            <a:ext cx="4665562"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2573718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choose desired plan from templates</a:t>
            </a:r>
            <a:endParaRPr lang="en-US" dirty="0"/>
          </a:p>
        </p:txBody>
      </p:sp>
      <p:pic>
        <p:nvPicPr>
          <p:cNvPr id="5" name="Content Placeholder 4"/>
          <p:cNvPicPr>
            <a:picLocks noGrp="1" noChangeAspect="1"/>
          </p:cNvPicPr>
          <p:nvPr>
            <p:ph idx="1"/>
          </p:nvPr>
        </p:nvPicPr>
        <p:blipFill>
          <a:blip r:embed="rId2"/>
          <a:stretch>
            <a:fillRect/>
          </a:stretch>
        </p:blipFill>
        <p:spPr>
          <a:xfrm>
            <a:off x="3826797" y="1825625"/>
            <a:ext cx="7527003" cy="4351338"/>
          </a:xfrm>
          <a:prstGeom prst="rect">
            <a:avLst/>
          </a:prstGeom>
        </p:spPr>
      </p:pic>
      <p:sp>
        <p:nvSpPr>
          <p:cNvPr id="9" name="Oval 8"/>
          <p:cNvSpPr/>
          <p:nvPr/>
        </p:nvSpPr>
        <p:spPr>
          <a:xfrm>
            <a:off x="8902996" y="3835175"/>
            <a:ext cx="1190847" cy="517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63134" y="2597934"/>
            <a:ext cx="3215731" cy="646331"/>
          </a:xfrm>
          <a:prstGeom prst="rect">
            <a:avLst/>
          </a:prstGeom>
          <a:noFill/>
        </p:spPr>
        <p:txBody>
          <a:bodyPr wrap="square" rtlCol="0">
            <a:spAutoFit/>
          </a:bodyPr>
          <a:lstStyle/>
          <a:p>
            <a:r>
              <a:rPr lang="en-US" dirty="0"/>
              <a:t>The pop-up displays  existing</a:t>
            </a:r>
          </a:p>
          <a:p>
            <a:r>
              <a:rPr lang="en-US" dirty="0"/>
              <a:t>templates.</a:t>
            </a:r>
          </a:p>
        </p:txBody>
      </p:sp>
      <p:sp>
        <p:nvSpPr>
          <p:cNvPr id="11" name="Oval 10"/>
          <p:cNvSpPr/>
          <p:nvPr/>
        </p:nvSpPr>
        <p:spPr>
          <a:xfrm>
            <a:off x="8980968" y="4489241"/>
            <a:ext cx="1428306" cy="10822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63134" y="3512009"/>
            <a:ext cx="3215731" cy="1200329"/>
          </a:xfrm>
          <a:prstGeom prst="rect">
            <a:avLst/>
          </a:prstGeom>
          <a:noFill/>
        </p:spPr>
        <p:txBody>
          <a:bodyPr wrap="square" rtlCol="0">
            <a:spAutoFit/>
          </a:bodyPr>
          <a:lstStyle/>
          <a:p>
            <a:r>
              <a:rPr lang="en-US" dirty="0" smtClean="0"/>
              <a:t>Select a group and an individual </a:t>
            </a:r>
          </a:p>
          <a:p>
            <a:r>
              <a:rPr lang="en-US" dirty="0"/>
              <a:t>s</a:t>
            </a:r>
            <a:r>
              <a:rPr lang="en-US" dirty="0" smtClean="0"/>
              <a:t>tep, or allow the default to </a:t>
            </a:r>
          </a:p>
          <a:p>
            <a:r>
              <a:rPr lang="en-US" dirty="0" smtClean="0"/>
              <a:t>import all steps in the selected group.</a:t>
            </a:r>
            <a:endParaRPr lang="en-US" dirty="0"/>
          </a:p>
        </p:txBody>
      </p:sp>
      <p:sp>
        <p:nvSpPr>
          <p:cNvPr id="13" name="Footer Placeholder 6"/>
          <p:cNvSpPr>
            <a:spLocks noGrp="1"/>
          </p:cNvSpPr>
          <p:nvPr>
            <p:ph type="ftr" sz="quarter" idx="11"/>
          </p:nvPr>
        </p:nvSpPr>
        <p:spPr>
          <a:xfrm>
            <a:off x="4038599" y="6356350"/>
            <a:ext cx="4515091"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1008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2507" y="482083"/>
            <a:ext cx="10515600" cy="1782652"/>
          </a:xfrm>
        </p:spPr>
        <p:txBody>
          <a:bodyPr>
            <a:normAutofit/>
          </a:bodyPr>
          <a:lstStyle/>
          <a:p>
            <a:r>
              <a:rPr lang="en-US" sz="4000" dirty="0" smtClean="0"/>
              <a:t>The DR template and all pre-configured steps are then imported into the current DR plan.</a:t>
            </a:r>
            <a:endParaRPr lang="en-US" sz="4000" dirty="0"/>
          </a:p>
        </p:txBody>
      </p:sp>
      <p:pic>
        <p:nvPicPr>
          <p:cNvPr id="6" name="Content Placeholder 5"/>
          <p:cNvPicPr>
            <a:picLocks noGrp="1" noChangeAspect="1"/>
          </p:cNvPicPr>
          <p:nvPr>
            <p:ph idx="1"/>
          </p:nvPr>
        </p:nvPicPr>
        <p:blipFill>
          <a:blip r:embed="rId2"/>
          <a:stretch>
            <a:fillRect/>
          </a:stretch>
        </p:blipFill>
        <p:spPr>
          <a:xfrm>
            <a:off x="2157412" y="2239169"/>
            <a:ext cx="7877175" cy="3524250"/>
          </a:xfrm>
          <a:prstGeom prst="rect">
            <a:avLst/>
          </a:prstGeom>
        </p:spPr>
      </p:pic>
      <p:sp>
        <p:nvSpPr>
          <p:cNvPr id="7" name="TextBox 6"/>
          <p:cNvSpPr txBox="1"/>
          <p:nvPr/>
        </p:nvSpPr>
        <p:spPr>
          <a:xfrm>
            <a:off x="9952074" y="3891516"/>
            <a:ext cx="1679945" cy="923330"/>
          </a:xfrm>
          <a:prstGeom prst="rect">
            <a:avLst/>
          </a:prstGeom>
          <a:noFill/>
        </p:spPr>
        <p:txBody>
          <a:bodyPr wrap="square" rtlCol="0">
            <a:spAutoFit/>
          </a:bodyPr>
          <a:lstStyle/>
          <a:p>
            <a:r>
              <a:rPr lang="en-US" dirty="0" smtClean="0"/>
              <a:t>Steps can also be imported individually</a:t>
            </a:r>
            <a:endParaRPr lang="en-US" dirty="0"/>
          </a:p>
        </p:txBody>
      </p:sp>
      <p:sp>
        <p:nvSpPr>
          <p:cNvPr id="8" name="Footer Placeholder 6"/>
          <p:cNvSpPr>
            <a:spLocks noGrp="1"/>
          </p:cNvSpPr>
          <p:nvPr>
            <p:ph type="ftr" sz="quarter" idx="11"/>
          </p:nvPr>
        </p:nvSpPr>
        <p:spPr>
          <a:xfrm>
            <a:off x="4038599" y="6356350"/>
            <a:ext cx="4572966"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257385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resources are assigned to each step.</a:t>
            </a:r>
            <a:endParaRPr lang="en-US" dirty="0"/>
          </a:p>
        </p:txBody>
      </p:sp>
      <p:pic>
        <p:nvPicPr>
          <p:cNvPr id="4" name="Content Placeholder 3"/>
          <p:cNvPicPr>
            <a:picLocks noGrp="1" noChangeAspect="1"/>
          </p:cNvPicPr>
          <p:nvPr>
            <p:ph idx="1"/>
          </p:nvPr>
        </p:nvPicPr>
        <p:blipFill>
          <a:blip r:embed="rId2"/>
          <a:stretch>
            <a:fillRect/>
          </a:stretch>
        </p:blipFill>
        <p:spPr>
          <a:xfrm>
            <a:off x="2132572" y="1942584"/>
            <a:ext cx="7926856" cy="4351338"/>
          </a:xfrm>
          <a:prstGeom prst="rect">
            <a:avLst/>
          </a:prstGeom>
        </p:spPr>
      </p:pic>
      <p:sp>
        <p:nvSpPr>
          <p:cNvPr id="5" name="TextBox 4"/>
          <p:cNvSpPr txBox="1"/>
          <p:nvPr/>
        </p:nvSpPr>
        <p:spPr>
          <a:xfrm>
            <a:off x="8155172" y="1690688"/>
            <a:ext cx="3198628" cy="2308324"/>
          </a:xfrm>
          <a:prstGeom prst="rect">
            <a:avLst/>
          </a:prstGeom>
          <a:solidFill>
            <a:schemeClr val="accent1">
              <a:lumMod val="20000"/>
              <a:lumOff val="80000"/>
            </a:schemeClr>
          </a:solidFill>
        </p:spPr>
        <p:txBody>
          <a:bodyPr wrap="square" rtlCol="0">
            <a:spAutoFit/>
          </a:bodyPr>
          <a:lstStyle/>
          <a:p>
            <a:r>
              <a:rPr lang="en-US" dirty="0" smtClean="0"/>
              <a:t>Technical resources are tracked in the HDPlus staff management module including multiple methods of contacting the resource, who the backup individual is, the individual’s manager,  and level of technical responsibility.</a:t>
            </a:r>
            <a:endParaRPr lang="en-US" dirty="0"/>
          </a:p>
        </p:txBody>
      </p:sp>
      <p:sp>
        <p:nvSpPr>
          <p:cNvPr id="6" name="Footer Placeholder 6"/>
          <p:cNvSpPr>
            <a:spLocks noGrp="1"/>
          </p:cNvSpPr>
          <p:nvPr>
            <p:ph type="ftr" sz="quarter" idx="11"/>
          </p:nvPr>
        </p:nvSpPr>
        <p:spPr>
          <a:xfrm>
            <a:off x="4038600" y="6356350"/>
            <a:ext cx="4862332"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6393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Assets are assigned to the DR plan from the Asset </a:t>
            </a:r>
            <a:r>
              <a:rPr lang="en-US" dirty="0"/>
              <a:t>M</a:t>
            </a:r>
            <a:r>
              <a:rPr lang="en-US" dirty="0" smtClean="0"/>
              <a:t>anagement module (right side). </a:t>
            </a:r>
            <a:endParaRPr lang="en-US" dirty="0"/>
          </a:p>
        </p:txBody>
      </p:sp>
      <p:pic>
        <p:nvPicPr>
          <p:cNvPr id="4" name="Content Placeholder 3"/>
          <p:cNvPicPr>
            <a:picLocks noGrp="1" noChangeAspect="1"/>
          </p:cNvPicPr>
          <p:nvPr>
            <p:ph idx="1"/>
          </p:nvPr>
        </p:nvPicPr>
        <p:blipFill>
          <a:blip r:embed="rId2"/>
          <a:stretch>
            <a:fillRect/>
          </a:stretch>
        </p:blipFill>
        <p:spPr>
          <a:xfrm>
            <a:off x="924993" y="1783094"/>
            <a:ext cx="5542371" cy="4826328"/>
          </a:xfrm>
          <a:prstGeom prst="rect">
            <a:avLst/>
          </a:prstGeom>
        </p:spPr>
      </p:pic>
      <p:sp>
        <p:nvSpPr>
          <p:cNvPr id="6" name="Oval 5"/>
          <p:cNvSpPr/>
          <p:nvPr/>
        </p:nvSpPr>
        <p:spPr>
          <a:xfrm>
            <a:off x="1794661" y="5440481"/>
            <a:ext cx="950495" cy="481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675749" y="1799559"/>
            <a:ext cx="5005379" cy="3214245"/>
          </a:xfrm>
          <a:prstGeom prst="rect">
            <a:avLst/>
          </a:prstGeom>
        </p:spPr>
      </p:pic>
      <p:sp>
        <p:nvSpPr>
          <p:cNvPr id="10" name="Oval 9"/>
          <p:cNvSpPr/>
          <p:nvPr/>
        </p:nvSpPr>
        <p:spPr>
          <a:xfrm>
            <a:off x="7098099" y="2209646"/>
            <a:ext cx="950495" cy="481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10" idx="3"/>
            <a:endCxn id="6" idx="7"/>
          </p:cNvCxnSpPr>
          <p:nvPr/>
        </p:nvCxnSpPr>
        <p:spPr>
          <a:xfrm flipH="1">
            <a:off x="2605959" y="2620431"/>
            <a:ext cx="4631337" cy="28905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77514" y="3859642"/>
            <a:ext cx="3054065" cy="2062103"/>
          </a:xfrm>
          <a:prstGeom prst="rect">
            <a:avLst/>
          </a:prstGeom>
          <a:solidFill>
            <a:schemeClr val="accent1">
              <a:lumMod val="20000"/>
              <a:lumOff val="80000"/>
            </a:schemeClr>
          </a:solidFill>
        </p:spPr>
        <p:txBody>
          <a:bodyPr wrap="square" rtlCol="0">
            <a:spAutoFit/>
          </a:bodyPr>
          <a:lstStyle/>
          <a:p>
            <a:r>
              <a:rPr lang="en-US" sz="1600" dirty="0" smtClean="0"/>
              <a:t>HDPlus </a:t>
            </a:r>
            <a:r>
              <a:rPr lang="en-US" sz="1600" dirty="0"/>
              <a:t>A</a:t>
            </a:r>
            <a:r>
              <a:rPr lang="en-US" sz="1600" dirty="0" smtClean="0"/>
              <a:t>sset module tracks key asset information including: IP address, MAC address, application(s) supported, upstream and downstream assets/applications, maintenance contracts, vendors, and reminders when a contract is due.</a:t>
            </a:r>
            <a:endParaRPr lang="en-US" sz="1600" dirty="0"/>
          </a:p>
        </p:txBody>
      </p:sp>
      <p:sp>
        <p:nvSpPr>
          <p:cNvPr id="14" name="TextBox 13"/>
          <p:cNvSpPr txBox="1"/>
          <p:nvPr/>
        </p:nvSpPr>
        <p:spPr>
          <a:xfrm>
            <a:off x="8977514" y="5940851"/>
            <a:ext cx="3054065" cy="830997"/>
          </a:xfrm>
          <a:prstGeom prst="rect">
            <a:avLst/>
          </a:prstGeom>
          <a:solidFill>
            <a:schemeClr val="accent1">
              <a:lumMod val="20000"/>
              <a:lumOff val="80000"/>
            </a:schemeClr>
          </a:solidFill>
        </p:spPr>
        <p:txBody>
          <a:bodyPr wrap="square" rtlCol="0">
            <a:spAutoFit/>
          </a:bodyPr>
          <a:lstStyle/>
          <a:p>
            <a:r>
              <a:rPr lang="en-US" sz="1600" dirty="0" smtClean="0"/>
              <a:t>… service packs, last patch date, patch level, last backup, vendor, OS, etc.</a:t>
            </a:r>
            <a:endParaRPr lang="en-US" sz="1600" dirty="0"/>
          </a:p>
        </p:txBody>
      </p:sp>
      <p:sp>
        <p:nvSpPr>
          <p:cNvPr id="11" name="Footer Placeholder 6"/>
          <p:cNvSpPr>
            <a:spLocks noGrp="1"/>
          </p:cNvSpPr>
          <p:nvPr>
            <p:ph type="ftr" sz="quarter" idx="11"/>
          </p:nvPr>
        </p:nvSpPr>
        <p:spPr>
          <a:xfrm>
            <a:off x="4038600" y="6356350"/>
            <a:ext cx="4526666"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78089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341" y="180753"/>
            <a:ext cx="10802678" cy="1509935"/>
          </a:xfrm>
        </p:spPr>
        <p:txBody>
          <a:bodyPr/>
          <a:lstStyle/>
          <a:p>
            <a:r>
              <a:rPr lang="en-US" dirty="0" smtClean="0"/>
              <a:t>Each step provides the following: instructions, asset identification, and designated individual.</a:t>
            </a:r>
            <a:endParaRPr lang="en-US" dirty="0"/>
          </a:p>
        </p:txBody>
      </p:sp>
      <p:pic>
        <p:nvPicPr>
          <p:cNvPr id="6" name="Content Placeholder 5"/>
          <p:cNvPicPr>
            <a:picLocks noGrp="1" noChangeAspect="1"/>
          </p:cNvPicPr>
          <p:nvPr>
            <p:ph idx="1"/>
          </p:nvPr>
        </p:nvPicPr>
        <p:blipFill>
          <a:blip r:embed="rId2"/>
          <a:stretch>
            <a:fillRect/>
          </a:stretch>
        </p:blipFill>
        <p:spPr>
          <a:xfrm>
            <a:off x="3175257" y="1896774"/>
            <a:ext cx="5451385" cy="4253490"/>
          </a:xfrm>
          <a:prstGeom prst="rect">
            <a:avLst/>
          </a:prstGeom>
        </p:spPr>
      </p:pic>
      <p:sp>
        <p:nvSpPr>
          <p:cNvPr id="5" name="Footer Placeholder 6"/>
          <p:cNvSpPr>
            <a:spLocks noGrp="1"/>
          </p:cNvSpPr>
          <p:nvPr>
            <p:ph type="ftr" sz="quarter" idx="11"/>
          </p:nvPr>
        </p:nvSpPr>
        <p:spPr>
          <a:xfrm>
            <a:off x="4038600" y="6356350"/>
            <a:ext cx="4588042"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2895232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 plan is completely documented, the plan is escalated to the “test” process.</a:t>
            </a:r>
            <a:endParaRPr lang="en-US" dirty="0"/>
          </a:p>
        </p:txBody>
      </p:sp>
      <p:pic>
        <p:nvPicPr>
          <p:cNvPr id="4" name="Content Placeholder 3"/>
          <p:cNvPicPr>
            <a:picLocks noGrp="1" noChangeAspect="1"/>
          </p:cNvPicPr>
          <p:nvPr>
            <p:ph idx="1"/>
          </p:nvPr>
        </p:nvPicPr>
        <p:blipFill>
          <a:blip r:embed="rId2"/>
          <a:stretch>
            <a:fillRect/>
          </a:stretch>
        </p:blipFill>
        <p:spPr>
          <a:xfrm>
            <a:off x="2147887" y="2024856"/>
            <a:ext cx="7896225" cy="3952875"/>
          </a:xfrm>
          <a:prstGeom prst="rect">
            <a:avLst/>
          </a:prstGeom>
        </p:spPr>
      </p:pic>
      <p:sp>
        <p:nvSpPr>
          <p:cNvPr id="5" name="Oval 4"/>
          <p:cNvSpPr/>
          <p:nvPr/>
        </p:nvSpPr>
        <p:spPr>
          <a:xfrm>
            <a:off x="8894804" y="3064486"/>
            <a:ext cx="950495" cy="481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6"/>
          <p:cNvSpPr>
            <a:spLocks noGrp="1"/>
          </p:cNvSpPr>
          <p:nvPr>
            <p:ph type="ftr" sz="quarter" idx="11"/>
          </p:nvPr>
        </p:nvSpPr>
        <p:spPr>
          <a:xfrm>
            <a:off x="4038599" y="6356350"/>
            <a:ext cx="4572965"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309856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 </a:t>
            </a:r>
            <a:r>
              <a:rPr lang="en-US" dirty="0"/>
              <a:t>p</a:t>
            </a:r>
            <a:r>
              <a:rPr lang="en-US" dirty="0" smtClean="0"/>
              <a:t>lan is promoted</a:t>
            </a:r>
            <a:endParaRPr lang="en-US" dirty="0"/>
          </a:p>
        </p:txBody>
      </p:sp>
      <p:pic>
        <p:nvPicPr>
          <p:cNvPr id="4" name="Content Placeholder 3"/>
          <p:cNvPicPr>
            <a:picLocks noGrp="1" noChangeAspect="1"/>
          </p:cNvPicPr>
          <p:nvPr>
            <p:ph idx="1"/>
          </p:nvPr>
        </p:nvPicPr>
        <p:blipFill>
          <a:blip r:embed="rId2"/>
          <a:stretch>
            <a:fillRect/>
          </a:stretch>
        </p:blipFill>
        <p:spPr>
          <a:xfrm>
            <a:off x="1062037" y="2215356"/>
            <a:ext cx="10067925" cy="3571875"/>
          </a:xfrm>
          <a:prstGeom prst="rect">
            <a:avLst/>
          </a:prstGeom>
        </p:spPr>
      </p:pic>
      <p:sp>
        <p:nvSpPr>
          <p:cNvPr id="5" name="Footer Placeholder 6"/>
          <p:cNvSpPr>
            <a:spLocks noGrp="1"/>
          </p:cNvSpPr>
          <p:nvPr>
            <p:ph type="ftr" sz="quarter" idx="11"/>
          </p:nvPr>
        </p:nvSpPr>
        <p:spPr>
          <a:xfrm>
            <a:off x="4038599" y="6356350"/>
            <a:ext cx="4769735"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910202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15084" cy="1325563"/>
          </a:xfrm>
        </p:spPr>
        <p:txBody>
          <a:bodyPr/>
          <a:lstStyle/>
          <a:p>
            <a:r>
              <a:rPr lang="en-US" dirty="0" smtClean="0"/>
              <a:t>This example denotes eleven sequenced DR Plan steps to recover this device.</a:t>
            </a:r>
            <a:endParaRPr lang="en-US" dirty="0"/>
          </a:p>
        </p:txBody>
      </p:sp>
      <p:pic>
        <p:nvPicPr>
          <p:cNvPr id="4" name="Content Placeholder 3"/>
          <p:cNvPicPr>
            <a:picLocks noGrp="1" noChangeAspect="1"/>
          </p:cNvPicPr>
          <p:nvPr>
            <p:ph idx="1"/>
          </p:nvPr>
        </p:nvPicPr>
        <p:blipFill>
          <a:blip r:embed="rId2"/>
          <a:stretch>
            <a:fillRect/>
          </a:stretch>
        </p:blipFill>
        <p:spPr>
          <a:xfrm>
            <a:off x="2090737" y="2358231"/>
            <a:ext cx="8010525" cy="3286125"/>
          </a:xfrm>
          <a:prstGeom prst="rect">
            <a:avLst/>
          </a:prstGeom>
        </p:spPr>
      </p:pic>
      <p:sp>
        <p:nvSpPr>
          <p:cNvPr id="5" name="Oval 4"/>
          <p:cNvSpPr/>
          <p:nvPr/>
        </p:nvSpPr>
        <p:spPr>
          <a:xfrm>
            <a:off x="8153400" y="4001293"/>
            <a:ext cx="950495" cy="481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6"/>
          <p:cNvSpPr>
            <a:spLocks noGrp="1"/>
          </p:cNvSpPr>
          <p:nvPr>
            <p:ph type="ftr" sz="quarter" idx="11"/>
          </p:nvPr>
        </p:nvSpPr>
        <p:spPr>
          <a:xfrm>
            <a:off x="4038599" y="6356350"/>
            <a:ext cx="4538241"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87382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can be conducted on the entire plan or for individual steps only</a:t>
            </a:r>
            <a:endParaRPr lang="en-US" dirty="0"/>
          </a:p>
        </p:txBody>
      </p:sp>
      <p:pic>
        <p:nvPicPr>
          <p:cNvPr id="4" name="Content Placeholder 3"/>
          <p:cNvPicPr>
            <a:picLocks noGrp="1" noChangeAspect="1"/>
          </p:cNvPicPr>
          <p:nvPr>
            <p:ph idx="1"/>
          </p:nvPr>
        </p:nvPicPr>
        <p:blipFill>
          <a:blip r:embed="rId2"/>
          <a:stretch>
            <a:fillRect/>
          </a:stretch>
        </p:blipFill>
        <p:spPr>
          <a:xfrm>
            <a:off x="2238375" y="2005806"/>
            <a:ext cx="7715250" cy="3990975"/>
          </a:xfrm>
          <a:prstGeom prst="rect">
            <a:avLst/>
          </a:prstGeom>
        </p:spPr>
      </p:pic>
      <p:sp>
        <p:nvSpPr>
          <p:cNvPr id="5" name="Oval 4"/>
          <p:cNvSpPr/>
          <p:nvPr/>
        </p:nvSpPr>
        <p:spPr>
          <a:xfrm>
            <a:off x="9088429" y="3053853"/>
            <a:ext cx="950495" cy="481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6"/>
          <p:cNvSpPr>
            <a:spLocks noGrp="1"/>
          </p:cNvSpPr>
          <p:nvPr>
            <p:ph type="ftr" sz="quarter" idx="11"/>
          </p:nvPr>
        </p:nvSpPr>
        <p:spPr>
          <a:xfrm>
            <a:off x="4038599" y="6356350"/>
            <a:ext cx="4538241"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41899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demo an individual step will be tested.</a:t>
            </a:r>
            <a:endParaRPr lang="en-US" dirty="0"/>
          </a:p>
        </p:txBody>
      </p:sp>
      <p:pic>
        <p:nvPicPr>
          <p:cNvPr id="4" name="Content Placeholder 3"/>
          <p:cNvPicPr>
            <a:picLocks noGrp="1" noChangeAspect="1"/>
          </p:cNvPicPr>
          <p:nvPr>
            <p:ph idx="1"/>
          </p:nvPr>
        </p:nvPicPr>
        <p:blipFill>
          <a:blip r:embed="rId2"/>
          <a:stretch>
            <a:fillRect/>
          </a:stretch>
        </p:blipFill>
        <p:spPr>
          <a:xfrm>
            <a:off x="3207782" y="1690688"/>
            <a:ext cx="5551207" cy="4212636"/>
          </a:xfrm>
          <a:prstGeom prst="rect">
            <a:avLst/>
          </a:prstGeom>
        </p:spPr>
      </p:pic>
      <p:sp>
        <p:nvSpPr>
          <p:cNvPr id="5" name="Oval 4"/>
          <p:cNvSpPr/>
          <p:nvPr/>
        </p:nvSpPr>
        <p:spPr>
          <a:xfrm>
            <a:off x="5875101" y="3931878"/>
            <a:ext cx="950495" cy="481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6"/>
          <p:cNvSpPr>
            <a:spLocks noGrp="1"/>
          </p:cNvSpPr>
          <p:nvPr>
            <p:ph type="ftr" sz="quarter" idx="11"/>
          </p:nvPr>
        </p:nvSpPr>
        <p:spPr>
          <a:xfrm>
            <a:off x="4038600" y="6356350"/>
            <a:ext cx="4491942"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3044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disaster could potentially shut you down!</a:t>
            </a:r>
            <a:endParaRPr lang="en-US" dirty="0"/>
          </a:p>
        </p:txBody>
      </p:sp>
      <p:sp>
        <p:nvSpPr>
          <p:cNvPr id="3" name="Content Placeholder 2"/>
          <p:cNvSpPr>
            <a:spLocks noGrp="1"/>
          </p:cNvSpPr>
          <p:nvPr>
            <p:ph idx="1"/>
          </p:nvPr>
        </p:nvSpPr>
        <p:spPr/>
        <p:txBody>
          <a:bodyPr>
            <a:normAutofit/>
          </a:bodyPr>
          <a:lstStyle/>
          <a:p>
            <a:r>
              <a:rPr lang="en-US" sz="2000" dirty="0">
                <a:cs typeface="Times New Roman" panose="02020603050405020304" pitchFamily="18" charset="0"/>
              </a:rPr>
              <a:t>“Forty percent of businesses do not reopen after a disaster and another 25 percent fail within one year according to the Federal Emergency Management Agency (FEMA). Similar statistics from the United States Small Business Administration indicate that over 90 percent of businesses fail within two years after being struck by a disaster.” (</a:t>
            </a:r>
            <a:r>
              <a:rPr lang="en-US" sz="2000" dirty="0">
                <a:cs typeface="Times New Roman" panose="02020603050405020304" pitchFamily="18" charset="0"/>
                <a:hlinkClick r:id="rId2"/>
              </a:rPr>
              <a:t>http://www.sba.gov/content/disaster-planning</a:t>
            </a:r>
            <a:r>
              <a:rPr lang="en-US" sz="2000" dirty="0">
                <a:cs typeface="Times New Roman" panose="02020603050405020304" pitchFamily="18" charset="0"/>
              </a:rPr>
              <a:t>)</a:t>
            </a:r>
          </a:p>
          <a:p>
            <a:endParaRPr lang="en-US" sz="2000" dirty="0" smtClean="0">
              <a:cs typeface="Times New Roman" panose="02020603050405020304" pitchFamily="18" charset="0"/>
            </a:endParaRPr>
          </a:p>
          <a:p>
            <a:r>
              <a:rPr lang="en-US" sz="2000" dirty="0" smtClean="0">
                <a:cs typeface="Times New Roman" panose="02020603050405020304" pitchFamily="18" charset="0"/>
              </a:rPr>
              <a:t>“</a:t>
            </a:r>
            <a:r>
              <a:rPr lang="en-US" sz="2000" dirty="0">
                <a:cs typeface="Times New Roman" panose="02020603050405020304" pitchFamily="18" charset="0"/>
              </a:rPr>
              <a:t>According to the Institute for Business and Home Safety, an estimated 25 percent of businesses do not reopen following a major disaster. You can protect your business by identifying the risks associated with natural and man-made disasters, and by creating a plan for action should a disaster strike (</a:t>
            </a:r>
            <a:r>
              <a:rPr lang="en-US" sz="2000" dirty="0">
                <a:cs typeface="Times New Roman" panose="02020603050405020304" pitchFamily="18" charset="0"/>
                <a:hlinkClick r:id="rId3"/>
              </a:rPr>
              <a:t>http://www.chamber101.com/2programs_committee/natural_disasters/disasterpreparedness/Forty.htm</a:t>
            </a:r>
            <a:endParaRPr lang="en-US" sz="2000" dirty="0">
              <a:cs typeface="Times New Roman" panose="02020603050405020304" pitchFamily="18" charset="0"/>
            </a:endParaRPr>
          </a:p>
          <a:p>
            <a:endParaRPr lang="en-US" sz="2400" dirty="0"/>
          </a:p>
        </p:txBody>
      </p:sp>
      <p:sp>
        <p:nvSpPr>
          <p:cNvPr id="4" name="Footer Placeholder 3"/>
          <p:cNvSpPr>
            <a:spLocks noGrp="1"/>
          </p:cNvSpPr>
          <p:nvPr>
            <p:ph type="ftr" sz="quarter" idx="11"/>
          </p:nvPr>
        </p:nvSpPr>
        <p:spPr>
          <a:xfrm>
            <a:off x="4270093" y="6311900"/>
            <a:ext cx="4653987"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621854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179630" cy="1325563"/>
          </a:xfrm>
        </p:spPr>
        <p:txBody>
          <a:bodyPr/>
          <a:lstStyle/>
          <a:p>
            <a:r>
              <a:rPr lang="en-US" dirty="0" smtClean="0"/>
              <a:t>BRMGR “testing” sent an email to the assigned technician, the sequence is shown below </a:t>
            </a:r>
            <a:r>
              <a:rPr lang="en-US" sz="3600" dirty="0" smtClean="0"/>
              <a:t>(iPhone).</a:t>
            </a:r>
            <a:endParaRPr lang="en-US" sz="3600" dirty="0"/>
          </a:p>
        </p:txBody>
      </p:sp>
      <p:pic>
        <p:nvPicPr>
          <p:cNvPr id="4" name="Content Placeholder 3"/>
          <p:cNvPicPr>
            <a:picLocks noGrp="1" noChangeAspect="1"/>
          </p:cNvPicPr>
          <p:nvPr>
            <p:ph idx="1"/>
          </p:nvPr>
        </p:nvPicPr>
        <p:blipFill>
          <a:blip r:embed="rId2"/>
          <a:stretch>
            <a:fillRect/>
          </a:stretch>
        </p:blipFill>
        <p:spPr>
          <a:xfrm>
            <a:off x="838200" y="1760186"/>
            <a:ext cx="2798135" cy="4725984"/>
          </a:xfrm>
          <a:prstGeom prst="rect">
            <a:avLst/>
          </a:prstGeom>
        </p:spPr>
      </p:pic>
      <p:pic>
        <p:nvPicPr>
          <p:cNvPr id="5" name="Picture 4"/>
          <p:cNvPicPr>
            <a:picLocks noChangeAspect="1"/>
          </p:cNvPicPr>
          <p:nvPr/>
        </p:nvPicPr>
        <p:blipFill>
          <a:blip r:embed="rId3"/>
          <a:stretch>
            <a:fillRect/>
          </a:stretch>
        </p:blipFill>
        <p:spPr>
          <a:xfrm>
            <a:off x="4603917" y="1760185"/>
            <a:ext cx="2808967" cy="4815371"/>
          </a:xfrm>
          <a:prstGeom prst="rect">
            <a:avLst/>
          </a:prstGeom>
        </p:spPr>
      </p:pic>
      <p:pic>
        <p:nvPicPr>
          <p:cNvPr id="6" name="Picture 5"/>
          <p:cNvPicPr>
            <a:picLocks noChangeAspect="1"/>
          </p:cNvPicPr>
          <p:nvPr/>
        </p:nvPicPr>
        <p:blipFill>
          <a:blip r:embed="rId4"/>
          <a:stretch>
            <a:fillRect/>
          </a:stretch>
        </p:blipFill>
        <p:spPr>
          <a:xfrm>
            <a:off x="8469431" y="1739696"/>
            <a:ext cx="2729939" cy="4746474"/>
          </a:xfrm>
          <a:prstGeom prst="rect">
            <a:avLst/>
          </a:prstGeom>
        </p:spPr>
      </p:pic>
      <p:sp>
        <p:nvSpPr>
          <p:cNvPr id="7" name="Oval 6"/>
          <p:cNvSpPr/>
          <p:nvPr/>
        </p:nvSpPr>
        <p:spPr>
          <a:xfrm>
            <a:off x="644155" y="2440134"/>
            <a:ext cx="3186224" cy="79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690577" y="3721395"/>
            <a:ext cx="2222204" cy="1200329"/>
          </a:xfrm>
          <a:prstGeom prst="rect">
            <a:avLst/>
          </a:prstGeom>
          <a:solidFill>
            <a:schemeClr val="accent1">
              <a:lumMod val="20000"/>
              <a:lumOff val="80000"/>
            </a:schemeClr>
          </a:solidFill>
        </p:spPr>
        <p:txBody>
          <a:bodyPr wrap="square" rtlCol="0">
            <a:spAutoFit/>
          </a:bodyPr>
          <a:lstStyle/>
          <a:p>
            <a:r>
              <a:rPr lang="en-US" dirty="0" smtClean="0"/>
              <a:t>Technician received</a:t>
            </a:r>
          </a:p>
          <a:p>
            <a:r>
              <a:rPr lang="en-US" dirty="0"/>
              <a:t>e</a:t>
            </a:r>
            <a:r>
              <a:rPr lang="en-US" dirty="0" smtClean="0"/>
              <a:t>mail or text message</a:t>
            </a:r>
          </a:p>
          <a:p>
            <a:r>
              <a:rPr lang="en-US" dirty="0"/>
              <a:t>o</a:t>
            </a:r>
            <a:r>
              <a:rPr lang="en-US" dirty="0" smtClean="0"/>
              <a:t>r both depending on option settings. </a:t>
            </a:r>
            <a:endParaRPr lang="en-US" dirty="0"/>
          </a:p>
        </p:txBody>
      </p:sp>
      <p:sp>
        <p:nvSpPr>
          <p:cNvPr id="9" name="Oval 8"/>
          <p:cNvSpPr/>
          <p:nvPr/>
        </p:nvSpPr>
        <p:spPr>
          <a:xfrm>
            <a:off x="4359540" y="2589261"/>
            <a:ext cx="3186224" cy="79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678643" y="2589261"/>
            <a:ext cx="2222204" cy="646331"/>
          </a:xfrm>
          <a:prstGeom prst="rect">
            <a:avLst/>
          </a:prstGeom>
          <a:solidFill>
            <a:schemeClr val="accent1">
              <a:lumMod val="20000"/>
              <a:lumOff val="80000"/>
            </a:schemeClr>
          </a:solidFill>
        </p:spPr>
        <p:txBody>
          <a:bodyPr wrap="square" rtlCol="0">
            <a:spAutoFit/>
          </a:bodyPr>
          <a:lstStyle/>
          <a:p>
            <a:r>
              <a:rPr lang="en-US" dirty="0" smtClean="0"/>
              <a:t>Technician responded to the instructions, </a:t>
            </a:r>
            <a:endParaRPr lang="en-US" b="1" dirty="0"/>
          </a:p>
        </p:txBody>
      </p:sp>
      <p:sp>
        <p:nvSpPr>
          <p:cNvPr id="11" name="Oval 10"/>
          <p:cNvSpPr/>
          <p:nvPr/>
        </p:nvSpPr>
        <p:spPr>
          <a:xfrm>
            <a:off x="4338158" y="5638798"/>
            <a:ext cx="3186224" cy="795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6"/>
          <p:cNvSpPr>
            <a:spLocks noGrp="1"/>
          </p:cNvSpPr>
          <p:nvPr>
            <p:ph type="ftr" sz="quarter" idx="11"/>
          </p:nvPr>
        </p:nvSpPr>
        <p:spPr>
          <a:xfrm>
            <a:off x="4038600" y="6356350"/>
            <a:ext cx="4630838" cy="365125"/>
          </a:xfrm>
        </p:spPr>
        <p:txBody>
          <a:bodyPr/>
          <a:lstStyle/>
          <a:p>
            <a:r>
              <a:rPr lang="en-US" dirty="0" smtClean="0"/>
              <a:t>Copyright © 2014, 2015 HDPlus, All Rights Reserved – Patent Pending </a:t>
            </a:r>
            <a:endParaRPr lang="en-US" dirty="0"/>
          </a:p>
        </p:txBody>
      </p:sp>
      <p:sp>
        <p:nvSpPr>
          <p:cNvPr id="3" name="Rectangle 2"/>
          <p:cNvSpPr/>
          <p:nvPr/>
        </p:nvSpPr>
        <p:spPr>
          <a:xfrm>
            <a:off x="7639732" y="5674409"/>
            <a:ext cx="3293879" cy="646331"/>
          </a:xfrm>
          <a:prstGeom prst="rect">
            <a:avLst/>
          </a:prstGeom>
          <a:solidFill>
            <a:schemeClr val="accent1">
              <a:lumMod val="20000"/>
              <a:lumOff val="80000"/>
            </a:schemeClr>
          </a:solidFill>
        </p:spPr>
        <p:txBody>
          <a:bodyPr wrap="square">
            <a:spAutoFit/>
          </a:bodyPr>
          <a:lstStyle/>
          <a:p>
            <a:r>
              <a:rPr lang="en-US" dirty="0" smtClean="0"/>
              <a:t>… by </a:t>
            </a:r>
            <a:r>
              <a:rPr lang="en-US" dirty="0"/>
              <a:t>clicking link embedded in the email – </a:t>
            </a:r>
            <a:r>
              <a:rPr lang="en-US" b="1" dirty="0"/>
              <a:t>note date and time. </a:t>
            </a:r>
          </a:p>
        </p:txBody>
      </p:sp>
      <p:sp>
        <p:nvSpPr>
          <p:cNvPr id="14" name="TextBox 13"/>
          <p:cNvSpPr txBox="1"/>
          <p:nvPr/>
        </p:nvSpPr>
        <p:spPr>
          <a:xfrm>
            <a:off x="10166606" y="4776537"/>
            <a:ext cx="1660436" cy="646331"/>
          </a:xfrm>
          <a:prstGeom prst="rect">
            <a:avLst/>
          </a:prstGeom>
          <a:solidFill>
            <a:schemeClr val="accent1">
              <a:lumMod val="20000"/>
              <a:lumOff val="80000"/>
            </a:schemeClr>
          </a:solidFill>
        </p:spPr>
        <p:txBody>
          <a:bodyPr wrap="square" rtlCol="0">
            <a:spAutoFit/>
          </a:bodyPr>
          <a:lstStyle/>
          <a:p>
            <a:r>
              <a:rPr lang="en-US" dirty="0" smtClean="0"/>
              <a:t>… and BRMGR responded</a:t>
            </a:r>
            <a:endParaRPr lang="en-US" dirty="0"/>
          </a:p>
        </p:txBody>
      </p:sp>
    </p:spTree>
    <p:extLst>
      <p:ext uri="{BB962C8B-B14F-4D97-AF65-F5344CB8AC3E}">
        <p14:creationId xmlns:p14="http://schemas.microsoft.com/office/powerpoint/2010/main" val="155725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received from technician</a:t>
            </a:r>
            <a:endParaRPr lang="en-US" dirty="0"/>
          </a:p>
        </p:txBody>
      </p:sp>
      <p:pic>
        <p:nvPicPr>
          <p:cNvPr id="4" name="Content Placeholder 3"/>
          <p:cNvPicPr>
            <a:picLocks noGrp="1" noChangeAspect="1"/>
          </p:cNvPicPr>
          <p:nvPr>
            <p:ph idx="1"/>
          </p:nvPr>
        </p:nvPicPr>
        <p:blipFill>
          <a:blip r:embed="rId2"/>
          <a:stretch>
            <a:fillRect/>
          </a:stretch>
        </p:blipFill>
        <p:spPr>
          <a:xfrm>
            <a:off x="3258279" y="1531836"/>
            <a:ext cx="5675442" cy="4360161"/>
          </a:xfrm>
          <a:prstGeom prst="rect">
            <a:avLst/>
          </a:prstGeom>
        </p:spPr>
      </p:pic>
      <p:sp>
        <p:nvSpPr>
          <p:cNvPr id="5" name="Oval 4"/>
          <p:cNvSpPr/>
          <p:nvPr/>
        </p:nvSpPr>
        <p:spPr>
          <a:xfrm>
            <a:off x="6205682" y="2858549"/>
            <a:ext cx="1282997" cy="890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6"/>
          <p:cNvSpPr>
            <a:spLocks noGrp="1"/>
          </p:cNvSpPr>
          <p:nvPr>
            <p:ph type="ftr" sz="quarter" idx="11"/>
          </p:nvPr>
        </p:nvSpPr>
        <p:spPr>
          <a:xfrm>
            <a:off x="4038599" y="6356350"/>
            <a:ext cx="4758159" cy="365125"/>
          </a:xfrm>
        </p:spPr>
        <p:txBody>
          <a:bodyPr/>
          <a:lstStyle/>
          <a:p>
            <a:r>
              <a:rPr lang="en-US" dirty="0" smtClean="0"/>
              <a:t>Copyright © 2014, 2015 HDPlus, All Rights Reserved – Patent Pending </a:t>
            </a:r>
            <a:endParaRPr lang="en-US" dirty="0"/>
          </a:p>
        </p:txBody>
      </p:sp>
      <p:sp>
        <p:nvSpPr>
          <p:cNvPr id="3" name="TextBox 2"/>
          <p:cNvSpPr txBox="1"/>
          <p:nvPr/>
        </p:nvSpPr>
        <p:spPr>
          <a:xfrm>
            <a:off x="8933721" y="2959768"/>
            <a:ext cx="2291742" cy="1477328"/>
          </a:xfrm>
          <a:prstGeom prst="rect">
            <a:avLst/>
          </a:prstGeom>
          <a:solidFill>
            <a:schemeClr val="accent1">
              <a:lumMod val="20000"/>
              <a:lumOff val="80000"/>
            </a:schemeClr>
          </a:solidFill>
        </p:spPr>
        <p:txBody>
          <a:bodyPr wrap="square" rtlCol="0">
            <a:spAutoFit/>
          </a:bodyPr>
          <a:lstStyle/>
          <a:p>
            <a:r>
              <a:rPr lang="en-US" dirty="0" smtClean="0"/>
              <a:t>Note data and time recorded in BRMGR from technician’s email response shown in previous slide.</a:t>
            </a:r>
            <a:endParaRPr lang="en-US" dirty="0"/>
          </a:p>
        </p:txBody>
      </p:sp>
    </p:spTree>
    <p:extLst>
      <p:ext uri="{BB962C8B-B14F-4D97-AF65-F5344CB8AC3E}">
        <p14:creationId xmlns:p14="http://schemas.microsoft.com/office/powerpoint/2010/main" val="7387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sequence step has passed testing</a:t>
            </a:r>
            <a:endParaRPr lang="en-US" dirty="0"/>
          </a:p>
        </p:txBody>
      </p:sp>
      <p:pic>
        <p:nvPicPr>
          <p:cNvPr id="4" name="Content Placeholder 3"/>
          <p:cNvPicPr>
            <a:picLocks noGrp="1" noChangeAspect="1"/>
          </p:cNvPicPr>
          <p:nvPr>
            <p:ph idx="1"/>
          </p:nvPr>
        </p:nvPicPr>
        <p:blipFill>
          <a:blip r:embed="rId2"/>
          <a:stretch>
            <a:fillRect/>
          </a:stretch>
        </p:blipFill>
        <p:spPr>
          <a:xfrm>
            <a:off x="3893263" y="2408078"/>
            <a:ext cx="4877757" cy="3851167"/>
          </a:xfrm>
          <a:prstGeom prst="rect">
            <a:avLst/>
          </a:prstGeom>
        </p:spPr>
      </p:pic>
      <p:sp>
        <p:nvSpPr>
          <p:cNvPr id="5" name="Oval 4"/>
          <p:cNvSpPr/>
          <p:nvPr/>
        </p:nvSpPr>
        <p:spPr>
          <a:xfrm>
            <a:off x="6332141" y="3094029"/>
            <a:ext cx="1416196" cy="935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4766277" y="5827894"/>
            <a:ext cx="816376" cy="528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3893263" y="2159937"/>
            <a:ext cx="4877757" cy="496283"/>
          </a:xfrm>
          <a:prstGeom prst="rect">
            <a:avLst/>
          </a:prstGeom>
        </p:spPr>
      </p:pic>
      <p:sp>
        <p:nvSpPr>
          <p:cNvPr id="8" name="Footer Placeholder 6"/>
          <p:cNvSpPr>
            <a:spLocks noGrp="1"/>
          </p:cNvSpPr>
          <p:nvPr>
            <p:ph type="ftr" sz="quarter" idx="11"/>
          </p:nvPr>
        </p:nvSpPr>
        <p:spPr>
          <a:xfrm>
            <a:off x="4038600" y="6356350"/>
            <a:ext cx="4732420"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327157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continues until all steps have passed</a:t>
            </a:r>
            <a:endParaRPr lang="en-US" dirty="0"/>
          </a:p>
        </p:txBody>
      </p:sp>
      <p:pic>
        <p:nvPicPr>
          <p:cNvPr id="4" name="Content Placeholder 3"/>
          <p:cNvPicPr>
            <a:picLocks noGrp="1" noChangeAspect="1"/>
          </p:cNvPicPr>
          <p:nvPr>
            <p:ph idx="1"/>
          </p:nvPr>
        </p:nvPicPr>
        <p:blipFill>
          <a:blip r:embed="rId3"/>
          <a:stretch>
            <a:fillRect/>
          </a:stretch>
        </p:blipFill>
        <p:spPr>
          <a:xfrm>
            <a:off x="2300251" y="1825625"/>
            <a:ext cx="7591497" cy="4351338"/>
          </a:xfrm>
          <a:prstGeom prst="rect">
            <a:avLst/>
          </a:prstGeom>
        </p:spPr>
      </p:pic>
      <p:cxnSp>
        <p:nvCxnSpPr>
          <p:cNvPr id="8" name="Straight Arrow Connector 7"/>
          <p:cNvCxnSpPr/>
          <p:nvPr/>
        </p:nvCxnSpPr>
        <p:spPr>
          <a:xfrm flipH="1">
            <a:off x="9535886" y="4812632"/>
            <a:ext cx="67218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10896" y="4627966"/>
            <a:ext cx="1242441" cy="369332"/>
          </a:xfrm>
          <a:prstGeom prst="rect">
            <a:avLst/>
          </a:prstGeom>
          <a:noFill/>
        </p:spPr>
        <p:txBody>
          <a:bodyPr wrap="square" rtlCol="0">
            <a:spAutoFit/>
          </a:bodyPr>
          <a:lstStyle/>
          <a:p>
            <a:r>
              <a:rPr lang="en-US" dirty="0" smtClean="0"/>
              <a:t>Completed</a:t>
            </a:r>
            <a:endParaRPr lang="en-US" dirty="0"/>
          </a:p>
        </p:txBody>
      </p:sp>
      <p:sp>
        <p:nvSpPr>
          <p:cNvPr id="7" name="Footer Placeholder 6"/>
          <p:cNvSpPr>
            <a:spLocks noGrp="1"/>
          </p:cNvSpPr>
          <p:nvPr>
            <p:ph type="ftr" sz="quarter" idx="11"/>
          </p:nvPr>
        </p:nvSpPr>
        <p:spPr>
          <a:xfrm>
            <a:off x="4038600" y="6356350"/>
            <a:ext cx="4491942" cy="365125"/>
          </a:xfrm>
        </p:spPr>
        <p:txBody>
          <a:bodyPr/>
          <a:lstStyle/>
          <a:p>
            <a:r>
              <a:rPr lang="en-US" dirty="0" smtClean="0"/>
              <a:t>Copyright © 2014, 2015 HDPlus, All Rights Reserved – Patent Pending </a:t>
            </a:r>
            <a:endParaRPr lang="en-US" dirty="0"/>
          </a:p>
        </p:txBody>
      </p:sp>
      <p:sp>
        <p:nvSpPr>
          <p:cNvPr id="5" name="Right Brace 4"/>
          <p:cNvSpPr/>
          <p:nvPr/>
        </p:nvSpPr>
        <p:spPr>
          <a:xfrm>
            <a:off x="8927432" y="3669632"/>
            <a:ext cx="445168" cy="228600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9248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 Plan passed testing</a:t>
            </a:r>
            <a:endParaRPr lang="en-US" dirty="0"/>
          </a:p>
        </p:txBody>
      </p:sp>
      <p:pic>
        <p:nvPicPr>
          <p:cNvPr id="4" name="Content Placeholder 3"/>
          <p:cNvPicPr>
            <a:picLocks noGrp="1" noChangeAspect="1"/>
          </p:cNvPicPr>
          <p:nvPr>
            <p:ph idx="1"/>
          </p:nvPr>
        </p:nvPicPr>
        <p:blipFill>
          <a:blip r:embed="rId2"/>
          <a:stretch>
            <a:fillRect/>
          </a:stretch>
        </p:blipFill>
        <p:spPr>
          <a:xfrm>
            <a:off x="1804987" y="2353469"/>
            <a:ext cx="8582025" cy="3295650"/>
          </a:xfrm>
          <a:prstGeom prst="rect">
            <a:avLst/>
          </a:prstGeom>
        </p:spPr>
      </p:pic>
      <p:sp>
        <p:nvSpPr>
          <p:cNvPr id="5" name="Oval 4"/>
          <p:cNvSpPr/>
          <p:nvPr/>
        </p:nvSpPr>
        <p:spPr>
          <a:xfrm>
            <a:off x="6539023" y="3710763"/>
            <a:ext cx="2934586" cy="9356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6"/>
          <p:cNvSpPr>
            <a:spLocks noGrp="1"/>
          </p:cNvSpPr>
          <p:nvPr>
            <p:ph type="ftr" sz="quarter" idx="11"/>
          </p:nvPr>
        </p:nvSpPr>
        <p:spPr>
          <a:xfrm>
            <a:off x="4038599" y="6356350"/>
            <a:ext cx="4723435" cy="365125"/>
          </a:xfrm>
        </p:spPr>
        <p:txBody>
          <a:bodyPr/>
          <a:lstStyle/>
          <a:p>
            <a:r>
              <a:rPr lang="en-US" smtClean="0"/>
              <a:t>Copyright © 2014, 2015 HDPlus, All Rights Reserved – Patent Pending </a:t>
            </a:r>
            <a:endParaRPr lang="en-US" dirty="0"/>
          </a:p>
        </p:txBody>
      </p:sp>
    </p:spTree>
    <p:extLst>
      <p:ext uri="{BB962C8B-B14F-4D97-AF65-F5344CB8AC3E}">
        <p14:creationId xmlns:p14="http://schemas.microsoft.com/office/powerpoint/2010/main" val="265378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 D HDP1 0005 is ready for promotion to production</a:t>
            </a:r>
            <a:endParaRPr lang="en-US" dirty="0"/>
          </a:p>
        </p:txBody>
      </p:sp>
      <p:pic>
        <p:nvPicPr>
          <p:cNvPr id="4" name="Content Placeholder 3"/>
          <p:cNvPicPr>
            <a:picLocks noGrp="1" noChangeAspect="1"/>
          </p:cNvPicPr>
          <p:nvPr>
            <p:ph idx="1"/>
          </p:nvPr>
        </p:nvPicPr>
        <p:blipFill>
          <a:blip r:embed="rId2"/>
          <a:stretch>
            <a:fillRect/>
          </a:stretch>
        </p:blipFill>
        <p:spPr>
          <a:xfrm>
            <a:off x="2531804" y="1883275"/>
            <a:ext cx="7128391" cy="4280487"/>
          </a:xfrm>
          <a:prstGeom prst="rect">
            <a:avLst/>
          </a:prstGeom>
        </p:spPr>
      </p:pic>
      <p:sp>
        <p:nvSpPr>
          <p:cNvPr id="5" name="Oval 4"/>
          <p:cNvSpPr/>
          <p:nvPr/>
        </p:nvSpPr>
        <p:spPr>
          <a:xfrm>
            <a:off x="6996223" y="5643368"/>
            <a:ext cx="1392865" cy="616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6"/>
          <p:cNvSpPr>
            <a:spLocks noGrp="1"/>
          </p:cNvSpPr>
          <p:nvPr>
            <p:ph type="ftr" sz="quarter" idx="11"/>
          </p:nvPr>
        </p:nvSpPr>
        <p:spPr>
          <a:xfrm>
            <a:off x="4038599" y="6356350"/>
            <a:ext cx="4677137"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644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Plan can be promoted by the DR Executive Director </a:t>
            </a:r>
            <a:r>
              <a:rPr lang="en-US" u="sng" dirty="0" smtClean="0"/>
              <a:t>only</a:t>
            </a:r>
            <a:endParaRPr lang="en-US" u="sng" dirty="0"/>
          </a:p>
        </p:txBody>
      </p:sp>
      <p:pic>
        <p:nvPicPr>
          <p:cNvPr id="4" name="Content Placeholder 3"/>
          <p:cNvPicPr>
            <a:picLocks noGrp="1" noChangeAspect="1"/>
          </p:cNvPicPr>
          <p:nvPr>
            <p:ph idx="1"/>
          </p:nvPr>
        </p:nvPicPr>
        <p:blipFill>
          <a:blip r:embed="rId2"/>
          <a:stretch>
            <a:fillRect/>
          </a:stretch>
        </p:blipFill>
        <p:spPr>
          <a:xfrm>
            <a:off x="2224087" y="2029619"/>
            <a:ext cx="7743825" cy="3943350"/>
          </a:xfrm>
          <a:prstGeom prst="rect">
            <a:avLst/>
          </a:prstGeom>
        </p:spPr>
      </p:pic>
      <p:sp>
        <p:nvSpPr>
          <p:cNvPr id="5" name="Oval 4"/>
          <p:cNvSpPr/>
          <p:nvPr/>
        </p:nvSpPr>
        <p:spPr>
          <a:xfrm>
            <a:off x="8144540" y="3072810"/>
            <a:ext cx="1307805" cy="382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6"/>
          <p:cNvSpPr>
            <a:spLocks noGrp="1"/>
          </p:cNvSpPr>
          <p:nvPr>
            <p:ph type="ftr" sz="quarter" idx="11"/>
          </p:nvPr>
        </p:nvSpPr>
        <p:spPr>
          <a:xfrm>
            <a:off x="4038600" y="6356350"/>
            <a:ext cx="4630838"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239957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completed plans</a:t>
            </a:r>
            <a:r>
              <a:rPr lang="en-US" dirty="0"/>
              <a:t>, shows </a:t>
            </a:r>
            <a:r>
              <a:rPr lang="en-US" dirty="0" smtClean="0"/>
              <a:t/>
            </a:r>
            <a:br>
              <a:rPr lang="en-US" dirty="0" smtClean="0"/>
            </a:br>
            <a:r>
              <a:rPr lang="en-US" dirty="0" smtClean="0"/>
              <a:t>BR </a:t>
            </a:r>
            <a:r>
              <a:rPr lang="en-US" dirty="0"/>
              <a:t>D HDP1 0005 </a:t>
            </a:r>
            <a:r>
              <a:rPr lang="en-US" dirty="0" smtClean="0"/>
              <a:t> as </a:t>
            </a:r>
            <a:r>
              <a:rPr lang="en-US" b="1" dirty="0" smtClean="0">
                <a:solidFill>
                  <a:srgbClr val="00B050"/>
                </a:solidFill>
              </a:rPr>
              <a:t>Ready</a:t>
            </a:r>
            <a:r>
              <a:rPr lang="en-US" dirty="0" smtClean="0"/>
              <a:t> </a:t>
            </a:r>
            <a:endParaRPr lang="en-US" dirty="0"/>
          </a:p>
        </p:txBody>
      </p:sp>
      <p:pic>
        <p:nvPicPr>
          <p:cNvPr id="4" name="Content Placeholder 3"/>
          <p:cNvPicPr>
            <a:picLocks noGrp="1" noChangeAspect="1"/>
          </p:cNvPicPr>
          <p:nvPr>
            <p:ph idx="1"/>
          </p:nvPr>
        </p:nvPicPr>
        <p:blipFill>
          <a:blip r:embed="rId2"/>
          <a:stretch>
            <a:fillRect/>
          </a:stretch>
        </p:blipFill>
        <p:spPr>
          <a:xfrm>
            <a:off x="1633537" y="2372519"/>
            <a:ext cx="8924925" cy="3257550"/>
          </a:xfrm>
          <a:prstGeom prst="rect">
            <a:avLst/>
          </a:prstGeom>
        </p:spPr>
      </p:pic>
      <p:sp>
        <p:nvSpPr>
          <p:cNvPr id="5" name="Footer Placeholder 6"/>
          <p:cNvSpPr>
            <a:spLocks noGrp="1"/>
          </p:cNvSpPr>
          <p:nvPr>
            <p:ph type="ftr" sz="quarter" idx="11"/>
          </p:nvPr>
        </p:nvSpPr>
        <p:spPr>
          <a:xfrm>
            <a:off x="4038599" y="6356350"/>
            <a:ext cx="4584539" cy="365125"/>
          </a:xfrm>
        </p:spPr>
        <p:txBody>
          <a:bodyPr/>
          <a:lstStyle/>
          <a:p>
            <a:r>
              <a:rPr lang="en-US" dirty="0" smtClean="0"/>
              <a:t>Copyright © 2014, 2015 HDPlus, All Rights Reserved – Patent Pending </a:t>
            </a:r>
            <a:endParaRPr lang="en-US" dirty="0"/>
          </a:p>
        </p:txBody>
      </p:sp>
      <p:sp>
        <p:nvSpPr>
          <p:cNvPr id="6" name="Oval 5"/>
          <p:cNvSpPr/>
          <p:nvPr/>
        </p:nvSpPr>
        <p:spPr>
          <a:xfrm>
            <a:off x="3069771" y="4219302"/>
            <a:ext cx="1191758" cy="374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515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KPI view of completed plans</a:t>
            </a:r>
            <a:endParaRPr lang="en-US" dirty="0"/>
          </a:p>
        </p:txBody>
      </p:sp>
      <p:pic>
        <p:nvPicPr>
          <p:cNvPr id="4" name="Content Placeholder 3"/>
          <p:cNvPicPr>
            <a:picLocks noGrp="1" noChangeAspect="1"/>
          </p:cNvPicPr>
          <p:nvPr>
            <p:ph idx="1"/>
          </p:nvPr>
        </p:nvPicPr>
        <p:blipFill>
          <a:blip r:embed="rId2"/>
          <a:stretch>
            <a:fillRect/>
          </a:stretch>
        </p:blipFill>
        <p:spPr>
          <a:xfrm>
            <a:off x="2653646" y="1825625"/>
            <a:ext cx="6884708" cy="4351338"/>
          </a:xfrm>
          <a:prstGeom prst="rect">
            <a:avLst/>
          </a:prstGeom>
        </p:spPr>
      </p:pic>
      <p:sp>
        <p:nvSpPr>
          <p:cNvPr id="5" name="Footer Placeholder 6"/>
          <p:cNvSpPr>
            <a:spLocks noGrp="1"/>
          </p:cNvSpPr>
          <p:nvPr>
            <p:ph type="ftr" sz="quarter" idx="11"/>
          </p:nvPr>
        </p:nvSpPr>
        <p:spPr>
          <a:xfrm>
            <a:off x="4038600" y="6356350"/>
            <a:ext cx="4561390"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993588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execution of a DR plan requires an Executive Director level approval</a:t>
            </a:r>
            <a:endParaRPr lang="en-US" dirty="0"/>
          </a:p>
        </p:txBody>
      </p:sp>
      <p:pic>
        <p:nvPicPr>
          <p:cNvPr id="4" name="Content Placeholder 3"/>
          <p:cNvPicPr>
            <a:picLocks noGrp="1" noChangeAspect="1"/>
          </p:cNvPicPr>
          <p:nvPr>
            <p:ph idx="1"/>
          </p:nvPr>
        </p:nvPicPr>
        <p:blipFill>
          <a:blip r:embed="rId2"/>
          <a:stretch>
            <a:fillRect/>
          </a:stretch>
        </p:blipFill>
        <p:spPr>
          <a:xfrm>
            <a:off x="2190750" y="2010569"/>
            <a:ext cx="7810500" cy="3981450"/>
          </a:xfrm>
          <a:prstGeom prst="rect">
            <a:avLst/>
          </a:prstGeom>
        </p:spPr>
      </p:pic>
      <p:sp>
        <p:nvSpPr>
          <p:cNvPr id="5" name="Oval 4"/>
          <p:cNvSpPr/>
          <p:nvPr/>
        </p:nvSpPr>
        <p:spPr>
          <a:xfrm>
            <a:off x="8793126" y="3104708"/>
            <a:ext cx="1307805" cy="382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6"/>
          <p:cNvSpPr>
            <a:spLocks noGrp="1"/>
          </p:cNvSpPr>
          <p:nvPr>
            <p:ph type="ftr" sz="quarter" idx="11"/>
          </p:nvPr>
        </p:nvSpPr>
        <p:spPr>
          <a:xfrm>
            <a:off x="4038599" y="6356350"/>
            <a:ext cx="4607689"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42511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353801" cy="1325563"/>
          </a:xfrm>
        </p:spPr>
        <p:txBody>
          <a:bodyPr>
            <a:normAutofit/>
          </a:bodyPr>
          <a:lstStyle/>
          <a:p>
            <a:r>
              <a:rPr lang="en-US" sz="3600" dirty="0" smtClean="0"/>
              <a:t>BRMGR can support multiple DR teams simultaneously, providing a coordinated, well controlled recovery.</a:t>
            </a:r>
            <a:endParaRPr lang="en-US" sz="3600" dirty="0"/>
          </a:p>
        </p:txBody>
      </p:sp>
      <p:sp>
        <p:nvSpPr>
          <p:cNvPr id="3" name="Content Placeholder 2"/>
          <p:cNvSpPr>
            <a:spLocks noGrp="1"/>
          </p:cNvSpPr>
          <p:nvPr>
            <p:ph idx="1"/>
          </p:nvPr>
        </p:nvSpPr>
        <p:spPr/>
        <p:txBody>
          <a:bodyPr>
            <a:normAutofit/>
          </a:bodyPr>
          <a:lstStyle/>
          <a:p>
            <a:pPr>
              <a:lnSpc>
                <a:spcPct val="100000"/>
              </a:lnSpc>
              <a:spcBef>
                <a:spcPts val="0"/>
              </a:spcBef>
            </a:pPr>
            <a:r>
              <a:rPr lang="en-US" sz="2000" dirty="0" smtClean="0"/>
              <a:t>A disaster strikes, and IT staff are hurriedly dispatched to the computer room or data center to get key systems back on line. Without a plan, or a coordinated and tested approach, the probability is high that the company will suffer significant damage. </a:t>
            </a:r>
          </a:p>
          <a:p>
            <a:pPr>
              <a:lnSpc>
                <a:spcPct val="100000"/>
              </a:lnSpc>
              <a:spcBef>
                <a:spcPts val="0"/>
              </a:spcBef>
            </a:pPr>
            <a:endParaRPr lang="en-US" sz="2000" dirty="0" smtClean="0"/>
          </a:p>
          <a:p>
            <a:pPr>
              <a:lnSpc>
                <a:spcPct val="100000"/>
              </a:lnSpc>
              <a:spcBef>
                <a:spcPts val="0"/>
              </a:spcBef>
            </a:pPr>
            <a:r>
              <a:rPr lang="en-US" sz="2000" dirty="0" smtClean="0"/>
              <a:t>People under stress attempting to recovery complex systems is a receipt for another disaster.</a:t>
            </a:r>
          </a:p>
          <a:p>
            <a:pPr>
              <a:lnSpc>
                <a:spcPct val="100000"/>
              </a:lnSpc>
              <a:spcBef>
                <a:spcPts val="0"/>
              </a:spcBef>
            </a:pPr>
            <a:endParaRPr lang="en-US" sz="2000" dirty="0" smtClean="0"/>
          </a:p>
          <a:p>
            <a:pPr>
              <a:lnSpc>
                <a:spcPct val="100000"/>
              </a:lnSpc>
              <a:spcBef>
                <a:spcPts val="0"/>
              </a:spcBef>
            </a:pPr>
            <a:r>
              <a:rPr lang="en-US" sz="2000" dirty="0" smtClean="0"/>
              <a:t>BRMGR will begin dispatching emails and text messages to designated staff of what to do, when to do it, and in what order, with validated “pre-tested” instructions and documentation to their mobile devices. As sequenced steps are executed, BRMGR tracks and updates the executive dashboard keeping management and key staff fully updated on status. The multiple streams of communications keep the process under control, teams are not working in silos, the recovery is coordinated, and normal operations returned as quickly and efficiently as possible.</a:t>
            </a:r>
            <a:endParaRPr lang="en-US" sz="2000" dirty="0"/>
          </a:p>
        </p:txBody>
      </p:sp>
      <p:sp>
        <p:nvSpPr>
          <p:cNvPr id="4" name="Footer Placeholder 3"/>
          <p:cNvSpPr>
            <a:spLocks noGrp="1"/>
          </p:cNvSpPr>
          <p:nvPr>
            <p:ph type="ftr" sz="quarter" idx="11"/>
          </p:nvPr>
        </p:nvSpPr>
        <p:spPr>
          <a:xfrm>
            <a:off x="4038599" y="6356350"/>
            <a:ext cx="4711861"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1746177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pPr>
            <a:r>
              <a:rPr lang="en-US" sz="2000" dirty="0" smtClean="0"/>
              <a:t>BRMGR will guide teams through the process of building/developing a DR plan.</a:t>
            </a:r>
          </a:p>
          <a:p>
            <a:pPr>
              <a:lnSpc>
                <a:spcPct val="100000"/>
              </a:lnSpc>
              <a:spcBef>
                <a:spcPts val="0"/>
              </a:spcBef>
            </a:pPr>
            <a:endParaRPr lang="en-US" sz="2000" dirty="0"/>
          </a:p>
          <a:p>
            <a:pPr>
              <a:lnSpc>
                <a:spcPct val="100000"/>
              </a:lnSpc>
              <a:spcBef>
                <a:spcPts val="0"/>
              </a:spcBef>
            </a:pPr>
            <a:r>
              <a:rPr lang="en-US" sz="2000" dirty="0" smtClean="0"/>
              <a:t>BRMGR can ease the workload by making use of pre-built DR templates</a:t>
            </a:r>
          </a:p>
          <a:p>
            <a:pPr>
              <a:lnSpc>
                <a:spcPct val="100000"/>
              </a:lnSpc>
              <a:spcBef>
                <a:spcPts val="0"/>
              </a:spcBef>
            </a:pPr>
            <a:endParaRPr lang="en-US" sz="2000" dirty="0" smtClean="0"/>
          </a:p>
          <a:p>
            <a:pPr>
              <a:lnSpc>
                <a:spcPct val="100000"/>
              </a:lnSpc>
              <a:spcBef>
                <a:spcPts val="0"/>
              </a:spcBef>
            </a:pPr>
            <a:r>
              <a:rPr lang="en-US" sz="2000" dirty="0" smtClean="0"/>
              <a:t>BRMGR manages the DR Plan communications, testing, and validation, ensuring all DR Plan team members understand their DR Plan responsibilities</a:t>
            </a:r>
          </a:p>
          <a:p>
            <a:pPr>
              <a:lnSpc>
                <a:spcPct val="100000"/>
              </a:lnSpc>
              <a:spcBef>
                <a:spcPts val="0"/>
              </a:spcBef>
            </a:pPr>
            <a:endParaRPr lang="en-US" sz="2000" dirty="0" smtClean="0"/>
          </a:p>
          <a:p>
            <a:pPr>
              <a:lnSpc>
                <a:spcPct val="100000"/>
              </a:lnSpc>
              <a:spcBef>
                <a:spcPts val="0"/>
              </a:spcBef>
            </a:pPr>
            <a:r>
              <a:rPr lang="en-US" sz="2000" dirty="0" smtClean="0"/>
              <a:t>At anytime during the build and test phases, should a step fail. HDPlus automatically generates a incident ticket and manages the ticket via traditional escalation and alerting until issue is resolved.</a:t>
            </a:r>
          </a:p>
          <a:p>
            <a:pPr>
              <a:lnSpc>
                <a:spcPct val="100000"/>
              </a:lnSpc>
              <a:spcBef>
                <a:spcPts val="0"/>
              </a:spcBef>
            </a:pPr>
            <a:endParaRPr lang="en-US" sz="2000" dirty="0" smtClean="0"/>
          </a:p>
          <a:p>
            <a:pPr>
              <a:lnSpc>
                <a:spcPct val="100000"/>
              </a:lnSpc>
              <a:spcBef>
                <a:spcPts val="0"/>
              </a:spcBef>
            </a:pPr>
            <a:r>
              <a:rPr lang="en-US" sz="2000" dirty="0" smtClean="0"/>
              <a:t>When a plan is complete, BRMGR continues to monitor the Readiness of the Plan.</a:t>
            </a:r>
            <a:endParaRPr lang="en-US" sz="2000" dirty="0"/>
          </a:p>
        </p:txBody>
      </p:sp>
      <p:sp>
        <p:nvSpPr>
          <p:cNvPr id="5" name="Footer Placeholder 6"/>
          <p:cNvSpPr>
            <a:spLocks noGrp="1"/>
          </p:cNvSpPr>
          <p:nvPr>
            <p:ph type="ftr" sz="quarter" idx="11"/>
          </p:nvPr>
        </p:nvSpPr>
        <p:spPr>
          <a:xfrm>
            <a:off x="4038599" y="6356350"/>
            <a:ext cx="4515091"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2169381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a:t>
            </a:r>
            <a:endParaRPr lang="en-US" dirty="0"/>
          </a:p>
        </p:txBody>
      </p:sp>
      <p:sp>
        <p:nvSpPr>
          <p:cNvPr id="3" name="Content Placeholder 2"/>
          <p:cNvSpPr>
            <a:spLocks noGrp="1"/>
          </p:cNvSpPr>
          <p:nvPr>
            <p:ph idx="1"/>
          </p:nvPr>
        </p:nvSpPr>
        <p:spPr/>
        <p:txBody>
          <a:bodyPr>
            <a:normAutofit/>
          </a:bodyPr>
          <a:lstStyle/>
          <a:p>
            <a:endParaRPr lang="en-US" sz="2000" dirty="0" smtClean="0"/>
          </a:p>
          <a:p>
            <a:pPr marL="0" indent="0">
              <a:lnSpc>
                <a:spcPct val="100000"/>
              </a:lnSpc>
              <a:spcBef>
                <a:spcPts val="0"/>
              </a:spcBef>
              <a:buNone/>
            </a:pPr>
            <a:r>
              <a:rPr lang="en-US" sz="3600" dirty="0" smtClean="0"/>
              <a:t>How DR </a:t>
            </a:r>
            <a:r>
              <a:rPr lang="en-US" sz="3600" b="1" dirty="0" smtClean="0">
                <a:solidFill>
                  <a:srgbClr val="00B050"/>
                </a:solidFill>
              </a:rPr>
              <a:t>Ready</a:t>
            </a:r>
            <a:r>
              <a:rPr lang="en-US" sz="3600" dirty="0" smtClean="0"/>
              <a:t> is your organization?</a:t>
            </a:r>
          </a:p>
          <a:p>
            <a:pPr marL="0" indent="0">
              <a:lnSpc>
                <a:spcPct val="100000"/>
              </a:lnSpc>
              <a:spcBef>
                <a:spcPts val="0"/>
              </a:spcBef>
              <a:buNone/>
            </a:pPr>
            <a:endParaRPr lang="en-US" sz="3600" dirty="0"/>
          </a:p>
          <a:p>
            <a:pPr marL="0" indent="0">
              <a:lnSpc>
                <a:spcPct val="100000"/>
              </a:lnSpc>
              <a:spcBef>
                <a:spcPts val="0"/>
              </a:spcBef>
              <a:buNone/>
            </a:pPr>
            <a:r>
              <a:rPr lang="en-US" sz="3600" dirty="0" smtClean="0"/>
              <a:t>Please contact us for an on-line demo, or a free 90-day proof of concept.</a:t>
            </a:r>
          </a:p>
          <a:p>
            <a:pPr marL="0" indent="0">
              <a:lnSpc>
                <a:spcPct val="100000"/>
              </a:lnSpc>
              <a:spcBef>
                <a:spcPts val="0"/>
              </a:spcBef>
              <a:buNone/>
            </a:pPr>
            <a:endParaRPr lang="en-US" sz="3600" dirty="0"/>
          </a:p>
          <a:p>
            <a:pPr marL="0" indent="0">
              <a:lnSpc>
                <a:spcPct val="100000"/>
              </a:lnSpc>
              <a:spcBef>
                <a:spcPts val="0"/>
              </a:spcBef>
              <a:buNone/>
            </a:pPr>
            <a:r>
              <a:rPr lang="en-US" sz="3600" dirty="0" smtClean="0"/>
              <a:t>Thank you!</a:t>
            </a:r>
            <a:endParaRPr lang="en-US" sz="3600" dirty="0"/>
          </a:p>
        </p:txBody>
      </p:sp>
      <p:sp>
        <p:nvSpPr>
          <p:cNvPr id="5" name="Footer Placeholder 6"/>
          <p:cNvSpPr>
            <a:spLocks noGrp="1"/>
          </p:cNvSpPr>
          <p:nvPr>
            <p:ph type="ftr" sz="quarter" idx="11"/>
          </p:nvPr>
        </p:nvSpPr>
        <p:spPr>
          <a:xfrm>
            <a:off x="4038599" y="6356350"/>
            <a:ext cx="4515091"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4092356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noChangeArrowheads="1"/>
          </p:cNvSpPr>
          <p:nvPr>
            <p:ph type="subTitle" idx="1"/>
          </p:nvPr>
        </p:nvSpPr>
        <p:spPr>
          <a:xfrm>
            <a:off x="2895600" y="4343400"/>
            <a:ext cx="6400800" cy="1752600"/>
          </a:xfrm>
        </p:spPr>
        <p:txBody>
          <a:bodyPr>
            <a:noAutofit/>
          </a:bodyPr>
          <a:lstStyle/>
          <a:p>
            <a:pPr lvl="8" algn="l"/>
            <a:r>
              <a:rPr lang="en-US" i="1" dirty="0">
                <a:solidFill>
                  <a:srgbClr val="00B050"/>
                </a:solidFill>
              </a:rPr>
              <a:t>HDPlus, Inc.</a:t>
            </a:r>
          </a:p>
          <a:p>
            <a:pPr lvl="8" algn="l">
              <a:lnSpc>
                <a:spcPct val="100000"/>
              </a:lnSpc>
              <a:spcBef>
                <a:spcPts val="0"/>
              </a:spcBef>
            </a:pPr>
            <a:r>
              <a:rPr lang="en-US" sz="1200" dirty="0"/>
              <a:t>Landline: +01 888 277-8216</a:t>
            </a:r>
          </a:p>
          <a:p>
            <a:pPr lvl="8" algn="l">
              <a:lnSpc>
                <a:spcPct val="100000"/>
              </a:lnSpc>
              <a:spcBef>
                <a:spcPts val="0"/>
              </a:spcBef>
            </a:pPr>
            <a:r>
              <a:rPr lang="en-US" sz="1200" dirty="0"/>
              <a:t>Fax +01 888 277-8235</a:t>
            </a:r>
          </a:p>
          <a:p>
            <a:pPr lvl="8" algn="l">
              <a:lnSpc>
                <a:spcPct val="100000"/>
              </a:lnSpc>
              <a:spcBef>
                <a:spcPts val="0"/>
              </a:spcBef>
            </a:pPr>
            <a:r>
              <a:rPr lang="en-US" sz="1200" dirty="0"/>
              <a:t>Cellphone: +01 317 331-3038</a:t>
            </a:r>
          </a:p>
          <a:p>
            <a:pPr lvl="8" algn="l">
              <a:lnSpc>
                <a:spcPct val="100000"/>
              </a:lnSpc>
              <a:spcBef>
                <a:spcPts val="0"/>
              </a:spcBef>
            </a:pPr>
            <a:r>
              <a:rPr lang="en-US" sz="1200" dirty="0"/>
              <a:t>Email: </a:t>
            </a:r>
            <a:r>
              <a:rPr lang="en-US" sz="1200" dirty="0" smtClean="0">
                <a:hlinkClick r:id="rId3"/>
              </a:rPr>
              <a:t>ghorlander@hdplus4it.com</a:t>
            </a:r>
            <a:endParaRPr lang="en-US" sz="1200" dirty="0" smtClean="0"/>
          </a:p>
          <a:p>
            <a:pPr lvl="8" algn="l">
              <a:lnSpc>
                <a:spcPct val="100000"/>
              </a:lnSpc>
              <a:spcBef>
                <a:spcPts val="0"/>
              </a:spcBef>
            </a:pPr>
            <a:r>
              <a:rPr lang="en-US" sz="1200" dirty="0" smtClean="0"/>
              <a:t>www.hdplus4it.com</a:t>
            </a:r>
            <a:endParaRPr lang="en-US" sz="1200" dirty="0"/>
          </a:p>
          <a:p>
            <a:endParaRPr lang="en-US" sz="1800" dirty="0">
              <a:solidFill>
                <a:srgbClr val="00206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733800"/>
            <a:ext cx="1524000" cy="204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a:xfrm>
            <a:off x="4038600" y="6356350"/>
            <a:ext cx="4596114" cy="365125"/>
          </a:xfrm>
        </p:spPr>
        <p:txBody>
          <a:bodyPr/>
          <a:lstStyle/>
          <a:p>
            <a:r>
              <a:rPr lang="en-US" dirty="0" smtClean="0"/>
              <a:t>Copyright © 2014, 2015 HDPlus, All Rights Reserved – Patent Pending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8233" y="1270037"/>
            <a:ext cx="4479852" cy="2239926"/>
          </a:xfrm>
          <a:prstGeom prst="rect">
            <a:avLst/>
          </a:prstGeom>
        </p:spPr>
      </p:pic>
    </p:spTree>
    <p:extLst>
      <p:ext uri="{BB962C8B-B14F-4D97-AF65-F5344CB8AC3E}">
        <p14:creationId xmlns:p14="http://schemas.microsoft.com/office/powerpoint/2010/main" val="24209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96337" cy="1325563"/>
          </a:xfrm>
        </p:spPr>
        <p:txBody>
          <a:bodyPr/>
          <a:lstStyle/>
          <a:p>
            <a:r>
              <a:rPr lang="en-US" dirty="0" smtClean="0"/>
              <a:t>BRMGR also keeps your recovery plans - </a:t>
            </a:r>
            <a:r>
              <a:rPr lang="en-US" b="1" dirty="0" smtClean="0">
                <a:solidFill>
                  <a:srgbClr val="00B050"/>
                </a:solidFill>
              </a:rPr>
              <a:t>Ready</a:t>
            </a:r>
            <a:r>
              <a:rPr lang="en-US" b="1" dirty="0" smtClean="0"/>
              <a:t>.</a:t>
            </a:r>
            <a:endParaRPr lang="en-US" b="1" dirty="0"/>
          </a:p>
        </p:txBody>
      </p:sp>
      <p:sp>
        <p:nvSpPr>
          <p:cNvPr id="3" name="Content Placeholder 2"/>
          <p:cNvSpPr>
            <a:spLocks noGrp="1"/>
          </p:cNvSpPr>
          <p:nvPr>
            <p:ph idx="1"/>
          </p:nvPr>
        </p:nvSpPr>
        <p:spPr/>
        <p:txBody>
          <a:bodyPr>
            <a:normAutofit lnSpcReduction="10000"/>
          </a:bodyPr>
          <a:lstStyle/>
          <a:p>
            <a:pPr>
              <a:lnSpc>
                <a:spcPct val="100000"/>
              </a:lnSpc>
              <a:spcBef>
                <a:spcPts val="0"/>
              </a:spcBef>
            </a:pPr>
            <a:r>
              <a:rPr lang="en-US" sz="2000" dirty="0">
                <a:cs typeface="Times New Roman" panose="02020603050405020304" pitchFamily="18" charset="0"/>
              </a:rPr>
              <a:t>The </a:t>
            </a:r>
            <a:r>
              <a:rPr lang="en-US" sz="2000" dirty="0" smtClean="0">
                <a:cs typeface="Times New Roman" panose="02020603050405020304" pitchFamily="18" charset="0"/>
              </a:rPr>
              <a:t>BRMGR dashboard </a:t>
            </a:r>
            <a:r>
              <a:rPr lang="en-US" sz="2000" dirty="0">
                <a:cs typeface="Times New Roman" panose="02020603050405020304" pitchFamily="18" charset="0"/>
              </a:rPr>
              <a:t>is a critical component of the BRMGR. Communication and alerting are paramount to surviving a devastating disaster. The execution and communications during such an event are important processes that help maintain clear objectives for your business. Moreover, knowing how “</a:t>
            </a:r>
            <a:r>
              <a:rPr lang="en-US" sz="2000" b="1" dirty="0">
                <a:cs typeface="Times New Roman" panose="02020603050405020304" pitchFamily="18" charset="0"/>
              </a:rPr>
              <a:t>BR Ready</a:t>
            </a:r>
            <a:r>
              <a:rPr lang="en-US" sz="2000" dirty="0">
                <a:cs typeface="Times New Roman" panose="02020603050405020304" pitchFamily="18" charset="0"/>
              </a:rPr>
              <a:t>” the company is at all times, especially under Sarbanes Oxley guidelines, is not only advised, but may be a legal requirement</a:t>
            </a:r>
            <a:r>
              <a:rPr lang="en-US" sz="2000" dirty="0" smtClean="0">
                <a:cs typeface="Times New Roman" panose="02020603050405020304" pitchFamily="18" charset="0"/>
              </a:rPr>
              <a:t>.</a:t>
            </a:r>
          </a:p>
          <a:p>
            <a:pPr>
              <a:lnSpc>
                <a:spcPct val="100000"/>
              </a:lnSpc>
              <a:spcBef>
                <a:spcPts val="0"/>
              </a:spcBef>
            </a:pPr>
            <a:endParaRPr lang="en-US" sz="2000" dirty="0" smtClean="0">
              <a:cs typeface="Times New Roman" panose="02020603050405020304" pitchFamily="18" charset="0"/>
            </a:endParaRPr>
          </a:p>
          <a:p>
            <a:pPr>
              <a:lnSpc>
                <a:spcPct val="100000"/>
              </a:lnSpc>
              <a:spcBef>
                <a:spcPts val="0"/>
              </a:spcBef>
            </a:pPr>
            <a:r>
              <a:rPr lang="en-US" sz="2000" dirty="0" smtClean="0">
                <a:cs typeface="Times New Roman" panose="02020603050405020304" pitchFamily="18" charset="0"/>
              </a:rPr>
              <a:t>BRMGR not only helps build and test the recovery plans, but keeps them </a:t>
            </a:r>
            <a:r>
              <a:rPr lang="en-US" sz="2000" b="1" dirty="0" smtClean="0">
                <a:solidFill>
                  <a:srgbClr val="00B050"/>
                </a:solidFill>
                <a:cs typeface="Times New Roman" panose="02020603050405020304" pitchFamily="18" charset="0"/>
              </a:rPr>
              <a:t>current</a:t>
            </a:r>
            <a:r>
              <a:rPr lang="en-US" sz="2000" dirty="0" smtClean="0">
                <a:cs typeface="Times New Roman" panose="02020603050405020304" pitchFamily="18" charset="0"/>
              </a:rPr>
              <a:t> and </a:t>
            </a:r>
            <a:r>
              <a:rPr lang="en-US" sz="2000" b="1" dirty="0" smtClean="0">
                <a:solidFill>
                  <a:srgbClr val="00B050"/>
                </a:solidFill>
                <a:cs typeface="Times New Roman" panose="02020603050405020304" pitchFamily="18" charset="0"/>
              </a:rPr>
              <a:t>ready</a:t>
            </a:r>
            <a:r>
              <a:rPr lang="en-US" sz="2000" dirty="0" smtClean="0">
                <a:cs typeface="Times New Roman" panose="02020603050405020304" pitchFamily="18" charset="0"/>
              </a:rPr>
              <a:t>.</a:t>
            </a:r>
          </a:p>
          <a:p>
            <a:pPr>
              <a:lnSpc>
                <a:spcPct val="100000"/>
              </a:lnSpc>
              <a:spcBef>
                <a:spcPts val="0"/>
              </a:spcBef>
            </a:pPr>
            <a:endParaRPr lang="en-US" sz="2000" dirty="0" smtClean="0">
              <a:cs typeface="Times New Roman" panose="02020603050405020304" pitchFamily="18" charset="0"/>
            </a:endParaRPr>
          </a:p>
          <a:p>
            <a:pPr>
              <a:lnSpc>
                <a:spcPct val="100000"/>
              </a:lnSpc>
              <a:spcBef>
                <a:spcPts val="0"/>
              </a:spcBef>
            </a:pPr>
            <a:r>
              <a:rPr lang="en-US" sz="2000" dirty="0" smtClean="0">
                <a:cs typeface="Times New Roman" panose="02020603050405020304" pitchFamily="18" charset="0"/>
              </a:rPr>
              <a:t>When a plan moves to execution status, it is not put on a shelf, but continues to be monitored by BRMGR validating staff assignments and assets. Links to HR systems and asset management are monitored for changes and continuously compared to the plan. Should changes in staff or assets assigned to a recovery plan change status an alert is generated by BRMGR to key management and may escalate to executive management if action is not taken to ensure the plan effectiveness has not been compromised.</a:t>
            </a:r>
            <a:endParaRPr lang="en-US" sz="24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4038599" y="6356350"/>
            <a:ext cx="4538241"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3975877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96337" cy="1325563"/>
          </a:xfrm>
        </p:spPr>
        <p:txBody>
          <a:bodyPr/>
          <a:lstStyle/>
          <a:p>
            <a:r>
              <a:rPr lang="en-US" dirty="0" smtClean="0"/>
              <a:t>BRMGR demo</a:t>
            </a:r>
            <a:endParaRPr lang="en-US" b="1" dirty="0"/>
          </a:p>
        </p:txBody>
      </p:sp>
      <p:sp>
        <p:nvSpPr>
          <p:cNvPr id="3" name="Content Placeholder 2"/>
          <p:cNvSpPr>
            <a:spLocks noGrp="1"/>
          </p:cNvSpPr>
          <p:nvPr>
            <p:ph idx="1"/>
          </p:nvPr>
        </p:nvSpPr>
        <p:spPr/>
        <p:txBody>
          <a:bodyPr>
            <a:normAutofit/>
          </a:bodyPr>
          <a:lstStyle/>
          <a:p>
            <a:r>
              <a:rPr lang="en-US" sz="2000" dirty="0" smtClean="0">
                <a:latin typeface="Times New Roman" panose="02020603050405020304" pitchFamily="18" charset="0"/>
                <a:cs typeface="Times New Roman" panose="02020603050405020304" pitchFamily="18" charset="0"/>
              </a:rPr>
              <a:t>The next group of slides will take a typical recovery situation from beginning to end.</a:t>
            </a:r>
          </a:p>
          <a:p>
            <a:pPr lvl="1"/>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The automation templates are shown</a:t>
            </a:r>
          </a:p>
          <a:p>
            <a:pPr lvl="1"/>
            <a:r>
              <a:rPr lang="en-US" sz="2000" dirty="0" smtClean="0">
                <a:latin typeface="Times New Roman" panose="02020603050405020304" pitchFamily="18" charset="0"/>
                <a:cs typeface="Times New Roman" panose="02020603050405020304" pitchFamily="18" charset="0"/>
              </a:rPr>
              <a:t>How to build a plan</a:t>
            </a:r>
          </a:p>
          <a:p>
            <a:pPr lvl="1"/>
            <a:r>
              <a:rPr lang="en-US" sz="2000" dirty="0" smtClean="0">
                <a:latin typeface="Times New Roman" panose="02020603050405020304" pitchFamily="18" charset="0"/>
                <a:cs typeface="Times New Roman" panose="02020603050405020304" pitchFamily="18" charset="0"/>
              </a:rPr>
              <a:t>Test it</a:t>
            </a:r>
          </a:p>
          <a:p>
            <a:pPr lvl="1"/>
            <a:r>
              <a:rPr lang="en-US" sz="2000" dirty="0" smtClean="0">
                <a:latin typeface="Times New Roman" panose="02020603050405020304" pitchFamily="18" charset="0"/>
                <a:cs typeface="Times New Roman" panose="02020603050405020304" pitchFamily="18" charset="0"/>
              </a:rPr>
              <a:t>Move a tested plan to execution status</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Notes are added to help explain each step and “fly-in” to the slide at appropriate times, therefore viewing this document in presentation mode is recommend.</a:t>
            </a:r>
          </a:p>
          <a:p>
            <a:endParaRPr lang="en-US" sz="2000" dirty="0" smtClean="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a:xfrm>
            <a:off x="4038599" y="6356350"/>
            <a:ext cx="4619263"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2705355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BRMGR – Recovery Management by HDPlus</a:t>
            </a:r>
            <a:endParaRPr lang="en-US" dirty="0"/>
          </a:p>
        </p:txBody>
      </p:sp>
      <p:pic>
        <p:nvPicPr>
          <p:cNvPr id="10" name="Content Placeholder 9"/>
          <p:cNvPicPr>
            <a:picLocks noGrp="1" noChangeAspect="1"/>
          </p:cNvPicPr>
          <p:nvPr>
            <p:ph idx="1"/>
          </p:nvPr>
        </p:nvPicPr>
        <p:blipFill>
          <a:blip r:embed="rId2"/>
          <a:stretch>
            <a:fillRect/>
          </a:stretch>
        </p:blipFill>
        <p:spPr>
          <a:xfrm>
            <a:off x="2399156" y="1612974"/>
            <a:ext cx="7244829" cy="4351338"/>
          </a:xfrm>
          <a:prstGeom prst="rect">
            <a:avLst/>
          </a:prstGeom>
        </p:spPr>
      </p:pic>
      <p:sp>
        <p:nvSpPr>
          <p:cNvPr id="5" name="Footer Placeholder 6"/>
          <p:cNvSpPr>
            <a:spLocks noGrp="1"/>
          </p:cNvSpPr>
          <p:nvPr>
            <p:ph type="ftr" sz="quarter" idx="11"/>
          </p:nvPr>
        </p:nvSpPr>
        <p:spPr>
          <a:xfrm>
            <a:off x="4038600" y="6356350"/>
            <a:ext cx="4596114"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3775608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BRMGR administrative functions</a:t>
            </a:r>
            <a:endParaRPr lang="en-US" dirty="0"/>
          </a:p>
        </p:txBody>
      </p:sp>
      <p:pic>
        <p:nvPicPr>
          <p:cNvPr id="4" name="Content Placeholder 3"/>
          <p:cNvPicPr>
            <a:picLocks noGrp="1" noChangeAspect="1"/>
          </p:cNvPicPr>
          <p:nvPr>
            <p:ph idx="1"/>
          </p:nvPr>
        </p:nvPicPr>
        <p:blipFill>
          <a:blip r:embed="rId2"/>
          <a:stretch>
            <a:fillRect/>
          </a:stretch>
        </p:blipFill>
        <p:spPr>
          <a:xfrm>
            <a:off x="2309909" y="1825625"/>
            <a:ext cx="7572181" cy="4351338"/>
          </a:xfrm>
          <a:prstGeom prst="rect">
            <a:avLst/>
          </a:prstGeom>
        </p:spPr>
      </p:pic>
      <p:sp>
        <p:nvSpPr>
          <p:cNvPr id="5" name="Oval 4"/>
          <p:cNvSpPr/>
          <p:nvPr/>
        </p:nvSpPr>
        <p:spPr>
          <a:xfrm>
            <a:off x="3513220" y="4896852"/>
            <a:ext cx="1792705" cy="3729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6"/>
          <p:cNvSpPr>
            <a:spLocks noGrp="1"/>
          </p:cNvSpPr>
          <p:nvPr>
            <p:ph type="ftr" sz="quarter" idx="11"/>
          </p:nvPr>
        </p:nvSpPr>
        <p:spPr>
          <a:xfrm>
            <a:off x="4038599" y="6356350"/>
            <a:ext cx="4549815" cy="365125"/>
          </a:xfrm>
        </p:spPr>
        <p:txBody>
          <a:bodyPr/>
          <a:lstStyle/>
          <a:p>
            <a:r>
              <a:rPr lang="en-US" dirty="0" smtClean="0"/>
              <a:t>Copyright © 2014, 2015 HDPlus, All Rights Reserved – Patent Pending </a:t>
            </a:r>
            <a:endParaRPr lang="en-US" dirty="0"/>
          </a:p>
        </p:txBody>
      </p:sp>
    </p:spTree>
    <p:extLst>
      <p:ext uri="{BB962C8B-B14F-4D97-AF65-F5344CB8AC3E}">
        <p14:creationId xmlns:p14="http://schemas.microsoft.com/office/powerpoint/2010/main" val="3963671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Admin section of HDPlus is a repository for recovery plan templates</a:t>
            </a:r>
            <a:endParaRPr lang="en-US" dirty="0"/>
          </a:p>
        </p:txBody>
      </p:sp>
      <p:pic>
        <p:nvPicPr>
          <p:cNvPr id="4" name="Content Placeholder 3"/>
          <p:cNvPicPr>
            <a:picLocks noGrp="1" noChangeAspect="1"/>
          </p:cNvPicPr>
          <p:nvPr>
            <p:ph idx="1"/>
          </p:nvPr>
        </p:nvPicPr>
        <p:blipFill>
          <a:blip r:embed="rId2"/>
          <a:stretch>
            <a:fillRect/>
          </a:stretch>
        </p:blipFill>
        <p:spPr>
          <a:xfrm>
            <a:off x="1223962" y="2024856"/>
            <a:ext cx="9744075" cy="3952875"/>
          </a:xfrm>
          <a:prstGeom prst="rect">
            <a:avLst/>
          </a:prstGeom>
        </p:spPr>
      </p:pic>
      <p:sp>
        <p:nvSpPr>
          <p:cNvPr id="5" name="Footer Placeholder 6"/>
          <p:cNvSpPr>
            <a:spLocks noGrp="1"/>
          </p:cNvSpPr>
          <p:nvPr>
            <p:ph type="ftr" sz="quarter" idx="11"/>
          </p:nvPr>
        </p:nvSpPr>
        <p:spPr>
          <a:xfrm>
            <a:off x="4038599" y="6356350"/>
            <a:ext cx="4624137" cy="365125"/>
          </a:xfrm>
        </p:spPr>
        <p:txBody>
          <a:bodyPr/>
          <a:lstStyle/>
          <a:p>
            <a:r>
              <a:rPr lang="en-US" dirty="0" smtClean="0"/>
              <a:t>Copyright © 2014, 2015 HDPlus, All Rights Reserved – Patent Pending </a:t>
            </a:r>
            <a:endParaRPr lang="en-US" dirty="0"/>
          </a:p>
        </p:txBody>
      </p:sp>
      <p:sp>
        <p:nvSpPr>
          <p:cNvPr id="3" name="TextBox 2"/>
          <p:cNvSpPr txBox="1"/>
          <p:nvPr/>
        </p:nvSpPr>
        <p:spPr>
          <a:xfrm>
            <a:off x="8662737" y="4824663"/>
            <a:ext cx="2646947" cy="923330"/>
          </a:xfrm>
          <a:prstGeom prst="rect">
            <a:avLst/>
          </a:prstGeom>
          <a:noFill/>
        </p:spPr>
        <p:txBody>
          <a:bodyPr wrap="square" rtlCol="0">
            <a:spAutoFit/>
          </a:bodyPr>
          <a:lstStyle/>
          <a:p>
            <a:r>
              <a:rPr lang="en-US" dirty="0" smtClean="0"/>
              <a:t>All plans and templates can be imported or exported.</a:t>
            </a:r>
            <a:endParaRPr lang="en-US" dirty="0"/>
          </a:p>
        </p:txBody>
      </p:sp>
      <p:sp>
        <p:nvSpPr>
          <p:cNvPr id="6" name="Oval 5"/>
          <p:cNvSpPr/>
          <p:nvPr/>
        </p:nvSpPr>
        <p:spPr>
          <a:xfrm>
            <a:off x="8951494" y="3332747"/>
            <a:ext cx="1792705" cy="3729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940967" y="4195010"/>
            <a:ext cx="1792705" cy="3729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017168" y="5137484"/>
            <a:ext cx="2742354" cy="646331"/>
          </a:xfrm>
          <a:prstGeom prst="rect">
            <a:avLst/>
          </a:prstGeom>
          <a:noFill/>
        </p:spPr>
        <p:txBody>
          <a:bodyPr wrap="none" rtlCol="0">
            <a:spAutoFit/>
          </a:bodyPr>
          <a:lstStyle/>
          <a:p>
            <a:r>
              <a:rPr lang="en-US" dirty="0" smtClean="0"/>
              <a:t>Example recovery template</a:t>
            </a:r>
          </a:p>
          <a:p>
            <a:r>
              <a:rPr lang="en-US" dirty="0" smtClean="0"/>
              <a:t>for this demo</a:t>
            </a:r>
            <a:endParaRPr lang="en-US" dirty="0"/>
          </a:p>
        </p:txBody>
      </p:sp>
    </p:spTree>
    <p:extLst>
      <p:ext uri="{BB962C8B-B14F-4D97-AF65-F5344CB8AC3E}">
        <p14:creationId xmlns:p14="http://schemas.microsoft.com/office/powerpoint/2010/main" val="174062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TotalTime>
  <Words>1991</Words>
  <Application>Microsoft Office PowerPoint</Application>
  <PresentationFormat>Widescreen</PresentationFormat>
  <Paragraphs>187</Paragraphs>
  <Slides>42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Office Theme</vt:lpstr>
      <vt:lpstr>BRMGR  Recovery Management</vt:lpstr>
      <vt:lpstr>Automated DR planning with BrMGR</vt:lpstr>
      <vt:lpstr>A disaster could potentially shut you down!</vt:lpstr>
      <vt:lpstr>BRMGR can support multiple DR teams simultaneously, providing a coordinated, well controlled recovery.</vt:lpstr>
      <vt:lpstr>BRMGR also keeps your recovery plans - Ready.</vt:lpstr>
      <vt:lpstr>BRMGR demo</vt:lpstr>
      <vt:lpstr>BRMGR – Recovery Management by HDPlus</vt:lpstr>
      <vt:lpstr>BRMGR administrative functions</vt:lpstr>
      <vt:lpstr>In the Admin section of HDPlus is a repository for recovery plan templates</vt:lpstr>
      <vt:lpstr>By expanding the sample SAN switch recovery plan you can view each of eleven steps. </vt:lpstr>
      <vt:lpstr>Detailed view of Step 001</vt:lpstr>
      <vt:lpstr>Additional functions in the Admin section of HDPlus include creating DR and/or BC Teams</vt:lpstr>
      <vt:lpstr>… and creating roles related to recovery management assignments</vt:lpstr>
      <vt:lpstr>There are three steps of Disaster Recovery plan creation: Build, Test, and Execute</vt:lpstr>
      <vt:lpstr>Step One: Build a new plan</vt:lpstr>
      <vt:lpstr>HDPlus identifies the Project Leader and Executive Director assigned to the new DR plan</vt:lpstr>
      <vt:lpstr>Next step, create the sequential steps of the plan</vt:lpstr>
      <vt:lpstr>Each step in the plan is fully documented and numbered.</vt:lpstr>
      <vt:lpstr>Pre-configured Plans/Steps</vt:lpstr>
      <vt:lpstr>…next choose desired plan from templates</vt:lpstr>
      <vt:lpstr>The DR template and all pre-configured steps are then imported into the current DR plan.</vt:lpstr>
      <vt:lpstr>Technical resources are assigned to each step.</vt:lpstr>
      <vt:lpstr>Assets are assigned to the DR plan from the Asset Management module (right side). </vt:lpstr>
      <vt:lpstr>Each step provides the following: instructions, asset identification, and designated individual.</vt:lpstr>
      <vt:lpstr>When a plan is completely documented, the plan is escalated to the “test” process.</vt:lpstr>
      <vt:lpstr>The BR plan is promoted</vt:lpstr>
      <vt:lpstr>This example denotes eleven sequenced DR Plan steps to recover this device.</vt:lpstr>
      <vt:lpstr>Test can be conducted on the entire plan or for individual steps only</vt:lpstr>
      <vt:lpstr>In this demo an individual step will be tested.</vt:lpstr>
      <vt:lpstr>BRMGR “testing” sent an email to the assigned technician, the sequence is shown below (iPhone).</vt:lpstr>
      <vt:lpstr>Response received from technician</vt:lpstr>
      <vt:lpstr>This sequence step has passed testing</vt:lpstr>
      <vt:lpstr>Testing continues until all steps have passed</vt:lpstr>
      <vt:lpstr>The DR Plan passed testing</vt:lpstr>
      <vt:lpstr>BR D HDP1 0005 is ready for promotion to production</vt:lpstr>
      <vt:lpstr>DR Plan can be promoted by the DR Executive Director only</vt:lpstr>
      <vt:lpstr>Status of completed plans, shows  BR D HDP1 0005  as Ready </vt:lpstr>
      <vt:lpstr>KPI view of completed plans</vt:lpstr>
      <vt:lpstr>The execution of a DR plan requires an Executive Director level approval</vt:lpstr>
      <vt:lpstr>Summary</vt:lpstr>
      <vt:lpstr>Closing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 Horlander</dc:creator>
  <cp:lastModifiedBy>Gene Horlander HDPlus</cp:lastModifiedBy>
  <cp:revision>69</cp:revision>
  <cp:lastPrinted>2015-07-14T13:15:52Z</cp:lastPrinted>
  <dcterms:created xsi:type="dcterms:W3CDTF">2015-05-13T14:05:25Z</dcterms:created>
  <dcterms:modified xsi:type="dcterms:W3CDTF">2015-07-14T13:20:17Z</dcterms:modified>
</cp:coreProperties>
</file>