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9" r:id="rId9"/>
    <p:sldId id="264" r:id="rId10"/>
    <p:sldId id="265" r:id="rId11"/>
    <p:sldId id="267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10"/>
  </p:normalViewPr>
  <p:slideViewPr>
    <p:cSldViewPr snapToGrid="0" snapToObjects="1">
      <p:cViewPr varScale="1">
        <p:scale>
          <a:sx n="170" d="100"/>
          <a:sy n="170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98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 the format: 30 minutes of framing, then 30 minutes that belong to the room. You're seeding a discussion, not lecturing. ~30 sec.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Don't define anything yet — paint both scenes and let the discomfort land. Ask everyone to privately hold ONE reaction; you'll call it back in Cluster A. The gap between this gut feeling and the reality of the tech is the engine of the whole session. ~2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Shared vocabulary, fast — one line each. Mental privacy is only one of four linked rights; that matters when the discussion turns to whether privacy is even the right thing to protect. ~2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the centrepiece. This single 2023 study is the spine of the talk. Hit the headline: fMRI brain activity turned into continuous text, non-invasively. Stress why it's a real leap — earlier non-invasive decoders managed only single words from a fixed list. Note the humane motivation (stroke, ALS) so it doesn't read as purely dystopian. ~2.5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the four-step pipeline slowly — this is where you earn credibility. Train on 16 hrs of fMRI; an encoding model learns the brain→meaning map; a GPT-style model proposes candidate sentences; beam search keeps whichever best predicts the measured brain response. Land the key idea: fMRI is too slow to read words, so it recovers the GIST, not a transcript. That single fact defuses half the hype. ~3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memorable slide. Read the example pair aloud: heard 'I don't have my driver's license yet' → decoded 'she has not even started to learn to drive yet.' Meaning kept, wording invented, ~half the time. Then the three modalities — flag the striking one: it described events from SILENT films. That proves it decodes meaning, not language. Imagined speech also worked above chance. ~3.5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hard problem — the load-bearing claim. Everything about special protection rests on brain data being 'different in kind.' Give the strongest version (involuntary, intimate) honestly, then flag that 'special-ness' may be intuition dressed as argument. This was the early framing slide — now it's a question for the room, not a given. ~2.5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 hard problem. We mind-read socially all the time — faces, speech, clicks. Push them to say what makes neural decoding different. Offer the strongest pro-protection answer (involuntariness + resolution + scale) rather than strawmanning it. Seeds Cluster B. ~2.5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bridge. Put the sui generis question on screen and DON'T answer it — say you're handing it over. Pause, let it sit, then move to the open half. ~1.5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61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22000"/>
          </a:blip>
          <a:stretch>
            <a:fillRect/>
          </a:stretch>
        </p:blipFill>
        <p:spPr>
          <a:xfrm>
            <a:off x="6126480" y="822960"/>
            <a:ext cx="3291840" cy="329184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02920" y="1600200"/>
            <a:ext cx="7772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Mental Privacy</a:t>
            </a:r>
            <a:endParaRPr lang="en-US" sz="6000" dirty="0"/>
          </a:p>
        </p:txBody>
      </p:sp>
      <p:sp>
        <p:nvSpPr>
          <p:cNvPr id="5" name="Text 2"/>
          <p:cNvSpPr/>
          <p:nvPr/>
        </p:nvSpPr>
        <p:spPr>
          <a:xfrm>
            <a:off x="502920" y="269748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i="1" dirty="0" err="1">
                <a:solidFill>
                  <a:srgbClr val="C7C9E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Neuroethics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4572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300" dirty="0">
                <a:solidFill>
                  <a:srgbClr val="0E8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HARD PROBLEM 2</a:t>
            </a:r>
            <a:endParaRPr lang="en-US" sz="1150" dirty="0"/>
          </a:p>
        </p:txBody>
      </p:sp>
      <p:sp>
        <p:nvSpPr>
          <p:cNvPr id="3" name="Text 1"/>
          <p:cNvSpPr/>
          <p:nvPr/>
        </p:nvSpPr>
        <p:spPr>
          <a:xfrm>
            <a:off x="502920" y="749808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200" b="1" dirty="0">
                <a:solidFill>
                  <a:srgbClr val="1E1E3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Was the mind ever private?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502920" y="1627632"/>
            <a:ext cx="813816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rgbClr val="3333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infer mental states constantly from faces or speech.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02920" y="2651760"/>
            <a:ext cx="8138160" cy="1051560"/>
          </a:xfrm>
          <a:prstGeom prst="roundRect">
            <a:avLst>
              <a:gd name="adj" fmla="val 7826"/>
            </a:avLst>
          </a:prstGeom>
          <a:solidFill>
            <a:srgbClr val="16162E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Shape 4"/>
          <p:cNvSpPr/>
          <p:nvPr/>
        </p:nvSpPr>
        <p:spPr>
          <a:xfrm>
            <a:off x="795528" y="2898648"/>
            <a:ext cx="548640" cy="548640"/>
          </a:xfrm>
          <a:prstGeom prst="ellipse">
            <a:avLst/>
          </a:prstGeom>
          <a:solidFill>
            <a:srgbClr val="F6EDE1"/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88" y="3035808"/>
            <a:ext cx="274320" cy="27432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554480" y="2651760"/>
            <a:ext cx="68122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600" b="1" i="1" dirty="0">
                <a:solidFill>
                  <a:srgbClr val="B66C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So:  </a:t>
            </a:r>
            <a:r>
              <a:rPr lang="en-US" sz="1600" i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What makes neural decoding cross a line that an interrogator, or an advertisement model, doesn’t, if it does?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670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Mental Privacy · Neuroethics Colloquium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8183880" y="477774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670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61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105156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400" dirty="0">
                <a:solidFill>
                  <a:srgbClr val="0E8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OPEN QUESTION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914400" y="1600200"/>
            <a:ext cx="73152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8000"/>
              </a:lnSpc>
            </a:pPr>
            <a:r>
              <a:rPr lang="en-US" altLang="zh-CN" sz="2800" b="1" dirty="0">
                <a:solidFill>
                  <a:srgbClr val="FFFFFF"/>
                </a:solidFill>
                <a:latin typeface="Cambria" pitchFamily="34" charset="0"/>
              </a:rPr>
              <a:t>I</a:t>
            </a:r>
            <a:r>
              <a:rPr lang="zh-CN" altLang="zh-CN" sz="2800" b="1" dirty="0">
                <a:solidFill>
                  <a:srgbClr val="FFFFFF"/>
                </a:solidFill>
                <a:latin typeface="Cambria" pitchFamily="34" charset="0"/>
              </a:rPr>
              <a:t>s the brain truly special and deserving of its own protections, or is "mental privacy" just regular privacy with a scarier name?</a:t>
            </a:r>
            <a:endParaRPr lang="en-US" sz="2800" b="1" dirty="0">
              <a:solidFill>
                <a:srgbClr val="FFFFFF"/>
              </a:solidFill>
              <a:latin typeface="Cambri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9E1E132-0529-D4EB-7DE6-0AF9C03BF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17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4572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300" dirty="0">
                <a:solidFill>
                  <a:srgbClr val="0E8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 ANY THEORY</a:t>
            </a:r>
            <a:endParaRPr lang="en-US" sz="1150" dirty="0"/>
          </a:p>
        </p:txBody>
      </p:sp>
      <p:sp>
        <p:nvSpPr>
          <p:cNvPr id="3" name="Text 1"/>
          <p:cNvSpPr/>
          <p:nvPr/>
        </p:nvSpPr>
        <p:spPr>
          <a:xfrm>
            <a:off x="502920" y="749808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200" b="1" dirty="0">
                <a:solidFill>
                  <a:srgbClr val="1E1E3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Start with a scene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02920" y="1691640"/>
            <a:ext cx="3977640" cy="2240280"/>
          </a:xfrm>
          <a:prstGeom prst="roundRect">
            <a:avLst>
              <a:gd name="adj" fmla="val 3673"/>
            </a:avLst>
          </a:prstGeom>
          <a:solidFill>
            <a:srgbClr val="F4F5FA"/>
          </a:solidFill>
          <a:ln w="12700">
            <a:solidFill>
              <a:srgbClr val="E4E6F0"/>
            </a:solidFill>
            <a:prstDash val="solid"/>
          </a:ln>
          <a:effectLst>
            <a:outerShdw blurRad="889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" name="Shape 3"/>
          <p:cNvSpPr/>
          <p:nvPr/>
        </p:nvSpPr>
        <p:spPr>
          <a:xfrm>
            <a:off x="822960" y="1965960"/>
            <a:ext cx="566928" cy="566928"/>
          </a:xfrm>
          <a:prstGeom prst="ellipse">
            <a:avLst/>
          </a:prstGeom>
          <a:solidFill>
            <a:srgbClr val="EDEEF7"/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92" y="2107692"/>
            <a:ext cx="283464" cy="28346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527048" y="1993392"/>
            <a:ext cx="2743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E1E3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workplace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822960" y="2697480"/>
            <a:ext cx="33832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3A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employer issues an EEG headset that logs attention and stress through the day. </a:t>
            </a:r>
            <a:endParaRPr lang="en-US" sz="1350" dirty="0"/>
          </a:p>
        </p:txBody>
      </p:sp>
      <p:sp>
        <p:nvSpPr>
          <p:cNvPr id="9" name="Shape 6"/>
          <p:cNvSpPr/>
          <p:nvPr/>
        </p:nvSpPr>
        <p:spPr>
          <a:xfrm>
            <a:off x="4663440" y="1691640"/>
            <a:ext cx="3977640" cy="2240280"/>
          </a:xfrm>
          <a:prstGeom prst="roundRect">
            <a:avLst>
              <a:gd name="adj" fmla="val 3673"/>
            </a:avLst>
          </a:prstGeom>
          <a:solidFill>
            <a:srgbClr val="F4F5FA"/>
          </a:solidFill>
          <a:ln w="12700">
            <a:solidFill>
              <a:srgbClr val="E4E6F0"/>
            </a:solidFill>
            <a:prstDash val="solid"/>
          </a:ln>
          <a:effectLst>
            <a:outerShdw blurRad="889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" name="Shape 7"/>
          <p:cNvSpPr/>
          <p:nvPr/>
        </p:nvSpPr>
        <p:spPr>
          <a:xfrm>
            <a:off x="4983480" y="1965960"/>
            <a:ext cx="566928" cy="566928"/>
          </a:xfrm>
          <a:prstGeom prst="ellipse">
            <a:avLst/>
          </a:prstGeom>
          <a:solidFill>
            <a:srgbClr val="E2F1F0"/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212" y="2107692"/>
            <a:ext cx="283464" cy="283464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687568" y="1993392"/>
            <a:ext cx="2743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E1E3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courtroom</a:t>
            </a:r>
            <a:endParaRPr lang="en-US" sz="1900" dirty="0"/>
          </a:p>
        </p:txBody>
      </p:sp>
      <p:sp>
        <p:nvSpPr>
          <p:cNvPr id="13" name="Text 9"/>
          <p:cNvSpPr/>
          <p:nvPr/>
        </p:nvSpPr>
        <p:spPr>
          <a:xfrm>
            <a:off x="4983480" y="2697480"/>
            <a:ext cx="33832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3A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neural lie-detector, marketed as near-infallible, is offered as evidence.</a:t>
            </a:r>
            <a:endParaRPr lang="en-US" sz="1350" dirty="0"/>
          </a:p>
        </p:txBody>
      </p:sp>
      <p:sp>
        <p:nvSpPr>
          <p:cNvPr id="15" name="Text 11"/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670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Mental Privacy · Neuroethics Colloquium</a:t>
            </a:r>
            <a:endParaRPr lang="en-US" sz="900" dirty="0"/>
          </a:p>
        </p:txBody>
      </p:sp>
      <p:sp>
        <p:nvSpPr>
          <p:cNvPr id="16" name="Text 12"/>
          <p:cNvSpPr/>
          <p:nvPr/>
        </p:nvSpPr>
        <p:spPr>
          <a:xfrm>
            <a:off x="8183880" y="477774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670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4572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300" dirty="0">
                <a:solidFill>
                  <a:srgbClr val="0E8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DEFINITIONS</a:t>
            </a:r>
            <a:endParaRPr lang="en-US" sz="1150" dirty="0"/>
          </a:p>
        </p:txBody>
      </p:sp>
      <p:sp>
        <p:nvSpPr>
          <p:cNvPr id="3" name="Text 1"/>
          <p:cNvSpPr/>
          <p:nvPr/>
        </p:nvSpPr>
        <p:spPr>
          <a:xfrm>
            <a:off x="502920" y="749808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200" b="1" dirty="0">
                <a:solidFill>
                  <a:srgbClr val="1E1E3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What do we mean by “mental privacy”?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502920" y="141732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i="1" dirty="0">
                <a:solidFill>
                  <a:srgbClr val="6670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Ienca &amp; Andorno (2017) proposed protecting the mind as four linked rights.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02920" y="1828800"/>
            <a:ext cx="3977640" cy="1170432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E4E6F0"/>
            </a:solidFill>
            <a:prstDash val="solid"/>
          </a:ln>
          <a:effectLst>
            <a:outerShdw blurRad="889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" name="Shape 4"/>
          <p:cNvSpPr/>
          <p:nvPr/>
        </p:nvSpPr>
        <p:spPr>
          <a:xfrm>
            <a:off x="758952" y="2130552"/>
            <a:ext cx="548640" cy="548640"/>
          </a:xfrm>
          <a:prstGeom prst="ellipse">
            <a:avLst/>
          </a:prstGeom>
          <a:solidFill>
            <a:srgbClr val="EDEEF7"/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12" y="2267712"/>
            <a:ext cx="274320" cy="27432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463040" y="1993392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1E3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Cognitive liberty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1463040" y="2359152"/>
            <a:ext cx="2880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A4A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right to govern your own mental states.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4663440" y="1828800"/>
            <a:ext cx="3977640" cy="1170432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E4E6F0"/>
            </a:solidFill>
            <a:prstDash val="solid"/>
          </a:ln>
          <a:effectLst>
            <a:outerShdw blurRad="889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1" name="Shape 8"/>
          <p:cNvSpPr/>
          <p:nvPr/>
        </p:nvSpPr>
        <p:spPr>
          <a:xfrm>
            <a:off x="4919472" y="2130552"/>
            <a:ext cx="548640" cy="548640"/>
          </a:xfrm>
          <a:prstGeom prst="ellipse">
            <a:avLst/>
          </a:prstGeom>
          <a:solidFill>
            <a:srgbClr val="E2F1F0"/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632" y="2267712"/>
            <a:ext cx="274320" cy="27432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623560" y="1993392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1E3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Mental privacy</a:t>
            </a:r>
            <a:endParaRPr lang="en-US" sz="1650" dirty="0"/>
          </a:p>
        </p:txBody>
      </p:sp>
      <p:sp>
        <p:nvSpPr>
          <p:cNvPr id="14" name="Text 10"/>
          <p:cNvSpPr/>
          <p:nvPr/>
        </p:nvSpPr>
        <p:spPr>
          <a:xfrm>
            <a:off x="5623560" y="2359152"/>
            <a:ext cx="2880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A4A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 over neural data and what others infer from it.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502920" y="3127248"/>
            <a:ext cx="3977640" cy="1170432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E4E6F0"/>
            </a:solidFill>
            <a:prstDash val="solid"/>
          </a:ln>
          <a:effectLst>
            <a:outerShdw blurRad="889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6" name="Shape 12"/>
          <p:cNvSpPr/>
          <p:nvPr/>
        </p:nvSpPr>
        <p:spPr>
          <a:xfrm>
            <a:off x="758952" y="3429000"/>
            <a:ext cx="548640" cy="548640"/>
          </a:xfrm>
          <a:prstGeom prst="ellipse">
            <a:avLst/>
          </a:prstGeom>
          <a:solidFill>
            <a:srgbClr val="F6EDE1"/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12" y="3566160"/>
            <a:ext cx="274320" cy="27432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463040" y="3291840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1E3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Mental integrity</a:t>
            </a:r>
            <a:endParaRPr lang="en-US" sz="1650" dirty="0"/>
          </a:p>
        </p:txBody>
      </p:sp>
      <p:sp>
        <p:nvSpPr>
          <p:cNvPr id="19" name="Text 14"/>
          <p:cNvSpPr/>
          <p:nvPr/>
        </p:nvSpPr>
        <p:spPr>
          <a:xfrm>
            <a:off x="1463040" y="3657600"/>
            <a:ext cx="2880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A4A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Protection from unauthorized alteration of the mind.</a:t>
            </a:r>
            <a:endParaRPr lang="en-US" sz="1200" dirty="0"/>
          </a:p>
        </p:txBody>
      </p:sp>
      <p:sp>
        <p:nvSpPr>
          <p:cNvPr id="20" name="Shape 15"/>
          <p:cNvSpPr/>
          <p:nvPr/>
        </p:nvSpPr>
        <p:spPr>
          <a:xfrm>
            <a:off x="4663440" y="3127248"/>
            <a:ext cx="3977640" cy="1170432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E4E6F0"/>
            </a:solidFill>
            <a:prstDash val="solid"/>
          </a:ln>
          <a:effectLst>
            <a:outerShdw blurRad="889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1" name="Shape 16"/>
          <p:cNvSpPr/>
          <p:nvPr/>
        </p:nvSpPr>
        <p:spPr>
          <a:xfrm>
            <a:off x="4919472" y="3429000"/>
            <a:ext cx="548640" cy="548640"/>
          </a:xfrm>
          <a:prstGeom prst="ellipse">
            <a:avLst/>
          </a:prstGeom>
          <a:solidFill>
            <a:srgbClr val="EDEEF7"/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6632" y="3566160"/>
            <a:ext cx="274320" cy="274320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5623560" y="3291840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1E3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Psychological continuity</a:t>
            </a:r>
            <a:endParaRPr lang="en-US" sz="1650" dirty="0"/>
          </a:p>
        </p:txBody>
      </p:sp>
      <p:sp>
        <p:nvSpPr>
          <p:cNvPr id="24" name="Text 18"/>
          <p:cNvSpPr/>
          <p:nvPr/>
        </p:nvSpPr>
        <p:spPr>
          <a:xfrm>
            <a:off x="5623560" y="3657600"/>
            <a:ext cx="2880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A4A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Protection of your sense of identity over time.</a:t>
            </a:r>
            <a:endParaRPr lang="en-US" sz="1200" dirty="0"/>
          </a:p>
        </p:txBody>
      </p:sp>
      <p:sp>
        <p:nvSpPr>
          <p:cNvPr id="25" name="Text 19"/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670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Mental Privacy · Neuroethics Colloquium</a:t>
            </a:r>
            <a:endParaRPr lang="en-US" sz="900" dirty="0"/>
          </a:p>
        </p:txBody>
      </p:sp>
      <p:sp>
        <p:nvSpPr>
          <p:cNvPr id="26" name="Text 20"/>
          <p:cNvSpPr/>
          <p:nvPr/>
        </p:nvSpPr>
        <p:spPr>
          <a:xfrm>
            <a:off x="8183880" y="477774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670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4572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300" dirty="0">
                <a:solidFill>
                  <a:srgbClr val="0E8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STUDY AT THE CENTRE</a:t>
            </a:r>
            <a:endParaRPr lang="en-US" sz="1150" dirty="0"/>
          </a:p>
        </p:txBody>
      </p:sp>
      <p:sp>
        <p:nvSpPr>
          <p:cNvPr id="3" name="Text 1"/>
          <p:cNvSpPr/>
          <p:nvPr/>
        </p:nvSpPr>
        <p:spPr>
          <a:xfrm>
            <a:off x="502920" y="749808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000" b="1" dirty="0">
                <a:solidFill>
                  <a:srgbClr val="1E1E3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Tang et al. (2023): a semantic decoder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02920" y="1572768"/>
            <a:ext cx="5074920" cy="2697480"/>
          </a:xfrm>
          <a:prstGeom prst="roundRect">
            <a:avLst>
              <a:gd name="adj" fmla="val 3051"/>
            </a:avLst>
          </a:prstGeom>
          <a:solidFill>
            <a:srgbClr val="16162E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" name="Shape 3"/>
          <p:cNvSpPr/>
          <p:nvPr/>
        </p:nvSpPr>
        <p:spPr>
          <a:xfrm>
            <a:off x="795528" y="1828800"/>
            <a:ext cx="548640" cy="548640"/>
          </a:xfrm>
          <a:prstGeom prst="ellipse">
            <a:avLst/>
          </a:prstGeom>
          <a:solidFill>
            <a:srgbClr val="E2F1F0"/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88" y="1965960"/>
            <a:ext cx="274320" cy="27432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63040" y="187452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0E8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BASICS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795528" y="2450592"/>
            <a:ext cx="457200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8000"/>
              </a:lnSpc>
            </a:pPr>
            <a:r>
              <a:rPr lang="en-US" sz="1450" dirty="0">
                <a:solidFill>
                  <a:srgbClr val="E6E7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AI “semantic decoder” turned fMRI brain activity into a continuous stream of text</a:t>
            </a:r>
            <a:r>
              <a:rPr lang="en-US" altLang="zh-CN" sz="1450" dirty="0">
                <a:solidFill>
                  <a:srgbClr val="E6E7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while someone listened to or silently imagined a story.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795528" y="3611880"/>
            <a:ext cx="4572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350" i="1" dirty="0">
                <a:solidFill>
                  <a:srgbClr val="8FD6D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This is the first time this worked non-invasively, with open vocabulary, and over long passages.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5760720" y="1572768"/>
            <a:ext cx="2880360" cy="822960"/>
          </a:xfrm>
          <a:prstGeom prst="roundRect">
            <a:avLst>
              <a:gd name="adj" fmla="val 8889"/>
            </a:avLst>
          </a:prstGeom>
          <a:solidFill>
            <a:srgbClr val="F4F5FA"/>
          </a:solidFill>
          <a:ln w="12700">
            <a:solidFill>
              <a:srgbClr val="E4E6F0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Shape 8"/>
          <p:cNvSpPr/>
          <p:nvPr/>
        </p:nvSpPr>
        <p:spPr>
          <a:xfrm>
            <a:off x="5943600" y="1737360"/>
            <a:ext cx="493776" cy="493776"/>
          </a:xfrm>
          <a:prstGeom prst="ellipse">
            <a:avLst/>
          </a:prstGeom>
          <a:solidFill>
            <a:srgbClr val="EDEEF7"/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044" y="1860804"/>
            <a:ext cx="246888" cy="246888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6537960" y="1682496"/>
            <a:ext cx="2057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1E1E3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Who</a:t>
            </a:r>
            <a:endParaRPr lang="en-US" sz="1350" dirty="0"/>
          </a:p>
        </p:txBody>
      </p:sp>
      <p:sp>
        <p:nvSpPr>
          <p:cNvPr id="14" name="Text 10"/>
          <p:cNvSpPr/>
          <p:nvPr/>
        </p:nvSpPr>
        <p:spPr>
          <a:xfrm>
            <a:off x="6537960" y="1956816"/>
            <a:ext cx="2057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980" dirty="0">
                <a:solidFill>
                  <a:srgbClr val="4A4A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Jerry Tang &amp; Alex Huth, UT Austin. Nature Neuroscience, 2023.</a:t>
            </a:r>
            <a:endParaRPr lang="en-US" sz="980" dirty="0"/>
          </a:p>
        </p:txBody>
      </p:sp>
      <p:sp>
        <p:nvSpPr>
          <p:cNvPr id="15" name="Shape 11"/>
          <p:cNvSpPr/>
          <p:nvPr/>
        </p:nvSpPr>
        <p:spPr>
          <a:xfrm>
            <a:off x="5760720" y="2505456"/>
            <a:ext cx="2880360" cy="822960"/>
          </a:xfrm>
          <a:prstGeom prst="roundRect">
            <a:avLst>
              <a:gd name="adj" fmla="val 8889"/>
            </a:avLst>
          </a:prstGeom>
          <a:solidFill>
            <a:srgbClr val="F4F5FA"/>
          </a:solidFill>
          <a:ln w="12700">
            <a:solidFill>
              <a:srgbClr val="E4E6F0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Shape 12"/>
          <p:cNvSpPr/>
          <p:nvPr/>
        </p:nvSpPr>
        <p:spPr>
          <a:xfrm>
            <a:off x="5943600" y="2670048"/>
            <a:ext cx="493776" cy="493776"/>
          </a:xfrm>
          <a:prstGeom prst="ellipse">
            <a:avLst/>
          </a:prstGeom>
          <a:solidFill>
            <a:srgbClr val="E2F1F0"/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044" y="2793492"/>
            <a:ext cx="246888" cy="246888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537960" y="2615184"/>
            <a:ext cx="2057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1E1E3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How it’s new</a:t>
            </a:r>
            <a:endParaRPr lang="en-US" sz="1350" dirty="0"/>
          </a:p>
        </p:txBody>
      </p:sp>
      <p:sp>
        <p:nvSpPr>
          <p:cNvPr id="19" name="Text 14"/>
          <p:cNvSpPr/>
          <p:nvPr/>
        </p:nvSpPr>
        <p:spPr>
          <a:xfrm>
            <a:off x="6537960" y="2889504"/>
            <a:ext cx="2057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980" dirty="0">
                <a:solidFill>
                  <a:srgbClr val="4A4A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Earlier non-invasive decoders got only single words from a fixed list.</a:t>
            </a:r>
            <a:endParaRPr lang="en-US" sz="980" dirty="0"/>
          </a:p>
        </p:txBody>
      </p:sp>
      <p:sp>
        <p:nvSpPr>
          <p:cNvPr id="20" name="Shape 15"/>
          <p:cNvSpPr/>
          <p:nvPr/>
        </p:nvSpPr>
        <p:spPr>
          <a:xfrm>
            <a:off x="5760720" y="3438144"/>
            <a:ext cx="2880360" cy="822960"/>
          </a:xfrm>
          <a:prstGeom prst="roundRect">
            <a:avLst>
              <a:gd name="adj" fmla="val 8889"/>
            </a:avLst>
          </a:prstGeom>
          <a:solidFill>
            <a:srgbClr val="F4F5FA"/>
          </a:solidFill>
          <a:ln w="12700">
            <a:solidFill>
              <a:srgbClr val="E4E6F0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Shape 16"/>
          <p:cNvSpPr/>
          <p:nvPr/>
        </p:nvSpPr>
        <p:spPr>
          <a:xfrm>
            <a:off x="5943600" y="3602736"/>
            <a:ext cx="493776" cy="493776"/>
          </a:xfrm>
          <a:prstGeom prst="ellipse">
            <a:avLst/>
          </a:prstGeom>
          <a:solidFill>
            <a:srgbClr val="F6EDE1"/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7044" y="3726180"/>
            <a:ext cx="246888" cy="246888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6537960" y="3547872"/>
            <a:ext cx="2057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1E1E3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Why it matters</a:t>
            </a:r>
            <a:endParaRPr lang="en-US" sz="1350" dirty="0"/>
          </a:p>
        </p:txBody>
      </p:sp>
      <p:sp>
        <p:nvSpPr>
          <p:cNvPr id="24" name="Text 18"/>
          <p:cNvSpPr/>
          <p:nvPr/>
        </p:nvSpPr>
        <p:spPr>
          <a:xfrm>
            <a:off x="6537960" y="3822192"/>
            <a:ext cx="2057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980" dirty="0">
                <a:solidFill>
                  <a:srgbClr val="4A4A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Aimed at restoring communication after stroke or ALS.</a:t>
            </a:r>
            <a:endParaRPr lang="en-US" sz="980" dirty="0"/>
          </a:p>
        </p:txBody>
      </p:sp>
      <p:sp>
        <p:nvSpPr>
          <p:cNvPr id="25" name="Text 19"/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670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Mental Privacy · Neuroethics Colloquium</a:t>
            </a:r>
            <a:endParaRPr lang="en-US" sz="900" dirty="0"/>
          </a:p>
        </p:txBody>
      </p:sp>
      <p:sp>
        <p:nvSpPr>
          <p:cNvPr id="26" name="Text 20"/>
          <p:cNvSpPr/>
          <p:nvPr/>
        </p:nvSpPr>
        <p:spPr>
          <a:xfrm>
            <a:off x="8183880" y="477774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670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4572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300" dirty="0">
                <a:solidFill>
                  <a:srgbClr val="0E8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THE DECODER WORKS</a:t>
            </a:r>
            <a:endParaRPr lang="en-US" sz="1150" dirty="0"/>
          </a:p>
        </p:txBody>
      </p:sp>
      <p:sp>
        <p:nvSpPr>
          <p:cNvPr id="3" name="Text 1"/>
          <p:cNvSpPr/>
          <p:nvPr/>
        </p:nvSpPr>
        <p:spPr>
          <a:xfrm>
            <a:off x="502920" y="749808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200" b="1" dirty="0">
                <a:solidFill>
                  <a:srgbClr val="1E1E3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Reconstructing meaning, not words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02920" y="1691640"/>
            <a:ext cx="1828800" cy="2103120"/>
          </a:xfrm>
          <a:prstGeom prst="roundRect">
            <a:avLst>
              <a:gd name="adj" fmla="val 4000"/>
            </a:avLst>
          </a:prstGeom>
          <a:solidFill>
            <a:srgbClr val="EDEEF7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" name="Shape 3"/>
          <p:cNvSpPr/>
          <p:nvPr/>
        </p:nvSpPr>
        <p:spPr>
          <a:xfrm>
            <a:off x="1170432" y="1892808"/>
            <a:ext cx="493776" cy="493776"/>
          </a:xfrm>
          <a:prstGeom prst="ellipse">
            <a:avLst/>
          </a:prstGeom>
          <a:solidFill>
            <a:srgbClr val="3B3B7A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Text 4"/>
          <p:cNvSpPr/>
          <p:nvPr/>
        </p:nvSpPr>
        <p:spPr>
          <a:xfrm>
            <a:off x="1170432" y="1892808"/>
            <a:ext cx="49377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640080" y="2532888"/>
            <a:ext cx="1554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kern="0" spc="100" dirty="0">
                <a:solidFill>
                  <a:srgbClr val="3B3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667512" y="2862072"/>
            <a:ext cx="1499616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2000"/>
              </a:lnSpc>
              <a:buNone/>
            </a:pPr>
            <a:r>
              <a:rPr lang="en-US" sz="1080" dirty="0">
                <a:solidFill>
                  <a:srgbClr val="3A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 hours of podcasts, heard inside an fMRI scanner for each person.</a:t>
            </a:r>
            <a:endParaRPr lang="en-US" sz="1080" dirty="0"/>
          </a:p>
        </p:txBody>
      </p:sp>
      <p:sp>
        <p:nvSpPr>
          <p:cNvPr id="9" name="Text 7"/>
          <p:cNvSpPr/>
          <p:nvPr/>
        </p:nvSpPr>
        <p:spPr>
          <a:xfrm>
            <a:off x="2313432" y="2468880"/>
            <a:ext cx="31089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6670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</a:t>
            </a:r>
            <a:endParaRPr lang="en-US" sz="2600" dirty="0"/>
          </a:p>
        </p:txBody>
      </p:sp>
      <p:sp>
        <p:nvSpPr>
          <p:cNvPr id="10" name="Shape 8"/>
          <p:cNvSpPr/>
          <p:nvPr/>
        </p:nvSpPr>
        <p:spPr>
          <a:xfrm>
            <a:off x="2606040" y="1691640"/>
            <a:ext cx="1828800" cy="2103120"/>
          </a:xfrm>
          <a:prstGeom prst="roundRect">
            <a:avLst>
              <a:gd name="adj" fmla="val 4000"/>
            </a:avLst>
          </a:prstGeom>
          <a:solidFill>
            <a:srgbClr val="E2F1F0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1" name="Shape 9"/>
          <p:cNvSpPr/>
          <p:nvPr/>
        </p:nvSpPr>
        <p:spPr>
          <a:xfrm>
            <a:off x="3273552" y="1892808"/>
            <a:ext cx="493776" cy="493776"/>
          </a:xfrm>
          <a:prstGeom prst="ellipse">
            <a:avLst/>
          </a:prstGeom>
          <a:solidFill>
            <a:srgbClr val="0E8F8E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2" name="Text 10"/>
          <p:cNvSpPr/>
          <p:nvPr/>
        </p:nvSpPr>
        <p:spPr>
          <a:xfrm>
            <a:off x="3273552" y="1892808"/>
            <a:ext cx="49377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2743200" y="2532888"/>
            <a:ext cx="1554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kern="0" spc="100" dirty="0">
                <a:solidFill>
                  <a:srgbClr val="0E8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2770632" y="2862072"/>
            <a:ext cx="1499616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2000"/>
              </a:lnSpc>
              <a:buNone/>
            </a:pPr>
            <a:r>
              <a:rPr lang="en-US" sz="1080" dirty="0">
                <a:solidFill>
                  <a:srgbClr val="3A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encoding model learns how meaning maps onto that brain’s response.</a:t>
            </a:r>
            <a:endParaRPr lang="en-US" sz="1080" dirty="0"/>
          </a:p>
        </p:txBody>
      </p:sp>
      <p:sp>
        <p:nvSpPr>
          <p:cNvPr id="15" name="Text 13"/>
          <p:cNvSpPr/>
          <p:nvPr/>
        </p:nvSpPr>
        <p:spPr>
          <a:xfrm>
            <a:off x="4416552" y="2468880"/>
            <a:ext cx="31089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6670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</a:t>
            </a:r>
            <a:endParaRPr lang="en-US" sz="2600" dirty="0"/>
          </a:p>
        </p:txBody>
      </p:sp>
      <p:sp>
        <p:nvSpPr>
          <p:cNvPr id="16" name="Shape 14"/>
          <p:cNvSpPr/>
          <p:nvPr/>
        </p:nvSpPr>
        <p:spPr>
          <a:xfrm>
            <a:off x="4709160" y="1691640"/>
            <a:ext cx="1828800" cy="2103120"/>
          </a:xfrm>
          <a:prstGeom prst="roundRect">
            <a:avLst>
              <a:gd name="adj" fmla="val 4000"/>
            </a:avLst>
          </a:prstGeom>
          <a:solidFill>
            <a:srgbClr val="EDEEF7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7" name="Shape 15"/>
          <p:cNvSpPr/>
          <p:nvPr/>
        </p:nvSpPr>
        <p:spPr>
          <a:xfrm>
            <a:off x="5376672" y="1892808"/>
            <a:ext cx="493776" cy="493776"/>
          </a:xfrm>
          <a:prstGeom prst="ellipse">
            <a:avLst/>
          </a:prstGeom>
          <a:solidFill>
            <a:srgbClr val="3B3B7A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8" name="Text 16"/>
          <p:cNvSpPr/>
          <p:nvPr/>
        </p:nvSpPr>
        <p:spPr>
          <a:xfrm>
            <a:off x="5376672" y="1892808"/>
            <a:ext cx="49377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4846320" y="2532888"/>
            <a:ext cx="1554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kern="0" spc="100" dirty="0">
                <a:solidFill>
                  <a:srgbClr val="3B3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PROPOSE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4873752" y="2862072"/>
            <a:ext cx="1499616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2000"/>
              </a:lnSpc>
              <a:buNone/>
            </a:pPr>
            <a:r>
              <a:rPr lang="en-US" sz="1080" dirty="0">
                <a:solidFill>
                  <a:srgbClr val="3A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GPT-style language model generates candidate word sequences.</a:t>
            </a:r>
            <a:endParaRPr lang="en-US" sz="1080" dirty="0"/>
          </a:p>
        </p:txBody>
      </p:sp>
      <p:sp>
        <p:nvSpPr>
          <p:cNvPr id="21" name="Text 19"/>
          <p:cNvSpPr/>
          <p:nvPr/>
        </p:nvSpPr>
        <p:spPr>
          <a:xfrm>
            <a:off x="6519672" y="2468880"/>
            <a:ext cx="31089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6670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</a:t>
            </a:r>
            <a:endParaRPr lang="en-US" sz="2600" dirty="0"/>
          </a:p>
        </p:txBody>
      </p:sp>
      <p:sp>
        <p:nvSpPr>
          <p:cNvPr id="22" name="Shape 20"/>
          <p:cNvSpPr/>
          <p:nvPr/>
        </p:nvSpPr>
        <p:spPr>
          <a:xfrm>
            <a:off x="6812280" y="1691640"/>
            <a:ext cx="1828800" cy="2103120"/>
          </a:xfrm>
          <a:prstGeom prst="roundRect">
            <a:avLst>
              <a:gd name="adj" fmla="val 4000"/>
            </a:avLst>
          </a:prstGeom>
          <a:solidFill>
            <a:srgbClr val="E2F1F0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23" name="Shape 21"/>
          <p:cNvSpPr/>
          <p:nvPr/>
        </p:nvSpPr>
        <p:spPr>
          <a:xfrm>
            <a:off x="7479792" y="1892808"/>
            <a:ext cx="493776" cy="493776"/>
          </a:xfrm>
          <a:prstGeom prst="ellipse">
            <a:avLst/>
          </a:prstGeom>
          <a:solidFill>
            <a:srgbClr val="0E8F8E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24" name="Text 22"/>
          <p:cNvSpPr/>
          <p:nvPr/>
        </p:nvSpPr>
        <p:spPr>
          <a:xfrm>
            <a:off x="7479792" y="1892808"/>
            <a:ext cx="49377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</a:t>
            </a:r>
            <a:endParaRPr lang="en-US" sz="2000" dirty="0"/>
          </a:p>
        </p:txBody>
      </p:sp>
      <p:sp>
        <p:nvSpPr>
          <p:cNvPr id="25" name="Text 23"/>
          <p:cNvSpPr/>
          <p:nvPr/>
        </p:nvSpPr>
        <p:spPr>
          <a:xfrm>
            <a:off x="6949440" y="2532888"/>
            <a:ext cx="1554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kern="0" spc="100" dirty="0">
                <a:solidFill>
                  <a:srgbClr val="0E8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MATCH</a:t>
            </a:r>
            <a:endParaRPr lang="en-US" sz="1250" dirty="0"/>
          </a:p>
        </p:txBody>
      </p:sp>
      <p:sp>
        <p:nvSpPr>
          <p:cNvPr id="26" name="Text 24"/>
          <p:cNvSpPr/>
          <p:nvPr/>
        </p:nvSpPr>
        <p:spPr>
          <a:xfrm>
            <a:off x="6976872" y="2862072"/>
            <a:ext cx="1499616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2000"/>
              </a:lnSpc>
              <a:buNone/>
            </a:pPr>
            <a:r>
              <a:rPr lang="en-US" sz="1080" dirty="0">
                <a:solidFill>
                  <a:srgbClr val="3A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Beam search keeps the candidate whose predicted brain response fits best.</a:t>
            </a:r>
            <a:endParaRPr lang="en-US" sz="1080" dirty="0"/>
          </a:p>
        </p:txBody>
      </p:sp>
      <p:sp>
        <p:nvSpPr>
          <p:cNvPr id="27" name="Shape 25"/>
          <p:cNvSpPr/>
          <p:nvPr/>
        </p:nvSpPr>
        <p:spPr>
          <a:xfrm>
            <a:off x="502920" y="4041648"/>
            <a:ext cx="8138160" cy="603504"/>
          </a:xfrm>
          <a:prstGeom prst="roundRect">
            <a:avLst>
              <a:gd name="adj" fmla="val 15152"/>
            </a:avLst>
          </a:prstGeom>
          <a:solidFill>
            <a:srgbClr val="16162E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28" name="Text 26"/>
          <p:cNvSpPr/>
          <p:nvPr/>
        </p:nvSpPr>
        <p:spPr>
          <a:xfrm>
            <a:off x="777240" y="4041648"/>
            <a:ext cx="75895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fMRI is too slow to read words, so the decoder recovers the </a:t>
            </a:r>
            <a:r>
              <a:rPr lang="en-US" sz="13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gist</a:t>
            </a: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(the meaning), instead of a verbatim transcript.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670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Mental Privacy · Neuroethics Colloquium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8183880" y="477774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670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4572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300" dirty="0">
                <a:solidFill>
                  <a:srgbClr val="0E8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IT COULD DECODE</a:t>
            </a:r>
            <a:endParaRPr lang="en-US" sz="1150" dirty="0"/>
          </a:p>
        </p:txBody>
      </p:sp>
      <p:sp>
        <p:nvSpPr>
          <p:cNvPr id="3" name="Text 1"/>
          <p:cNvSpPr/>
          <p:nvPr/>
        </p:nvSpPr>
        <p:spPr>
          <a:xfrm>
            <a:off x="502920" y="749808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200" b="1" dirty="0">
                <a:solidFill>
                  <a:srgbClr val="1E1E3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It captured meaning across senses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02920" y="1554480"/>
            <a:ext cx="3931920" cy="1417320"/>
          </a:xfrm>
          <a:prstGeom prst="roundRect">
            <a:avLst>
              <a:gd name="adj" fmla="val 5161"/>
            </a:avLst>
          </a:prstGeom>
          <a:solidFill>
            <a:srgbClr val="F4F5FA"/>
          </a:solidFill>
          <a:ln w="12700">
            <a:solidFill>
              <a:srgbClr val="E4E6F0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Text 3"/>
          <p:cNvSpPr/>
          <p:nvPr/>
        </p:nvSpPr>
        <p:spPr>
          <a:xfrm>
            <a:off x="758952" y="1691640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6670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HEARD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758952" y="1965960"/>
            <a:ext cx="34290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500" i="1" dirty="0">
                <a:solidFill>
                  <a:srgbClr val="1E1E3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“I don’t have my driver’s license yet.”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4325112" y="1874520"/>
            <a:ext cx="4114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0E8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</a:t>
            </a:r>
            <a:endParaRPr lang="en-US" sz="3000" dirty="0"/>
          </a:p>
        </p:txBody>
      </p:sp>
      <p:sp>
        <p:nvSpPr>
          <p:cNvPr id="8" name="Shape 6"/>
          <p:cNvSpPr/>
          <p:nvPr/>
        </p:nvSpPr>
        <p:spPr>
          <a:xfrm>
            <a:off x="4709160" y="1554480"/>
            <a:ext cx="3931920" cy="1417320"/>
          </a:xfrm>
          <a:prstGeom prst="roundRect">
            <a:avLst>
              <a:gd name="adj" fmla="val 5161"/>
            </a:avLst>
          </a:prstGeom>
          <a:solidFill>
            <a:srgbClr val="E2F1F0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9" name="Text 7"/>
          <p:cNvSpPr/>
          <p:nvPr/>
        </p:nvSpPr>
        <p:spPr>
          <a:xfrm>
            <a:off x="4965192" y="1691640"/>
            <a:ext cx="3474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100" dirty="0">
                <a:solidFill>
                  <a:srgbClr val="0E8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DECODED FROM BRAIN ACTIVITY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4965192" y="1965960"/>
            <a:ext cx="34290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500" i="1" dirty="0">
                <a:solidFill>
                  <a:srgbClr val="1E1E3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“She has not even started to learn to drive yet.”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02920" y="3108960"/>
            <a:ext cx="8138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670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wording is inaccurate, but the meaning is preserved. Roughly half the time the decoder tracked the intended meaning closely enough.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502920" y="3611880"/>
            <a:ext cx="2578608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 w="12700">
            <a:solidFill>
              <a:srgbClr val="E4E6F0"/>
            </a:solidFill>
            <a:prstDash val="solid"/>
          </a:ln>
          <a:effectLst>
            <a:outerShdw blurRad="889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3" name="Shape 11"/>
          <p:cNvSpPr/>
          <p:nvPr/>
        </p:nvSpPr>
        <p:spPr>
          <a:xfrm>
            <a:off x="722376" y="3794760"/>
            <a:ext cx="457200" cy="457200"/>
          </a:xfrm>
          <a:prstGeom prst="ellipse">
            <a:avLst/>
          </a:prstGeom>
          <a:solidFill>
            <a:srgbClr val="E2F1F0"/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6" y="3909060"/>
            <a:ext cx="228600" cy="22860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1271016" y="3776472"/>
            <a:ext cx="1737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2000"/>
              </a:lnSpc>
              <a:buNone/>
            </a:pPr>
            <a:r>
              <a:rPr lang="en-US" sz="1300" b="1" dirty="0">
                <a:solidFill>
                  <a:srgbClr val="1E1E3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Perceived speech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704088" y="4224528"/>
            <a:ext cx="2240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6000"/>
              </a:lnSpc>
              <a:buNone/>
            </a:pPr>
            <a:r>
              <a:rPr lang="en-US" sz="1000" dirty="0">
                <a:solidFill>
                  <a:srgbClr val="4A4A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 fidelity is given when listening to a told story.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3264408" y="3611880"/>
            <a:ext cx="2578608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 w="12700">
            <a:solidFill>
              <a:srgbClr val="E4E6F0"/>
            </a:solidFill>
            <a:prstDash val="solid"/>
          </a:ln>
          <a:effectLst>
            <a:outerShdw blurRad="889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" name="Shape 15"/>
          <p:cNvSpPr/>
          <p:nvPr/>
        </p:nvSpPr>
        <p:spPr>
          <a:xfrm>
            <a:off x="3483864" y="3794760"/>
            <a:ext cx="457200" cy="457200"/>
          </a:xfrm>
          <a:prstGeom prst="ellipse">
            <a:avLst/>
          </a:prstGeom>
          <a:solidFill>
            <a:srgbClr val="EDEEF7"/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1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164" y="3909060"/>
            <a:ext cx="228600" cy="228600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4032504" y="3776472"/>
            <a:ext cx="1737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2000"/>
              </a:lnSpc>
              <a:buNone/>
            </a:pPr>
            <a:r>
              <a:rPr lang="en-US" sz="1300" b="1" dirty="0">
                <a:solidFill>
                  <a:srgbClr val="1E1E3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Imagined speech</a:t>
            </a:r>
            <a:endParaRPr lang="en-US" sz="1300" dirty="0"/>
          </a:p>
        </p:txBody>
      </p:sp>
      <p:sp>
        <p:nvSpPr>
          <p:cNvPr id="21" name="Text 17"/>
          <p:cNvSpPr/>
          <p:nvPr/>
        </p:nvSpPr>
        <p:spPr>
          <a:xfrm>
            <a:off x="3465576" y="4224528"/>
            <a:ext cx="2240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6000"/>
              </a:lnSpc>
              <a:buNone/>
            </a:pPr>
            <a:r>
              <a:rPr lang="en-US" sz="1000" dirty="0">
                <a:solidFill>
                  <a:srgbClr val="4A4A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Meaning from a silently imagined story is decoded above chance.</a:t>
            </a:r>
            <a:endParaRPr lang="en-US" sz="1000" dirty="0"/>
          </a:p>
        </p:txBody>
      </p:sp>
      <p:sp>
        <p:nvSpPr>
          <p:cNvPr id="22" name="Shape 18"/>
          <p:cNvSpPr/>
          <p:nvPr/>
        </p:nvSpPr>
        <p:spPr>
          <a:xfrm>
            <a:off x="6025896" y="3611880"/>
            <a:ext cx="2578608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 w="12700">
            <a:solidFill>
              <a:srgbClr val="E4E6F0"/>
            </a:solidFill>
            <a:prstDash val="solid"/>
          </a:ln>
          <a:effectLst>
            <a:outerShdw blurRad="889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3" name="Shape 19"/>
          <p:cNvSpPr/>
          <p:nvPr/>
        </p:nvSpPr>
        <p:spPr>
          <a:xfrm>
            <a:off x="6245352" y="3794760"/>
            <a:ext cx="457200" cy="457200"/>
          </a:xfrm>
          <a:prstGeom prst="ellipse">
            <a:avLst/>
          </a:prstGeom>
          <a:solidFill>
            <a:srgbClr val="F6EDE1"/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2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652" y="3909060"/>
            <a:ext cx="228600" cy="228600"/>
          </a:xfrm>
          <a:prstGeom prst="rect">
            <a:avLst/>
          </a:prstGeom>
        </p:spPr>
      </p:pic>
      <p:sp>
        <p:nvSpPr>
          <p:cNvPr id="25" name="Text 20"/>
          <p:cNvSpPr/>
          <p:nvPr/>
        </p:nvSpPr>
        <p:spPr>
          <a:xfrm>
            <a:off x="6793992" y="3776472"/>
            <a:ext cx="1737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2000"/>
              </a:lnSpc>
              <a:buNone/>
            </a:pPr>
            <a:r>
              <a:rPr lang="en-US" sz="1300" b="1" dirty="0">
                <a:solidFill>
                  <a:srgbClr val="1E1E3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Silent video</a:t>
            </a:r>
            <a:endParaRPr lang="en-US" sz="1300" dirty="0"/>
          </a:p>
        </p:txBody>
      </p:sp>
      <p:sp>
        <p:nvSpPr>
          <p:cNvPr id="26" name="Text 21"/>
          <p:cNvSpPr/>
          <p:nvPr/>
        </p:nvSpPr>
        <p:spPr>
          <a:xfrm>
            <a:off x="6227064" y="4224528"/>
            <a:ext cx="2240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6000"/>
              </a:lnSpc>
              <a:buNone/>
            </a:pPr>
            <a:r>
              <a:rPr lang="en-US" sz="1000" dirty="0">
                <a:solidFill>
                  <a:srgbClr val="4A4A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Meaning of wordless films is described.</a:t>
            </a:r>
            <a:endParaRPr lang="en-US" sz="1000" dirty="0"/>
          </a:p>
        </p:txBody>
      </p:sp>
      <p:sp>
        <p:nvSpPr>
          <p:cNvPr id="27" name="Text 22"/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670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Mental Privacy · Neuroethics Colloquium</a:t>
            </a:r>
            <a:endParaRPr lang="en-US" sz="900" dirty="0"/>
          </a:p>
        </p:txBody>
      </p:sp>
      <p:sp>
        <p:nvSpPr>
          <p:cNvPr id="28" name="Text 23"/>
          <p:cNvSpPr/>
          <p:nvPr/>
        </p:nvSpPr>
        <p:spPr>
          <a:xfrm>
            <a:off x="8183880" y="477774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670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C6A9D49-2778-7554-BA25-FF20D3B20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7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4572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300" dirty="0">
                <a:solidFill>
                  <a:srgbClr val="0E8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HARD PROBLEM 1</a:t>
            </a:r>
            <a:endParaRPr lang="en-US" sz="1150" dirty="0"/>
          </a:p>
        </p:txBody>
      </p:sp>
      <p:sp>
        <p:nvSpPr>
          <p:cNvPr id="3" name="Text 1"/>
          <p:cNvSpPr/>
          <p:nvPr/>
        </p:nvSpPr>
        <p:spPr>
          <a:xfrm>
            <a:off x="502920" y="749808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200" b="1" dirty="0">
                <a:solidFill>
                  <a:srgbClr val="1E1E3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Is the brain really different in kind?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502920" y="1627632"/>
            <a:ext cx="813816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rgbClr val="3333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whole case for special protection rests on one claim: that brain data is unlike any other data.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02920" y="2651760"/>
            <a:ext cx="8138160" cy="1051560"/>
          </a:xfrm>
          <a:prstGeom prst="roundRect">
            <a:avLst>
              <a:gd name="adj" fmla="val 7826"/>
            </a:avLst>
          </a:prstGeom>
          <a:solidFill>
            <a:srgbClr val="16162E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Shape 4"/>
          <p:cNvSpPr/>
          <p:nvPr/>
        </p:nvSpPr>
        <p:spPr>
          <a:xfrm>
            <a:off x="795528" y="2898648"/>
            <a:ext cx="548640" cy="548640"/>
          </a:xfrm>
          <a:prstGeom prst="ellipse">
            <a:avLst/>
          </a:prstGeom>
          <a:solidFill>
            <a:srgbClr val="F6EDE1"/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88" y="3035808"/>
            <a:ext cx="274320" cy="27432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554480" y="2651760"/>
            <a:ext cx="68122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600" b="1" i="1" dirty="0">
                <a:solidFill>
                  <a:srgbClr val="B66C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So:  </a:t>
            </a:r>
            <a:r>
              <a:rPr lang="en-US" sz="1600" i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Is there a real difference?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670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Mental Privacy · Neuroethics Colloquium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8183880" y="477774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670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1077</Words>
  <Application>Microsoft Macintosh PowerPoint</Application>
  <PresentationFormat>全屏显示(16:9)</PresentationFormat>
  <Paragraphs>104</Paragraphs>
  <Slides>11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Privacy — Neuroethics Colloquium</dc:title>
  <dc:subject>PptxGenJS Presentation</dc:subject>
  <dc:creator>Jerry</dc:creator>
  <cp:lastModifiedBy>Jerry Ma</cp:lastModifiedBy>
  <cp:revision>2</cp:revision>
  <dcterms:created xsi:type="dcterms:W3CDTF">2026-06-20T09:44:53Z</dcterms:created>
  <dcterms:modified xsi:type="dcterms:W3CDTF">2026-06-21T10:58:36Z</dcterms:modified>
</cp:coreProperties>
</file>