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embedTrueTypeFonts="1" saveSubsetFonts="1">
  <p:sldMasterIdLst>
    <p:sldMasterId id="2147483648" r:id="rId1"/>
    <p:sldMasterId id="2147483660" r:id="rId2"/>
  </p:sldMasterIdLst>
  <p:sldIdLst>
    <p:sldId id="267" r:id="rId3"/>
    <p:sldId id="256" r:id="rId4"/>
    <p:sldId id="258" r:id="rId5"/>
    <p:sldId id="257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12192000" cy="6858000"/>
  <p:notesSz cx="6858000" cy="9144000"/>
  <p:embeddedFontLst>
    <p:embeddedFont>
      <p:font typeface="A Jannat LT" panose="01000000000000000000" pitchFamily="2" charset="-78"/>
      <p:regular r:id="rId15"/>
      <p:bold r:id="rId16"/>
    </p:embeddedFont>
    <p:embeddedFont>
      <p:font typeface="Traditional Arabic" panose="02020603050405020304" pitchFamily="18" charset="-78"/>
      <p:regular r:id="rId17"/>
      <p:bold r:id="rId18"/>
    </p:embeddedFont>
  </p:embeddedFontLst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8349"/>
    <a:srgbClr val="BC370E"/>
    <a:srgbClr val="BB8F72"/>
    <a:srgbClr val="656B83"/>
    <a:srgbClr val="293859"/>
    <a:srgbClr val="F7C4BE"/>
    <a:srgbClr val="E59095"/>
    <a:srgbClr val="96637A"/>
    <a:srgbClr val="685B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5" autoAdjust="0"/>
    <p:restoredTop sz="94660"/>
  </p:normalViewPr>
  <p:slideViewPr>
    <p:cSldViewPr snapToGrid="0">
      <p:cViewPr varScale="1">
        <p:scale>
          <a:sx n="65" d="100"/>
          <a:sy n="65" d="100"/>
        </p:scale>
        <p:origin x="135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4.fntdata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3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font" Target="fonts/font1.fntdata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0647867-63A8-BEC7-F78B-51C3558346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38A75163-83DB-C8D2-3274-1F1F2303F9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46579D-AE5C-5D1D-D9B8-482EEEAFE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311-EC3A-4EE0-9C3E-A51247DA8FFD}" type="datetimeFigureOut">
              <a:rPr lang="ar-JO" smtClean="0"/>
              <a:t>21/08/1447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11E0BDD-DAD6-FA0D-A181-A0E992206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EC86B39-27D1-C7E4-8FE5-1DE0FF041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3418-426D-484F-83DC-18E355ED061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964714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A97A5DF-742D-06CD-E131-5DB9ACB10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9AD9A02-2156-6047-8E9A-E82542BB7E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C9746FB-9B0E-CDE2-0DA4-2D406D891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311-EC3A-4EE0-9C3E-A51247DA8FFD}" type="datetimeFigureOut">
              <a:rPr lang="ar-JO" smtClean="0"/>
              <a:t>21/08/1447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551FDA8-8573-D8CD-D565-A6FBCAF95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477253B-BEC8-6819-381C-7A5FF7A5A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3418-426D-484F-83DC-18E355ED061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568677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D503E31-9E1A-3977-69DE-B04A4B548B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1AC7F97-A29C-4563-A21E-31F999441B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F88082E-B586-50F4-02C6-57E2BE28B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311-EC3A-4EE0-9C3E-A51247DA8FFD}" type="datetimeFigureOut">
              <a:rPr lang="ar-JO" smtClean="0"/>
              <a:t>21/08/1447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D102A70-5EEB-E791-48D1-EFFB831C3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FF053EF-C302-FFAB-B6AD-93679A600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3418-426D-484F-83DC-18E355ED061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206624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27FD8C8-1F4D-9B3A-1C92-5ABCF302A2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3755CAF-BDC1-0CE1-7C2F-DBC0C9B29E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6AB6747-B8BF-62BB-BA60-F68A12C71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7488D8-EB0E-423F-81C1-0F7BC0B04D81}" type="datetimeFigureOut">
              <a:rPr kumimoji="0" lang="ar-J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21/08/1447</a:t>
            </a:fld>
            <a:endParaRPr kumimoji="0" lang="ar-J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B43EF66-7BBC-2B6B-0A55-F50D9F2F1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J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FD614FB-4F9D-1FBD-BB89-C7B264C7D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51D081-0B4F-410B-BD58-E9CBF16D179D}" type="slidenum">
              <a:rPr kumimoji="0" lang="ar-J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ar-J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5825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D0245F9-6EAB-B664-F51A-DD344F25B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23579A7-E615-98D9-3E81-5C164F1DF2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D3E905-9E8B-2503-4AF4-2E64C9F33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311-EC3A-4EE0-9C3E-A51247DA8FFD}" type="datetimeFigureOut">
              <a:rPr lang="ar-JO" smtClean="0"/>
              <a:t>21/08/1447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354416B-9C02-57B2-84DE-0D7BF733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DDF8777-46BB-5E22-7C65-CF5E82EAA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3418-426D-484F-83DC-18E355ED061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925361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3C365C-C3D7-38DC-D897-9EE2A2245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12AB18D-AD4B-06CA-E502-3D9D216794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0926BF8-C25F-7572-FD41-04493184B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311-EC3A-4EE0-9C3E-A51247DA8FFD}" type="datetimeFigureOut">
              <a:rPr lang="ar-JO" smtClean="0"/>
              <a:t>21/08/1447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3F68844-068C-4BC0-6199-D4891BAF6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3A68572-D649-2D13-F28B-A4BC41A99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3418-426D-484F-83DC-18E355ED061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022977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F5549FF-BEFC-41BB-30F3-DF66975FF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651AB02-E6C3-EFF9-4CDD-55EF36662F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BEDB7D7-A41F-923F-13D5-2415BFEEE0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3B65D65-D393-371A-3532-264DA2A57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311-EC3A-4EE0-9C3E-A51247DA8FFD}" type="datetimeFigureOut">
              <a:rPr lang="ar-JO" smtClean="0"/>
              <a:t>21/08/1447</a:t>
            </a:fld>
            <a:endParaRPr lang="ar-JO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401715E-1376-A21A-A162-CDF532A06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C327840-4AE9-C6AB-72F4-18F0F43E0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3418-426D-484F-83DC-18E355ED061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34773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C8DDE09-8F26-7A4D-C7C1-8EB1581D5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B90F021-1A6A-9E73-8C2F-3644778ABD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F5C0064-CFE1-E14C-9E4F-06FFD51E6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10EECA7-33C1-898B-4446-78C0B362D2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B650614-500B-B1BD-5DF7-929B31DD4F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5E566EE3-3F51-B6F7-5CD3-C46A4237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311-EC3A-4EE0-9C3E-A51247DA8FFD}" type="datetimeFigureOut">
              <a:rPr lang="ar-JO" smtClean="0"/>
              <a:t>21/08/1447</a:t>
            </a:fld>
            <a:endParaRPr lang="ar-JO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B34BBFAF-122B-A63C-A165-5D50DBC0C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159CCB2-E61D-F38A-C057-809F0B1CE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3418-426D-484F-83DC-18E355ED061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127749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819D873-CDC2-CBB4-AAF8-AFC033D03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B8B5CA0B-AB10-58B5-E968-D5F791F84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311-EC3A-4EE0-9C3E-A51247DA8FFD}" type="datetimeFigureOut">
              <a:rPr lang="ar-JO" smtClean="0"/>
              <a:t>21/08/1447</a:t>
            </a:fld>
            <a:endParaRPr lang="ar-JO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033D8BD8-D3B1-FB2E-D960-18442EBC7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0CE8087A-E2B1-43B7-62A0-7E1747D85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3418-426D-484F-83DC-18E355ED061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368515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B2D4C38-0E1C-D7A4-7B21-D0CA39B20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311-EC3A-4EE0-9C3E-A51247DA8FFD}" type="datetimeFigureOut">
              <a:rPr lang="ar-JO" smtClean="0"/>
              <a:t>21/08/1447</a:t>
            </a:fld>
            <a:endParaRPr lang="ar-JO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91587DD-946F-A5A0-A63F-C3BF0A1D4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620DA4A-C70E-BFBA-6E76-C79EE9548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3418-426D-484F-83DC-18E355ED061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30827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13187F4-B16D-0B21-4179-8B3FB6E75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191D1DB-5AAB-7D2A-F603-204A802DB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2CF0324-138F-BE9B-4C9F-DE3B17DAD9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202739C-195D-A193-7634-0BF907778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311-EC3A-4EE0-9C3E-A51247DA8FFD}" type="datetimeFigureOut">
              <a:rPr lang="ar-JO" smtClean="0"/>
              <a:t>21/08/1447</a:t>
            </a:fld>
            <a:endParaRPr lang="ar-JO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D33D407-FAA9-B062-33BE-0F42E7322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FE20209-D26F-A719-5FE8-090967546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3418-426D-484F-83DC-18E355ED061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013102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C59586-B8D0-4158-5BA2-DD0F3480B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7D9C205-19DE-0B18-7393-C60942EA8D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AB8E5EC-DE64-343D-2320-5B669AFC3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66BC850-AECD-D68D-6EA2-DEDF5C37B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F311-EC3A-4EE0-9C3E-A51247DA8FFD}" type="datetimeFigureOut">
              <a:rPr lang="ar-JO" smtClean="0"/>
              <a:t>21/08/1447</a:t>
            </a:fld>
            <a:endParaRPr lang="ar-JO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001579F-A44B-E475-0E3F-70082AE50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1E53B83-09D7-3422-B514-80B51289E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B3418-426D-484F-83DC-18E355ED061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098644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89953315-6CC3-3FF9-25B8-1E815D8DC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3858F53-D62E-6062-8EEE-C9093CC42C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23EB43B-8A52-254A-EB15-D719D5BF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A4F311-EC3A-4EE0-9C3E-A51247DA8FFD}" type="datetimeFigureOut">
              <a:rPr lang="ar-JO" smtClean="0"/>
              <a:t>21/08/1447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B88DE7B-4356-FED7-628A-A7CFF68465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A60553A-A8B1-EBFA-74DE-E0EE2AA491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AB3418-426D-484F-83DC-18E355ED061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142791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EDBDDB1-16F1-3AB9-3C1F-18BCCE421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8A169A7-ACD2-DD35-AC1D-259686DB5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32C904A-7D77-FD64-253F-6DA0892ED1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488D8-EB0E-423F-81C1-0F7BC0B04D81}" type="datetimeFigureOut">
              <a:rPr lang="ar-JO" smtClean="0"/>
              <a:t>21/08/1447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2ED0721-47E3-D00E-EA35-13F772CDB2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6F756B4-842E-0AE3-3F42-214812D5E3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1D081-0B4F-410B-BD58-E9CBF16D179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70749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ideszone.net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hyperlink" Target="https://www.buymeacoffee.com/islamicpowerpoint" TargetMode="External"/><Relationship Id="rId4" Type="http://schemas.openxmlformats.org/officeDocument/2006/relationships/hyperlink" Target="https://www.youtube.com/@IslamicPowerPoint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@IslamicPowerPoint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47231096-3489-F4AD-F18F-68663C9D5171}"/>
              </a:ext>
            </a:extLst>
          </p:cNvPr>
          <p:cNvSpPr txBox="1"/>
          <p:nvPr/>
        </p:nvSpPr>
        <p:spPr>
          <a:xfrm>
            <a:off x="1093076" y="2409183"/>
            <a:ext cx="10005848" cy="276998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</a:rPr>
              <a:t>باشتراككم في قناة البوربوينت الإسلامي، سيشجعنا هذا على تقديم المزيد من عروض البوربوينت المجانية الهادفة والعالية الجودة، شكرًا لكم.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</a:rPr>
              <a:t>جميع الحقوق محفوظة.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https://www.slideszone.net</a:t>
            </a:r>
            <a:endParaRPr kumimoji="0" lang="en-US" sz="2400" b="1" i="0" u="none" strike="noStrike" kern="1200" cap="none" spc="0" normalizeH="0" baseline="0" noProof="0" dirty="0">
              <a:ln w="3175"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 Jannat LT" panose="01000000000000000000" pitchFamily="2" charset="-78"/>
              <a:ea typeface="+mn-ea"/>
              <a:cs typeface="A Jannat LT" panose="01000000000000000000" pitchFamily="2" charset="-78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https://www.youtube.com/@IslamicPowerPoint</a:t>
            </a:r>
            <a:endParaRPr kumimoji="0" lang="en-US" sz="2400" b="1" i="0" u="none" strike="noStrike" kern="1200" cap="none" spc="0" normalizeH="0" baseline="0" noProof="0" dirty="0">
              <a:ln w="3175"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 Jannat LT" panose="01000000000000000000" pitchFamily="2" charset="-78"/>
              <a:ea typeface="+mn-ea"/>
              <a:cs typeface="A Jannat LT" panose="01000000000000000000" pitchFamily="2" charset="-7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https://www.buymeacoffee.com/islamicpowerpoint</a:t>
            </a:r>
            <a:endParaRPr kumimoji="0" lang="en-US" sz="2400" b="1" i="0" u="none" strike="noStrike" kern="1200" cap="none" spc="0" normalizeH="0" baseline="0" noProof="0" dirty="0">
              <a:ln w="3175"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 Jannat LT" panose="01000000000000000000" pitchFamily="2" charset="-78"/>
              <a:ea typeface="+mn-ea"/>
              <a:cs typeface="A Jannat LT" panose="01000000000000000000" pitchFamily="2" charset="-78"/>
            </a:endParaRPr>
          </a:p>
        </p:txBody>
      </p:sp>
      <p:pic>
        <p:nvPicPr>
          <p:cNvPr id="5" name="Picture 4" descr="الصورة الرمزية">
            <a:extLst>
              <a:ext uri="{FF2B5EF4-FFF2-40B4-BE49-F238E27FC236}">
                <a16:creationId xmlns:a16="http://schemas.microsoft.com/office/drawing/2014/main" id="{56E85222-AC2F-36ED-F022-2231350A78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445400"/>
            <a:ext cx="838200" cy="838200"/>
          </a:xfrm>
          <a:prstGeom prst="flowChartConnector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4174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E5A96-56CA-7EC7-7FB2-833E48F6FF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DA96779F-38FD-37EC-BC91-3FA69E709637}"/>
              </a:ext>
            </a:extLst>
          </p:cNvPr>
          <p:cNvSpPr txBox="1"/>
          <p:nvPr/>
        </p:nvSpPr>
        <p:spPr>
          <a:xfrm>
            <a:off x="1055079" y="1682373"/>
            <a:ext cx="10081844" cy="3493264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justLow">
              <a:spcAft>
                <a:spcPts val="600"/>
              </a:spcAft>
            </a:pPr>
            <a:r>
              <a:rPr lang="ar-JO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كيف يجب أن يخرج المسلم من رمضان؟</a:t>
            </a: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بقلبٍ أنقى وأقرب إلى الله.</a:t>
            </a: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بثباتٍ على الطاعة.</a:t>
            </a: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بترك الذنوب والعادات السيئة.</a:t>
            </a: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باستمرار العمل الصالح بعد رمضان.</a:t>
            </a:r>
          </a:p>
          <a:p>
            <a:pPr algn="justLow">
              <a:spcAft>
                <a:spcPts val="600"/>
              </a:spcAft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قال ﷺ: "أحب الأعمال إلى الله أدومها وإن قل" متفق عليه.</a:t>
            </a:r>
          </a:p>
        </p:txBody>
      </p:sp>
    </p:spTree>
    <p:extLst>
      <p:ext uri="{BB962C8B-B14F-4D97-AF65-F5344CB8AC3E}">
        <p14:creationId xmlns:p14="http://schemas.microsoft.com/office/powerpoint/2010/main" val="15077529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D110FB-407F-6933-CBAC-2B3EE5A58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4550DC9B-319B-DF92-7C40-B4D616DCBFB1}"/>
              </a:ext>
            </a:extLst>
          </p:cNvPr>
          <p:cNvSpPr txBox="1"/>
          <p:nvPr/>
        </p:nvSpPr>
        <p:spPr>
          <a:xfrm>
            <a:off x="1043356" y="1682372"/>
            <a:ext cx="10105290" cy="3493264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justLow">
              <a:spcAft>
                <a:spcPts val="600"/>
              </a:spcAft>
            </a:pPr>
            <a:r>
              <a:rPr lang="ar-JO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علامات قبول رمضان.</a:t>
            </a: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الاستمرار في الطاعة بعده.</a:t>
            </a: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بغض المعصية بعد أن كان يعتادها.</a:t>
            </a: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الإقبال على الصلاة والقرآن.</a:t>
            </a: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الخوف من عدم القبول مع حسن الظن بالله.</a:t>
            </a:r>
          </a:p>
          <a:p>
            <a:pPr algn="justLow">
              <a:spcAft>
                <a:spcPts val="600"/>
              </a:spcAft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قال علي بن أبي طالب رضي الله عنه: "كونوا لقبول العمل أشد اهتمامًا منكم بالعمل".</a:t>
            </a:r>
          </a:p>
        </p:txBody>
      </p:sp>
    </p:spTree>
    <p:extLst>
      <p:ext uri="{BB962C8B-B14F-4D97-AF65-F5344CB8AC3E}">
        <p14:creationId xmlns:p14="http://schemas.microsoft.com/office/powerpoint/2010/main" val="206140606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D280BE-51F6-3D27-89F5-9C6B4ABBF3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6DC04909-A707-60EC-214E-A940ACDC5AD3}"/>
              </a:ext>
            </a:extLst>
          </p:cNvPr>
          <p:cNvSpPr txBox="1"/>
          <p:nvPr/>
        </p:nvSpPr>
        <p:spPr>
          <a:xfrm>
            <a:off x="1066802" y="2251760"/>
            <a:ext cx="10058398" cy="2354491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justLow">
              <a:spcAft>
                <a:spcPts val="600"/>
              </a:spcAft>
            </a:pPr>
            <a:r>
              <a:rPr lang="ar-JO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الخاتمة.</a:t>
            </a: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رمضان مدرسة إيمانية.</a:t>
            </a: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 أحسن دخوله، أحسن الخروج منه.</a:t>
            </a:r>
          </a:p>
          <a:p>
            <a:pPr algn="justLow">
              <a:spcAft>
                <a:spcPts val="600"/>
              </a:spcAft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نسأل الله أن يجعلنا من المقبولين.</a:t>
            </a:r>
          </a:p>
        </p:txBody>
      </p:sp>
    </p:spTree>
    <p:extLst>
      <p:ext uri="{BB962C8B-B14F-4D97-AF65-F5344CB8AC3E}">
        <p14:creationId xmlns:p14="http://schemas.microsoft.com/office/powerpoint/2010/main" val="36662198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F10EA19B-FF08-3A54-ED40-19EB83D30D63}"/>
              </a:ext>
            </a:extLst>
          </p:cNvPr>
          <p:cNvSpPr txBox="1"/>
          <p:nvPr/>
        </p:nvSpPr>
        <p:spPr>
          <a:xfrm>
            <a:off x="3130062" y="2634300"/>
            <a:ext cx="5931877" cy="1308050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ctr">
              <a:spcAft>
                <a:spcPts val="600"/>
              </a:spcAft>
            </a:pPr>
            <a:r>
              <a:rPr lang="ar-JO" sz="4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 Jannat LT" panose="01000000000000000000" pitchFamily="2" charset="-78"/>
                <a:cs typeface="A Jannat LT" panose="01000000000000000000" pitchFamily="2" charset="-78"/>
              </a:rPr>
              <a:t>شهر رمضان المبارك</a:t>
            </a:r>
          </a:p>
          <a:p>
            <a:pPr algn="ctr">
              <a:spcAft>
                <a:spcPts val="600"/>
              </a:spcAft>
            </a:pPr>
            <a:r>
              <a:rPr lang="ar-JO" sz="2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 Jannat LT" panose="01000000000000000000" pitchFamily="2" charset="-78"/>
                <a:cs typeface="A Jannat LT" panose="01000000000000000000" pitchFamily="2" charset="-78"/>
              </a:rPr>
              <a:t>شهر الإيمان، والتقوى، والقرآن</a:t>
            </a:r>
          </a:p>
        </p:txBody>
      </p:sp>
      <p:sp>
        <p:nvSpPr>
          <p:cNvPr id="5" name="مربع نص 4">
            <a:hlinkClick r:id="rId2" tooltip="تسرنا زيارتكم للقناة"/>
            <a:extLst>
              <a:ext uri="{FF2B5EF4-FFF2-40B4-BE49-F238E27FC236}">
                <a16:creationId xmlns:a16="http://schemas.microsoft.com/office/drawing/2014/main" id="{EF029B2F-ABF9-7191-8880-EDA9ACBEE3C8}"/>
              </a:ext>
            </a:extLst>
          </p:cNvPr>
          <p:cNvSpPr txBox="1"/>
          <p:nvPr/>
        </p:nvSpPr>
        <p:spPr>
          <a:xfrm>
            <a:off x="3130062" y="4238765"/>
            <a:ext cx="5931877" cy="830997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ctr"/>
            <a:r>
              <a:rPr lang="ar-JO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 Jannat LT" panose="01000000000000000000" pitchFamily="2" charset="-78"/>
                <a:cs typeface="A Jannat LT" panose="01000000000000000000" pitchFamily="2" charset="-78"/>
              </a:rPr>
              <a:t>قناة البوربوينت الإسلامي</a:t>
            </a:r>
          </a:p>
          <a:p>
            <a:pPr algn="ctr">
              <a:spcAft>
                <a:spcPts val="1200"/>
              </a:spcAft>
            </a:pP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 Jannat LT" panose="01000000000000000000" pitchFamily="2" charset="-78"/>
                <a:cs typeface="A Jannat LT" panose="01000000000000000000" pitchFamily="2" charset="-78"/>
              </a:rPr>
              <a:t>youtube.com/@IslamicPowerPoint</a:t>
            </a:r>
            <a:endParaRPr lang="ar-JO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 Jannat LT" panose="01000000000000000000" pitchFamily="2" charset="-78"/>
              <a:cs typeface="A Jannat LT" panose="01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7814940"/>
      </p:ext>
    </p:extLst>
  </p:cSld>
  <p:clrMapOvr>
    <a:masterClrMapping/>
  </p:clrMapOvr>
  <p:transition spd="slow" advClick="0" advTm="1000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BD306D-C08B-0549-66D1-DFC63E4210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52851708-F009-9697-E404-EB9EEFAFBA38}"/>
              </a:ext>
            </a:extLst>
          </p:cNvPr>
          <p:cNvSpPr txBox="1"/>
          <p:nvPr/>
        </p:nvSpPr>
        <p:spPr>
          <a:xfrm>
            <a:off x="1019910" y="1720841"/>
            <a:ext cx="10152182" cy="3416320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justLow">
              <a:spcAft>
                <a:spcPts val="600"/>
              </a:spcAft>
            </a:pPr>
            <a:r>
              <a:rPr lang="ar-JO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مقدمة عن شهر رمضان.</a:t>
            </a:r>
          </a:p>
          <a:p>
            <a:pPr marL="514350" indent="-5143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رمضان هو الشهر التاسع من أشهر السنة الهجرية.</a:t>
            </a:r>
          </a:p>
          <a:p>
            <a:pPr marL="514350" indent="-5143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جعله الله موسمًا للطاعات، وتكفير الذنوب، ورفع الدرجات.</a:t>
            </a:r>
          </a:p>
          <a:p>
            <a:pPr marL="514350" indent="-5143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فيه تتنزل الرحمات، وتُفتح أبواب الجنة، وتُغلق أبواب النار.</a:t>
            </a:r>
          </a:p>
          <a:p>
            <a:pPr algn="justLow">
              <a:spcAft>
                <a:spcPts val="600"/>
              </a:spcAft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قال رسول الله ﷺ:"إذا جاء رمضان فُتِّحت أبواب الجنة، وغُلِّقت أبواب النار، وصُفِّدت الشياطين" متفق عليه.</a:t>
            </a:r>
          </a:p>
        </p:txBody>
      </p:sp>
    </p:spTree>
    <p:extLst>
      <p:ext uri="{BB962C8B-B14F-4D97-AF65-F5344CB8AC3E}">
        <p14:creationId xmlns:p14="http://schemas.microsoft.com/office/powerpoint/2010/main" val="92498229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500811-4DD6-F197-438A-EED9598676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A3777B9D-999F-BE6F-719C-A3169518F39B}"/>
              </a:ext>
            </a:extLst>
          </p:cNvPr>
          <p:cNvSpPr txBox="1"/>
          <p:nvPr/>
        </p:nvSpPr>
        <p:spPr>
          <a:xfrm>
            <a:off x="1066802" y="1436149"/>
            <a:ext cx="10058398" cy="3985706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justLow">
              <a:spcAft>
                <a:spcPts val="600"/>
              </a:spcAft>
            </a:pPr>
            <a:r>
              <a:rPr lang="ar-JO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فضل شهر رمضان.</a:t>
            </a: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الصيام ركن من أركان الإسلام.</a:t>
            </a: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فيه ليلة خير من ألف شهر.</a:t>
            </a: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مغفرة الذنوب لمن صامه إيمانًا واحتسابًا.</a:t>
            </a:r>
          </a:p>
          <a:p>
            <a:pPr algn="justLow">
              <a:spcAft>
                <a:spcPts val="600"/>
              </a:spcAft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قال تعالى</a:t>
            </a:r>
            <a:r>
              <a:rPr lang="ar-JO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KFGQPC HAFS Uthmanic Script" panose="02000000000000000000" pitchFamily="2" charset="-78"/>
              </a:rPr>
              <a:t>: ﴿يَا أَيُّهَا الَّذِينَ آمَنُوا كُتِبَ عَلَيْكُمُ الصِّيَامُ كَمَا كُتِبَ عَلَى الَّذِينَ مِن قَبْلِكُمْ لَعَلَّكُمْ تَتَّقُونَ﴾</a:t>
            </a: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البقرة: 183.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justLow">
              <a:spcAft>
                <a:spcPts val="600"/>
              </a:spcAft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قال ﷺ:"من صام رمضان إيمانًا واحتسابًا غُفِر له ما تقدم من ذنبه" متفق عليه.</a:t>
            </a:r>
          </a:p>
        </p:txBody>
      </p:sp>
    </p:spTree>
    <p:extLst>
      <p:ext uri="{BB962C8B-B14F-4D97-AF65-F5344CB8AC3E}">
        <p14:creationId xmlns:p14="http://schemas.microsoft.com/office/powerpoint/2010/main" val="350292452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4C89FA-77C1-EE69-9293-9E696E266C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7DBFD972-EA4A-4203-0B0C-15CE4153F5F7}"/>
              </a:ext>
            </a:extLst>
          </p:cNvPr>
          <p:cNvSpPr txBox="1"/>
          <p:nvPr/>
        </p:nvSpPr>
        <p:spPr>
          <a:xfrm>
            <a:off x="1055079" y="1436150"/>
            <a:ext cx="10081844" cy="3985706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justLow">
              <a:spcAft>
                <a:spcPts val="600"/>
              </a:spcAft>
            </a:pPr>
            <a:r>
              <a:rPr lang="ar-JO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كيف يستعد المسلم قبل رمضان؟</a:t>
            </a: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التوبة الصادقة من الذنوب.</a:t>
            </a: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تصحيح النية وإخلاصها لله.</a:t>
            </a: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تعلم أحكام الصيام.</a:t>
            </a: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الإكثار من الدعاء بأن يبلغه الله رمضان.</a:t>
            </a:r>
          </a:p>
          <a:p>
            <a:pPr algn="justLow">
              <a:spcAft>
                <a:spcPts val="600"/>
              </a:spcAft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قال الحافظ ابن رجب رحمه الله: "قال معلى بن الفضل: كانوا يدعون الله تعالى ستة أشهر أن يبلغهم رمضان، ويدعونه ستة أشهر أن يتقبل منهم".</a:t>
            </a:r>
          </a:p>
        </p:txBody>
      </p:sp>
    </p:spTree>
    <p:extLst>
      <p:ext uri="{BB962C8B-B14F-4D97-AF65-F5344CB8AC3E}">
        <p14:creationId xmlns:p14="http://schemas.microsoft.com/office/powerpoint/2010/main" val="55318519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043BED-EE15-40F4-9CC5-EFCD6C5C53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FC827283-084F-6B4F-3DC1-BF7926561895}"/>
              </a:ext>
            </a:extLst>
          </p:cNvPr>
          <p:cNvSpPr txBox="1"/>
          <p:nvPr/>
        </p:nvSpPr>
        <p:spPr>
          <a:xfrm>
            <a:off x="1043356" y="1436150"/>
            <a:ext cx="10105290" cy="3985706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justLow">
              <a:spcAft>
                <a:spcPts val="600"/>
              </a:spcAft>
            </a:pPr>
            <a:r>
              <a:rPr lang="ar-JO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الاستعداد القلبي والعملي.</a:t>
            </a: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ترك المعاصي والخصومات.</a:t>
            </a: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تنظيم الوقت.</a:t>
            </a: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التدرّب على الصيام وقيام الليل.</a:t>
            </a: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تعويد النفس على قراءة القرآن.</a:t>
            </a:r>
          </a:p>
          <a:p>
            <a:pPr algn="justLow">
              <a:spcAft>
                <a:spcPts val="600"/>
              </a:spcAft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قال الإمام ابن رجب رحمه الله: "فصلاح القلب إنما يكون بالتوبة الصادقة، والإقبال على الله".</a:t>
            </a:r>
          </a:p>
        </p:txBody>
      </p:sp>
    </p:spTree>
    <p:extLst>
      <p:ext uri="{BB962C8B-B14F-4D97-AF65-F5344CB8AC3E}">
        <p14:creationId xmlns:p14="http://schemas.microsoft.com/office/powerpoint/2010/main" val="489835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ACC3F0-422B-AB8D-AD7C-BDD8E87B13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E29DD0C0-8E37-DE1C-C687-4A2FA77EB2C8}"/>
              </a:ext>
            </a:extLst>
          </p:cNvPr>
          <p:cNvSpPr txBox="1"/>
          <p:nvPr/>
        </p:nvSpPr>
        <p:spPr>
          <a:xfrm>
            <a:off x="1055077" y="1397679"/>
            <a:ext cx="10081848" cy="4062651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justLow">
              <a:spcAft>
                <a:spcPts val="600"/>
              </a:spcAft>
            </a:pPr>
            <a:r>
              <a:rPr lang="ar-JO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ماذا يجب على المسلم أثناء رمضان؟</a:t>
            </a: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المحافظة على الصلوات في وقتها.</a:t>
            </a: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الصيام عن الطعام والشراب وعن المعاصي.</a:t>
            </a: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الإكثار من قراءة القرآن.</a:t>
            </a: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قيام الليل وصلاة التراويح.</a:t>
            </a: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الصدقة والإحسان.</a:t>
            </a:r>
          </a:p>
          <a:p>
            <a:pPr algn="justLow">
              <a:spcAft>
                <a:spcPts val="600"/>
              </a:spcAft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قال ﷺ:"الصيام جُنّة، فإذا كان يوم صوم أحدكم فلا يرفث ولا يصخب"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متفق عليه.</a:t>
            </a:r>
          </a:p>
        </p:txBody>
      </p:sp>
    </p:spTree>
    <p:extLst>
      <p:ext uri="{BB962C8B-B14F-4D97-AF65-F5344CB8AC3E}">
        <p14:creationId xmlns:p14="http://schemas.microsoft.com/office/powerpoint/2010/main" val="216396968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BAD8DB-5EA3-A1B6-E210-83EF374365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A2B17DBE-5CDF-B93A-0B6D-08A5B48AC934}"/>
              </a:ext>
            </a:extLst>
          </p:cNvPr>
          <p:cNvSpPr txBox="1"/>
          <p:nvPr/>
        </p:nvSpPr>
        <p:spPr>
          <a:xfrm>
            <a:off x="1055079" y="1436152"/>
            <a:ext cx="10081844" cy="3985706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justLow">
              <a:spcAft>
                <a:spcPts val="600"/>
              </a:spcAft>
            </a:pPr>
            <a:r>
              <a:rPr lang="ar-JO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رمضان شهر القرآن.</a:t>
            </a: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القرآن نزل في رمضان.</a:t>
            </a: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كان النبي ﷺ يدارس جبريل عليه السلام القرآن في رمضان.</a:t>
            </a: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السلف كانوا يكثرون من تلاوته في هذا الشهر.</a:t>
            </a:r>
          </a:p>
          <a:p>
            <a:pPr algn="justLow">
              <a:spcAft>
                <a:spcPts val="600"/>
              </a:spcAft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قال تعالى</a:t>
            </a:r>
            <a:r>
              <a:rPr lang="ar-JO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KFGQPC HAFS Uthmanic Script" panose="02000000000000000000" pitchFamily="2" charset="-78"/>
              </a:rPr>
              <a:t>: </a:t>
            </a:r>
            <a:r>
              <a:rPr lang="ar-JO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KFGQPC HAFS Uthmanic Script" panose="02000000000000000000" pitchFamily="2" charset="-78"/>
              </a:rPr>
              <a:t>﴿شَهْرُ رَمَضَانَ الَّذِي أُنزِلَ فِيهِ الْقُرْآنُ هُدًى لِلنَّاسِ﴾</a:t>
            </a: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البقرة: 185.</a:t>
            </a:r>
          </a:p>
          <a:p>
            <a:pPr algn="justLow">
              <a:spcAft>
                <a:spcPts val="600"/>
              </a:spcAft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ذكر الإمام الذهبي في سير أعلام النبلاء، أن الشافعي رحمه الله تعالى كان يختم القرآن في رمضان ستين ختمة.</a:t>
            </a:r>
          </a:p>
        </p:txBody>
      </p:sp>
    </p:spTree>
    <p:extLst>
      <p:ext uri="{BB962C8B-B14F-4D97-AF65-F5344CB8AC3E}">
        <p14:creationId xmlns:p14="http://schemas.microsoft.com/office/powerpoint/2010/main" val="194385753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EFD418-4471-692F-8F92-F1FB4DFD64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0C104B6D-59D4-B4D9-9CA6-59FD4FF0B67B}"/>
              </a:ext>
            </a:extLst>
          </p:cNvPr>
          <p:cNvSpPr txBox="1"/>
          <p:nvPr/>
        </p:nvSpPr>
        <p:spPr>
          <a:xfrm>
            <a:off x="1055079" y="1405374"/>
            <a:ext cx="10081844" cy="4047262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justLow">
              <a:spcAft>
                <a:spcPts val="600"/>
              </a:spcAft>
            </a:pPr>
            <a:r>
              <a:rPr lang="ar-JO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ليلة القدر.</a:t>
            </a: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KFGQPC HAFS Uthmanic Script" panose="02000000000000000000" pitchFamily="2" charset="-78"/>
              </a:rPr>
              <a:t>﴿لَيْلَةُ الْقَدْرِ خَيْرٌ مِنْ أَلْفِ شَهْرٍ﴾ </a:t>
            </a:r>
            <a:r>
              <a:rPr lang="ar-JO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القدر: 3.</a:t>
            </a:r>
            <a:endParaRPr lang="ar-JO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ليلة عظيمة في العشر الأواخر.</a:t>
            </a: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العبادة فيها خير من عبادة ألف شهر.</a:t>
            </a:r>
          </a:p>
          <a:p>
            <a:pPr marL="742950" indent="-742950" algn="justLow">
              <a:spcAft>
                <a:spcPts val="600"/>
              </a:spcAft>
              <a:buFont typeface="+mj-lt"/>
              <a:buAutoNum type="arabicPeriod"/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يُستحب الإكثار من الدعاء فيها.</a:t>
            </a:r>
          </a:p>
          <a:p>
            <a:pPr algn="justLow">
              <a:spcAft>
                <a:spcPts val="600"/>
              </a:spcAft>
            </a:pP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عن عائشة  رضي الله عنها قالت: قُلت: يا رسول الله أرأيت إن علمت أي ليلة </a:t>
            </a:r>
            <a:r>
              <a:rPr lang="ar-JO" sz="3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ليلة</a:t>
            </a:r>
            <a:r>
              <a:rPr lang="ar-JO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القدر ما أقول فيها؟ قال: "قولي: اللهم إنك عفو تحب العفو فاعف عني" رواه أحمد.</a:t>
            </a:r>
          </a:p>
        </p:txBody>
      </p:sp>
    </p:spTree>
    <p:extLst>
      <p:ext uri="{BB962C8B-B14F-4D97-AF65-F5344CB8AC3E}">
        <p14:creationId xmlns:p14="http://schemas.microsoft.com/office/powerpoint/2010/main" val="328312842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نسق Office">
  <a:themeElements>
    <a:clrScheme name="مخصص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954F72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599</Words>
  <Application>Microsoft Office PowerPoint</Application>
  <PresentationFormat>شاشة عريضة</PresentationFormat>
  <Paragraphs>67</Paragraphs>
  <Slides>12</Slides>
  <Notes>0</Notes>
  <HiddenSlides>1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12</vt:i4>
      </vt:variant>
    </vt:vector>
  </HeadingPairs>
  <TitlesOfParts>
    <vt:vector size="21" baseType="lpstr">
      <vt:lpstr>A Jannat LT</vt:lpstr>
      <vt:lpstr>Calibri</vt:lpstr>
      <vt:lpstr>Traditional Arabic</vt:lpstr>
      <vt:lpstr>Aptos Display</vt:lpstr>
      <vt:lpstr>Calibri Light</vt:lpstr>
      <vt:lpstr>Aptos</vt:lpstr>
      <vt:lpstr>Arial</vt:lpstr>
      <vt:lpstr>نسق Office</vt:lpstr>
      <vt:lpstr>1_نسق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شهر رمضان المبارك</dc:title>
  <dc:creator>البوربوينت الإسلامي</dc:creator>
  <cp:lastModifiedBy>البوربوينت الإسلامي</cp:lastModifiedBy>
  <cp:revision>11</cp:revision>
  <dcterms:created xsi:type="dcterms:W3CDTF">2026-02-07T14:54:39Z</dcterms:created>
  <dcterms:modified xsi:type="dcterms:W3CDTF">2026-02-08T01:37:58Z</dcterms:modified>
</cp:coreProperties>
</file>