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725" r:id="rId2"/>
  </p:sldMasterIdLst>
  <p:notesMasterIdLst>
    <p:notesMasterId r:id="rId6"/>
  </p:notesMasterIdLst>
  <p:sldIdLst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46" autoAdjust="0"/>
  </p:normalViewPr>
  <p:slideViewPr>
    <p:cSldViewPr snapToGrid="0">
      <p:cViewPr varScale="1">
        <p:scale>
          <a:sx n="84" d="100"/>
          <a:sy n="84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EF0F5-8BEA-4A1D-AA0A-337B74CEB5DC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1C1BF-F420-4FDA-8001-220C2B0BB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E101A"/>
                </a:solidFill>
                <a:effectLst/>
              </a:rPr>
              <a:t>%%</a:t>
            </a:r>
            <a:r>
              <a:rPr lang="en-US" dirty="0" err="1">
                <a:solidFill>
                  <a:srgbClr val="0E101A"/>
                </a:solidFill>
                <a:effectLst/>
              </a:rPr>
              <a:t>SLIDETTSVOICE%</a:t>
            </a:r>
            <a:r>
              <a:rPr lang="en-US" b="1" dirty="0" err="1"/>
              <a:t>en-US-Standard-A</a:t>
            </a:r>
            <a:r>
              <a:rPr lang="en-US" dirty="0">
                <a:solidFill>
                  <a:srgbClr val="0E101A"/>
                </a:solidFill>
                <a:effectLst/>
              </a:rPr>
              <a:t>%%SLIDETTSVOICE-END%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Consulting Company Global is 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he 3rd strongest brand in the world,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strongest and most valuable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professional consultancy brand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, the number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BC2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M&amp;A, House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Central Europe and the 1st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Financial Advisor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Europe and globally by M and A activity.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We are operating for more than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150 years,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offices in more than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150 countries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with more than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286,000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1C1BF-F420-4FDA-8001-220C2B0BB9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3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E101A"/>
                </a:solidFill>
                <a:effectLst/>
              </a:rPr>
              <a:t>%%</a:t>
            </a:r>
            <a:r>
              <a:rPr lang="en-US" dirty="0" err="1">
                <a:solidFill>
                  <a:srgbClr val="0E101A"/>
                </a:solidFill>
                <a:effectLst/>
              </a:rPr>
              <a:t>SLIDETTSVOICE%</a:t>
            </a:r>
            <a:r>
              <a:rPr lang="en-US" b="1" dirty="0" err="1"/>
              <a:t>en-US-Standard-H</a:t>
            </a:r>
            <a:r>
              <a:rPr lang="en-US" dirty="0">
                <a:solidFill>
                  <a:srgbClr val="0E101A"/>
                </a:solidFill>
                <a:effectLst/>
              </a:rPr>
              <a:t>%%SLIDETTSVOICE-END%</a:t>
            </a:r>
            <a:endParaRPr lang="en-US" dirty="0">
              <a:effectLst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Consulting Company Central Europe is present in 18 countries across Central Europe with more than 4,400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1C1BF-F420-4FDA-8001-220C2B0BB9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8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E101A"/>
                </a:solidFill>
                <a:effectLst/>
              </a:rPr>
              <a:t>%%</a:t>
            </a:r>
            <a:r>
              <a:rPr lang="en-US" dirty="0" err="1">
                <a:solidFill>
                  <a:srgbClr val="0E101A"/>
                </a:solidFill>
                <a:effectLst/>
              </a:rPr>
              <a:t>SLIDETTSVOICE%</a:t>
            </a:r>
            <a:r>
              <a:rPr lang="en-US" b="1" dirty="0" err="1"/>
              <a:t>en-US-Standard-A</a:t>
            </a:r>
            <a:r>
              <a:rPr lang="en-US" dirty="0">
                <a:solidFill>
                  <a:srgbClr val="0E101A"/>
                </a:solidFill>
                <a:effectLst/>
              </a:rPr>
              <a:t>%%SLIDETTSVOICE-END%</a:t>
            </a:r>
            <a:endParaRPr lang="en-US" dirty="0">
              <a:effectLst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Consulting Company Latvia has more than 160 employees.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1C1BF-F420-4FDA-8001-220C2B0BB9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232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9329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616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0067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2698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90832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2258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8845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787692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765060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34097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3342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1025506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8425664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599929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2252368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7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000" y="424968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6194" y="4249682"/>
            <a:ext cx="545295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975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4175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851441"/>
            <a:ext cx="3540577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6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28000" y="1851441"/>
            <a:ext cx="357115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303474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70518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447738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1773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7116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5027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4566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028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8675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2895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544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5367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739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5586" y="1700214"/>
            <a:ext cx="2766255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700212"/>
            <a:ext cx="7886049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1067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214213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08495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872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0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2382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29125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83870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92512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681622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369998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48570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97348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2948274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209890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5586" y="1700214"/>
            <a:ext cx="2766255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700212"/>
            <a:ext cx="7886049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3854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9947585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6999713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1234841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153221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9716396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8941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54668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7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4000" y="424968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6194" y="4249682"/>
            <a:ext cx="5452959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4001" y="4103518"/>
            <a:ext cx="546894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6194" y="4103518"/>
            <a:ext cx="54447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54494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24617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975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Co-brand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Logo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96721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4320000" y="1705968"/>
            <a:ext cx="355611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000" y="1700214"/>
            <a:ext cx="3560000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15300" y="1705968"/>
            <a:ext cx="358385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5712" y="1851441"/>
            <a:ext cx="3540577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6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28000" y="1851441"/>
            <a:ext cx="357115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244351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70518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6156590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7679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465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6623972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69733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GB" sz="900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931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92B8-79EC-4A64-B6C3-200E30F3770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77C5-A38B-438A-8C27-493ED4F62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3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72280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007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9521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894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oleObject" Target="../embeddings/oleObject2.bin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06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4" r:id="rId3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1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4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727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1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1CAD15-79CD-2695-58C1-4B5905E1E889}"/>
              </a:ext>
            </a:extLst>
          </p:cNvPr>
          <p:cNvGrpSpPr/>
          <p:nvPr/>
        </p:nvGrpSpPr>
        <p:grpSpPr>
          <a:xfrm>
            <a:off x="-59595" y="92670"/>
            <a:ext cx="12236359" cy="6286344"/>
            <a:chOff x="-59595" y="92670"/>
            <a:chExt cx="12236359" cy="6286344"/>
          </a:xfrm>
        </p:grpSpPr>
        <p:sp>
          <p:nvSpPr>
            <p:cNvPr id="6" name="TextBox 5"/>
            <p:cNvSpPr txBox="1"/>
            <p:nvPr/>
          </p:nvSpPr>
          <p:spPr>
            <a:xfrm>
              <a:off x="-59595" y="1510284"/>
              <a:ext cx="3779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Global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850" y="1982077"/>
              <a:ext cx="337310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The 3rd strongest brand in the world</a:t>
              </a:r>
              <a:endPara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strongest and most valuable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professional consultancy brand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M&amp;A House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Central Europe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Financial Advisor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Europe and globally by M&amp;A activity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Operating for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years,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offices in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countries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with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286,000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employees.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4868" y="1510284"/>
              <a:ext cx="489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Central Europe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5894" y="2115940"/>
              <a:ext cx="4176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countries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across Central Europe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4,400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45770" y="1510284"/>
              <a:ext cx="3530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Latvia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6749" y="1982077"/>
              <a:ext cx="2907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employees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04868" y="1510284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498" y="3140337"/>
              <a:ext cx="3470910" cy="2617466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8664158" y="1552050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50" y="5607585"/>
              <a:ext cx="2371429" cy="771429"/>
            </a:xfrm>
            <a:prstGeom prst="rect">
              <a:avLst/>
            </a:prstGeom>
          </p:spPr>
        </p:pic>
        <p:sp>
          <p:nvSpPr>
            <p:cNvPr id="61" name="Teardrop 25"/>
            <p:cNvSpPr/>
            <p:nvPr/>
          </p:nvSpPr>
          <p:spPr bwMode="gray">
            <a:xfrm rot="8100000" flipH="1">
              <a:off x="9427407" y="2803036"/>
              <a:ext cx="1080638" cy="1326802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Teardrop 1"/>
            <p:cNvSpPr/>
            <p:nvPr/>
          </p:nvSpPr>
          <p:spPr bwMode="gray">
            <a:xfrm rot="13500000">
              <a:off x="10328137" y="3527390"/>
              <a:ext cx="1257681" cy="1205264"/>
            </a:xfrm>
            <a:custGeom>
              <a:avLst/>
              <a:gdLst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0719" h="1811917">
                  <a:moveTo>
                    <a:pt x="0" y="951927"/>
                  </a:moveTo>
                  <a:cubicBezTo>
                    <a:pt x="0" y="476968"/>
                    <a:pt x="388899" y="119011"/>
                    <a:pt x="859990" y="91937"/>
                  </a:cubicBezTo>
                  <a:cubicBezTo>
                    <a:pt x="1203566" y="61291"/>
                    <a:pt x="1445356" y="93032"/>
                    <a:pt x="1890719" y="0"/>
                  </a:cubicBezTo>
                  <a:cubicBezTo>
                    <a:pt x="1673060" y="312270"/>
                    <a:pt x="1719980" y="665264"/>
                    <a:pt x="1719980" y="951927"/>
                  </a:cubicBezTo>
                  <a:cubicBezTo>
                    <a:pt x="1719980" y="1426886"/>
                    <a:pt x="1334949" y="1811917"/>
                    <a:pt x="859990" y="1811917"/>
                  </a:cubicBezTo>
                  <a:cubicBezTo>
                    <a:pt x="385031" y="1811917"/>
                    <a:pt x="0" y="1426886"/>
                    <a:pt x="0" y="951927"/>
                  </a:cubicBezTo>
                  <a:close/>
                </a:path>
              </a:pathLst>
            </a:cu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Teardrop 25"/>
            <p:cNvSpPr/>
            <p:nvPr/>
          </p:nvSpPr>
          <p:spPr bwMode="gray">
            <a:xfrm rot="8100000" flipH="1">
              <a:off x="9126786" y="3921678"/>
              <a:ext cx="1252439" cy="1376230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930" h="1973642">
                  <a:moveTo>
                    <a:pt x="1" y="992020"/>
                  </a:moveTo>
                  <a:cubicBezTo>
                    <a:pt x="1" y="449885"/>
                    <a:pt x="439488" y="10398"/>
                    <a:pt x="981623" y="10398"/>
                  </a:cubicBezTo>
                  <a:cubicBezTo>
                    <a:pt x="1310964" y="-21611"/>
                    <a:pt x="1798187" y="27001"/>
                    <a:pt x="2133930" y="65411"/>
                  </a:cubicBezTo>
                  <a:cubicBezTo>
                    <a:pt x="1969313" y="292018"/>
                    <a:pt x="2015416" y="673803"/>
                    <a:pt x="2000056" y="944688"/>
                  </a:cubicBezTo>
                  <a:cubicBezTo>
                    <a:pt x="2000056" y="1486823"/>
                    <a:pt x="1523757" y="1973642"/>
                    <a:pt x="981622" y="1973642"/>
                  </a:cubicBezTo>
                  <a:cubicBezTo>
                    <a:pt x="439487" y="1973642"/>
                    <a:pt x="0" y="1534155"/>
                    <a:pt x="0" y="992020"/>
                  </a:cubicBezTo>
                  <a:lnTo>
                    <a:pt x="1" y="992020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Oval 2"/>
            <p:cNvSpPr/>
            <p:nvPr/>
          </p:nvSpPr>
          <p:spPr bwMode="gray">
            <a:xfrm>
              <a:off x="10342991" y="2476432"/>
              <a:ext cx="1291790" cy="1075229"/>
            </a:xfrm>
            <a:custGeom>
              <a:avLst/>
              <a:gdLst/>
              <a:ahLst/>
              <a:cxnLst/>
              <a:rect l="l" t="t" r="r" b="b"/>
              <a:pathLst>
                <a:path w="1991762" h="1729212">
                  <a:moveTo>
                    <a:pt x="1127156" y="0"/>
                  </a:moveTo>
                  <a:cubicBezTo>
                    <a:pt x="1604665" y="0"/>
                    <a:pt x="1991762" y="387097"/>
                    <a:pt x="1991762" y="864606"/>
                  </a:cubicBezTo>
                  <a:cubicBezTo>
                    <a:pt x="1991762" y="1342115"/>
                    <a:pt x="1604665" y="1729212"/>
                    <a:pt x="1127156" y="1729212"/>
                  </a:cubicBezTo>
                  <a:cubicBezTo>
                    <a:pt x="854437" y="1729212"/>
                    <a:pt x="611209" y="1602946"/>
                    <a:pt x="455780" y="1403245"/>
                  </a:cubicBezTo>
                  <a:cubicBezTo>
                    <a:pt x="297421" y="1231998"/>
                    <a:pt x="164430" y="1008390"/>
                    <a:pt x="0" y="851026"/>
                  </a:cubicBezTo>
                  <a:cubicBezTo>
                    <a:pt x="222938" y="845780"/>
                    <a:pt x="235708" y="758685"/>
                    <a:pt x="293792" y="637170"/>
                  </a:cubicBezTo>
                  <a:cubicBezTo>
                    <a:pt x="392780" y="269872"/>
                    <a:pt x="728452" y="0"/>
                    <a:pt x="1127156" y="0"/>
                  </a:cubicBezTo>
                  <a:close/>
                </a:path>
              </a:pathLst>
            </a:custGeom>
            <a:solidFill>
              <a:schemeClr val="accent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Teardrop 25"/>
            <p:cNvSpPr/>
            <p:nvPr/>
          </p:nvSpPr>
          <p:spPr bwMode="gray">
            <a:xfrm rot="18586929" flipH="1">
              <a:off x="10458430" y="4597487"/>
              <a:ext cx="1061564" cy="1419236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58686" y="3208442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Audit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478320" y="5107050"/>
              <a:ext cx="957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16146" y="4453763"/>
              <a:ext cx="14414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Advisory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6384" y="2822556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589687" y="3980656"/>
              <a:ext cx="7665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AIM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64BF6F-7CD3-4B2D-BADF-6542C59EF85A}"/>
                </a:ext>
              </a:extLst>
            </p:cNvPr>
            <p:cNvSpPr/>
            <p:nvPr/>
          </p:nvSpPr>
          <p:spPr>
            <a:xfrm>
              <a:off x="426590" y="92670"/>
              <a:ext cx="4886190" cy="120032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Consulting Company CC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3" name="Picture 2" descr="%%TALKINGHEAD%">
            <a:extLst>
              <a:ext uri="{FF2B5EF4-FFF2-40B4-BE49-F238E27FC236}">
                <a16:creationId xmlns:a16="http://schemas.microsoft.com/office/drawing/2014/main" id="{89CC6217-2743-7971-C918-D7CA622AA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" y="4117474"/>
            <a:ext cx="3521704" cy="274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B2ACB-1654-DCAA-FA44-6EBC873D3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305" y="3897785"/>
            <a:ext cx="4443871" cy="29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8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98D132-1FDC-F5D7-614B-4D270FE954FE}"/>
              </a:ext>
            </a:extLst>
          </p:cNvPr>
          <p:cNvGrpSpPr/>
          <p:nvPr/>
        </p:nvGrpSpPr>
        <p:grpSpPr>
          <a:xfrm>
            <a:off x="-59595" y="92670"/>
            <a:ext cx="12236359" cy="6286344"/>
            <a:chOff x="-59595" y="92670"/>
            <a:chExt cx="12236359" cy="6286344"/>
          </a:xfrm>
        </p:grpSpPr>
        <p:sp>
          <p:nvSpPr>
            <p:cNvPr id="6" name="TextBox 5"/>
            <p:cNvSpPr txBox="1"/>
            <p:nvPr/>
          </p:nvSpPr>
          <p:spPr>
            <a:xfrm>
              <a:off x="-59595" y="1510284"/>
              <a:ext cx="3779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Global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850" y="1982077"/>
              <a:ext cx="337310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The 3rd strongest brand in the world</a:t>
              </a:r>
              <a:endPara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strongest and most valuable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professional consultancy brand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M&amp;A House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Central Europe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Financial Advisor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Europe and globally by M&amp;A activity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Operating for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years,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offices in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countries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with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286,000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employees.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4868" y="1510284"/>
              <a:ext cx="489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Central Europe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5894" y="2115940"/>
              <a:ext cx="4176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countries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across Central Europe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4,400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45770" y="1510284"/>
              <a:ext cx="3530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Latvia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6749" y="1982077"/>
              <a:ext cx="2907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employees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04868" y="1510284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498" y="3140337"/>
              <a:ext cx="3470910" cy="2617466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8664158" y="1552050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50" y="5607585"/>
              <a:ext cx="2371429" cy="771429"/>
            </a:xfrm>
            <a:prstGeom prst="rect">
              <a:avLst/>
            </a:prstGeom>
          </p:spPr>
        </p:pic>
        <p:sp>
          <p:nvSpPr>
            <p:cNvPr id="61" name="Teardrop 25"/>
            <p:cNvSpPr/>
            <p:nvPr/>
          </p:nvSpPr>
          <p:spPr bwMode="gray">
            <a:xfrm rot="8100000" flipH="1">
              <a:off x="9427407" y="2803036"/>
              <a:ext cx="1080638" cy="1326802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Teardrop 1"/>
            <p:cNvSpPr/>
            <p:nvPr/>
          </p:nvSpPr>
          <p:spPr bwMode="gray">
            <a:xfrm rot="13500000">
              <a:off x="10328137" y="3527390"/>
              <a:ext cx="1257681" cy="1205264"/>
            </a:xfrm>
            <a:custGeom>
              <a:avLst/>
              <a:gdLst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0719" h="1811917">
                  <a:moveTo>
                    <a:pt x="0" y="951927"/>
                  </a:moveTo>
                  <a:cubicBezTo>
                    <a:pt x="0" y="476968"/>
                    <a:pt x="388899" y="119011"/>
                    <a:pt x="859990" y="91937"/>
                  </a:cubicBezTo>
                  <a:cubicBezTo>
                    <a:pt x="1203566" y="61291"/>
                    <a:pt x="1445356" y="93032"/>
                    <a:pt x="1890719" y="0"/>
                  </a:cubicBezTo>
                  <a:cubicBezTo>
                    <a:pt x="1673060" y="312270"/>
                    <a:pt x="1719980" y="665264"/>
                    <a:pt x="1719980" y="951927"/>
                  </a:cubicBezTo>
                  <a:cubicBezTo>
                    <a:pt x="1719980" y="1426886"/>
                    <a:pt x="1334949" y="1811917"/>
                    <a:pt x="859990" y="1811917"/>
                  </a:cubicBezTo>
                  <a:cubicBezTo>
                    <a:pt x="385031" y="1811917"/>
                    <a:pt x="0" y="1426886"/>
                    <a:pt x="0" y="951927"/>
                  </a:cubicBezTo>
                  <a:close/>
                </a:path>
              </a:pathLst>
            </a:cu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Teardrop 25"/>
            <p:cNvSpPr/>
            <p:nvPr/>
          </p:nvSpPr>
          <p:spPr bwMode="gray">
            <a:xfrm rot="8100000" flipH="1">
              <a:off x="9126786" y="3921678"/>
              <a:ext cx="1252439" cy="1376230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930" h="1973642">
                  <a:moveTo>
                    <a:pt x="1" y="992020"/>
                  </a:moveTo>
                  <a:cubicBezTo>
                    <a:pt x="1" y="449885"/>
                    <a:pt x="439488" y="10398"/>
                    <a:pt x="981623" y="10398"/>
                  </a:cubicBezTo>
                  <a:cubicBezTo>
                    <a:pt x="1310964" y="-21611"/>
                    <a:pt x="1798187" y="27001"/>
                    <a:pt x="2133930" y="65411"/>
                  </a:cubicBezTo>
                  <a:cubicBezTo>
                    <a:pt x="1969313" y="292018"/>
                    <a:pt x="2015416" y="673803"/>
                    <a:pt x="2000056" y="944688"/>
                  </a:cubicBezTo>
                  <a:cubicBezTo>
                    <a:pt x="2000056" y="1486823"/>
                    <a:pt x="1523757" y="1973642"/>
                    <a:pt x="981622" y="1973642"/>
                  </a:cubicBezTo>
                  <a:cubicBezTo>
                    <a:pt x="439487" y="1973642"/>
                    <a:pt x="0" y="1534155"/>
                    <a:pt x="0" y="992020"/>
                  </a:cubicBezTo>
                  <a:lnTo>
                    <a:pt x="1" y="992020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Oval 2"/>
            <p:cNvSpPr/>
            <p:nvPr/>
          </p:nvSpPr>
          <p:spPr bwMode="gray">
            <a:xfrm>
              <a:off x="10342991" y="2476432"/>
              <a:ext cx="1291790" cy="1075229"/>
            </a:xfrm>
            <a:custGeom>
              <a:avLst/>
              <a:gdLst/>
              <a:ahLst/>
              <a:cxnLst/>
              <a:rect l="l" t="t" r="r" b="b"/>
              <a:pathLst>
                <a:path w="1991762" h="1729212">
                  <a:moveTo>
                    <a:pt x="1127156" y="0"/>
                  </a:moveTo>
                  <a:cubicBezTo>
                    <a:pt x="1604665" y="0"/>
                    <a:pt x="1991762" y="387097"/>
                    <a:pt x="1991762" y="864606"/>
                  </a:cubicBezTo>
                  <a:cubicBezTo>
                    <a:pt x="1991762" y="1342115"/>
                    <a:pt x="1604665" y="1729212"/>
                    <a:pt x="1127156" y="1729212"/>
                  </a:cubicBezTo>
                  <a:cubicBezTo>
                    <a:pt x="854437" y="1729212"/>
                    <a:pt x="611209" y="1602946"/>
                    <a:pt x="455780" y="1403245"/>
                  </a:cubicBezTo>
                  <a:cubicBezTo>
                    <a:pt x="297421" y="1231998"/>
                    <a:pt x="164430" y="1008390"/>
                    <a:pt x="0" y="851026"/>
                  </a:cubicBezTo>
                  <a:cubicBezTo>
                    <a:pt x="222938" y="845780"/>
                    <a:pt x="235708" y="758685"/>
                    <a:pt x="293792" y="637170"/>
                  </a:cubicBezTo>
                  <a:cubicBezTo>
                    <a:pt x="392780" y="269872"/>
                    <a:pt x="728452" y="0"/>
                    <a:pt x="1127156" y="0"/>
                  </a:cubicBezTo>
                  <a:close/>
                </a:path>
              </a:pathLst>
            </a:custGeom>
            <a:solidFill>
              <a:schemeClr val="accent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Teardrop 25"/>
            <p:cNvSpPr/>
            <p:nvPr/>
          </p:nvSpPr>
          <p:spPr bwMode="gray">
            <a:xfrm rot="18586929" flipH="1">
              <a:off x="10458430" y="4597487"/>
              <a:ext cx="1061564" cy="1419236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58686" y="3208442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Audit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478320" y="5107050"/>
              <a:ext cx="957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16146" y="4453763"/>
              <a:ext cx="14414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Advisory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6384" y="2822556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589687" y="3980656"/>
              <a:ext cx="7665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AIM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64BF6F-7CD3-4B2D-BADF-6542C59EF85A}"/>
                </a:ext>
              </a:extLst>
            </p:cNvPr>
            <p:cNvSpPr/>
            <p:nvPr/>
          </p:nvSpPr>
          <p:spPr>
            <a:xfrm>
              <a:off x="426590" y="92670"/>
              <a:ext cx="4886190" cy="120032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Consulting Company CC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CC6217-2743-7971-C918-D7CA622AA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" y="4117474"/>
            <a:ext cx="3521704" cy="2740526"/>
          </a:xfrm>
          <a:prstGeom prst="rect">
            <a:avLst/>
          </a:prstGeom>
        </p:spPr>
      </p:pic>
      <p:pic>
        <p:nvPicPr>
          <p:cNvPr id="5" name="Picture 4" descr="%%TALKINGHEAD%">
            <a:extLst>
              <a:ext uri="{FF2B5EF4-FFF2-40B4-BE49-F238E27FC236}">
                <a16:creationId xmlns:a16="http://schemas.microsoft.com/office/drawing/2014/main" id="{18EB2ACB-1654-DCAA-FA44-6EBC873D3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16" y="3897785"/>
            <a:ext cx="4443871" cy="29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6337CB-D5A0-CBA0-3C44-E9DA67EB2E4B}"/>
              </a:ext>
            </a:extLst>
          </p:cNvPr>
          <p:cNvGrpSpPr/>
          <p:nvPr/>
        </p:nvGrpSpPr>
        <p:grpSpPr>
          <a:xfrm>
            <a:off x="-59595" y="92670"/>
            <a:ext cx="12236359" cy="6286344"/>
            <a:chOff x="-59595" y="92670"/>
            <a:chExt cx="12236359" cy="6286344"/>
          </a:xfrm>
        </p:grpSpPr>
        <p:sp>
          <p:nvSpPr>
            <p:cNvPr id="6" name="TextBox 5"/>
            <p:cNvSpPr txBox="1"/>
            <p:nvPr/>
          </p:nvSpPr>
          <p:spPr>
            <a:xfrm>
              <a:off x="-59595" y="1510284"/>
              <a:ext cx="3779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Global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0850" y="1982077"/>
              <a:ext cx="337310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The 3rd strongest brand in the world</a:t>
              </a:r>
              <a:endParaRPr kumimoji="0" lang="lv-LV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lv-LV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strongest and most valuable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professional consultancy brand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M&amp;A House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Central Europe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#1 Financial Advisor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Europe and globally by M&amp;A activity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Operating for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years,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offices in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150 countries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with more than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286,000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employees.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04868" y="1510284"/>
              <a:ext cx="4894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Central Europe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45894" y="2115940"/>
              <a:ext cx="4176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6BC2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 countries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across Central Europe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4,400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employees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45770" y="1510284"/>
              <a:ext cx="3530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CC Latvia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66749" y="1982077"/>
              <a:ext cx="2907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More than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lv-LV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employees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04868" y="1510284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498" y="3140337"/>
              <a:ext cx="3470910" cy="2617466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8664158" y="1552050"/>
              <a:ext cx="0" cy="391515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450" y="5607585"/>
              <a:ext cx="2371429" cy="771429"/>
            </a:xfrm>
            <a:prstGeom prst="rect">
              <a:avLst/>
            </a:prstGeom>
          </p:spPr>
        </p:pic>
        <p:sp>
          <p:nvSpPr>
            <p:cNvPr id="61" name="Teardrop 25"/>
            <p:cNvSpPr/>
            <p:nvPr/>
          </p:nvSpPr>
          <p:spPr bwMode="gray">
            <a:xfrm rot="8100000" flipH="1">
              <a:off x="9427407" y="2803036"/>
              <a:ext cx="1080638" cy="1326802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accent3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Teardrop 1"/>
            <p:cNvSpPr/>
            <p:nvPr/>
          </p:nvSpPr>
          <p:spPr bwMode="gray">
            <a:xfrm rot="13500000">
              <a:off x="10328137" y="3527390"/>
              <a:ext cx="1257681" cy="1205264"/>
            </a:xfrm>
            <a:custGeom>
              <a:avLst/>
              <a:gdLst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719980"/>
                <a:gd name="connsiteY0" fmla="*/ 859990 h 1719980"/>
                <a:gd name="connsiteX1" fmla="*/ 859990 w 1719980"/>
                <a:gd name="connsiteY1" fmla="*/ 0 h 1719980"/>
                <a:gd name="connsiteX2" fmla="*/ 1719980 w 1719980"/>
                <a:gd name="connsiteY2" fmla="*/ 0 h 1719980"/>
                <a:gd name="connsiteX3" fmla="*/ 1719980 w 1719980"/>
                <a:gd name="connsiteY3" fmla="*/ 859990 h 1719980"/>
                <a:gd name="connsiteX4" fmla="*/ 859990 w 1719980"/>
                <a:gd name="connsiteY4" fmla="*/ 1719980 h 1719980"/>
                <a:gd name="connsiteX5" fmla="*/ 0 w 1719980"/>
                <a:gd name="connsiteY5" fmla="*/ 859990 h 1719980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  <a:gd name="connsiteX0" fmla="*/ 0 w 1890719"/>
                <a:gd name="connsiteY0" fmla="*/ 951927 h 1811917"/>
                <a:gd name="connsiteX1" fmla="*/ 859990 w 1890719"/>
                <a:gd name="connsiteY1" fmla="*/ 91937 h 1811917"/>
                <a:gd name="connsiteX2" fmla="*/ 1890719 w 1890719"/>
                <a:gd name="connsiteY2" fmla="*/ 0 h 1811917"/>
                <a:gd name="connsiteX3" fmla="*/ 1719980 w 1890719"/>
                <a:gd name="connsiteY3" fmla="*/ 951927 h 1811917"/>
                <a:gd name="connsiteX4" fmla="*/ 859990 w 1890719"/>
                <a:gd name="connsiteY4" fmla="*/ 1811917 h 1811917"/>
                <a:gd name="connsiteX5" fmla="*/ 0 w 1890719"/>
                <a:gd name="connsiteY5" fmla="*/ 951927 h 181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0719" h="1811917">
                  <a:moveTo>
                    <a:pt x="0" y="951927"/>
                  </a:moveTo>
                  <a:cubicBezTo>
                    <a:pt x="0" y="476968"/>
                    <a:pt x="388899" y="119011"/>
                    <a:pt x="859990" y="91937"/>
                  </a:cubicBezTo>
                  <a:cubicBezTo>
                    <a:pt x="1203566" y="61291"/>
                    <a:pt x="1445356" y="93032"/>
                    <a:pt x="1890719" y="0"/>
                  </a:cubicBezTo>
                  <a:cubicBezTo>
                    <a:pt x="1673060" y="312270"/>
                    <a:pt x="1719980" y="665264"/>
                    <a:pt x="1719980" y="951927"/>
                  </a:cubicBezTo>
                  <a:cubicBezTo>
                    <a:pt x="1719980" y="1426886"/>
                    <a:pt x="1334949" y="1811917"/>
                    <a:pt x="859990" y="1811917"/>
                  </a:cubicBezTo>
                  <a:cubicBezTo>
                    <a:pt x="385031" y="1811917"/>
                    <a:pt x="0" y="1426886"/>
                    <a:pt x="0" y="951927"/>
                  </a:cubicBezTo>
                  <a:close/>
                </a:path>
              </a:pathLst>
            </a:custGeom>
            <a:solidFill>
              <a:schemeClr val="accent6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Teardrop 25"/>
            <p:cNvSpPr/>
            <p:nvPr/>
          </p:nvSpPr>
          <p:spPr bwMode="gray">
            <a:xfrm rot="8100000" flipH="1">
              <a:off x="9126786" y="3921678"/>
              <a:ext cx="1252439" cy="1376230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21426"/>
                <a:gd name="connsiteY0" fmla="*/ 986920 h 1968542"/>
                <a:gd name="connsiteX1" fmla="*/ 981623 w 2021426"/>
                <a:gd name="connsiteY1" fmla="*/ 5298 h 1968542"/>
                <a:gd name="connsiteX2" fmla="*/ 2021426 w 2021426"/>
                <a:gd name="connsiteY2" fmla="*/ 133631 h 1968542"/>
                <a:gd name="connsiteX3" fmla="*/ 1963244 w 2021426"/>
                <a:gd name="connsiteY3" fmla="*/ 986920 h 1968542"/>
                <a:gd name="connsiteX4" fmla="*/ 981622 w 2021426"/>
                <a:gd name="connsiteY4" fmla="*/ 1968542 h 1968542"/>
                <a:gd name="connsiteX5" fmla="*/ 0 w 2021426"/>
                <a:gd name="connsiteY5" fmla="*/ 986920 h 1968542"/>
                <a:gd name="connsiteX6" fmla="*/ 1 w 2021426"/>
                <a:gd name="connsiteY6" fmla="*/ 986920 h 196854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077191"/>
                <a:gd name="connsiteY0" fmla="*/ 992390 h 1974012"/>
                <a:gd name="connsiteX1" fmla="*/ 981623 w 2077191"/>
                <a:gd name="connsiteY1" fmla="*/ 10768 h 1974012"/>
                <a:gd name="connsiteX2" fmla="*/ 2077191 w 2077191"/>
                <a:gd name="connsiteY2" fmla="*/ 63058 h 1974012"/>
                <a:gd name="connsiteX3" fmla="*/ 1963244 w 2077191"/>
                <a:gd name="connsiteY3" fmla="*/ 992390 h 1974012"/>
                <a:gd name="connsiteX4" fmla="*/ 981622 w 2077191"/>
                <a:gd name="connsiteY4" fmla="*/ 1974012 h 1974012"/>
                <a:gd name="connsiteX5" fmla="*/ 0 w 2077191"/>
                <a:gd name="connsiteY5" fmla="*/ 992390 h 1974012"/>
                <a:gd name="connsiteX6" fmla="*/ 1 w 2077191"/>
                <a:gd name="connsiteY6" fmla="*/ 992390 h 197401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12595"/>
                <a:gd name="connsiteY0" fmla="*/ 992020 h 1973642"/>
                <a:gd name="connsiteX1" fmla="*/ 981623 w 2112595"/>
                <a:gd name="connsiteY1" fmla="*/ 10398 h 1973642"/>
                <a:gd name="connsiteX2" fmla="*/ 2112595 w 2112595"/>
                <a:gd name="connsiteY2" fmla="*/ 65411 h 1973642"/>
                <a:gd name="connsiteX3" fmla="*/ 1963244 w 2112595"/>
                <a:gd name="connsiteY3" fmla="*/ 992020 h 1973642"/>
                <a:gd name="connsiteX4" fmla="*/ 981622 w 2112595"/>
                <a:gd name="connsiteY4" fmla="*/ 1973642 h 1973642"/>
                <a:gd name="connsiteX5" fmla="*/ 0 w 2112595"/>
                <a:gd name="connsiteY5" fmla="*/ 992020 h 1973642"/>
                <a:gd name="connsiteX6" fmla="*/ 1 w 2112595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1963244 w 2133930"/>
                <a:gd name="connsiteY3" fmla="*/ 992020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  <a:gd name="connsiteX0" fmla="*/ 1 w 2133930"/>
                <a:gd name="connsiteY0" fmla="*/ 992020 h 1973642"/>
                <a:gd name="connsiteX1" fmla="*/ 981623 w 2133930"/>
                <a:gd name="connsiteY1" fmla="*/ 10398 h 1973642"/>
                <a:gd name="connsiteX2" fmla="*/ 2133930 w 2133930"/>
                <a:gd name="connsiteY2" fmla="*/ 65411 h 1973642"/>
                <a:gd name="connsiteX3" fmla="*/ 2000056 w 2133930"/>
                <a:gd name="connsiteY3" fmla="*/ 944688 h 1973642"/>
                <a:gd name="connsiteX4" fmla="*/ 981622 w 2133930"/>
                <a:gd name="connsiteY4" fmla="*/ 1973642 h 1973642"/>
                <a:gd name="connsiteX5" fmla="*/ 0 w 2133930"/>
                <a:gd name="connsiteY5" fmla="*/ 992020 h 1973642"/>
                <a:gd name="connsiteX6" fmla="*/ 1 w 2133930"/>
                <a:gd name="connsiteY6" fmla="*/ 992020 h 197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930" h="1973642">
                  <a:moveTo>
                    <a:pt x="1" y="992020"/>
                  </a:moveTo>
                  <a:cubicBezTo>
                    <a:pt x="1" y="449885"/>
                    <a:pt x="439488" y="10398"/>
                    <a:pt x="981623" y="10398"/>
                  </a:cubicBezTo>
                  <a:cubicBezTo>
                    <a:pt x="1310964" y="-21611"/>
                    <a:pt x="1798187" y="27001"/>
                    <a:pt x="2133930" y="65411"/>
                  </a:cubicBezTo>
                  <a:cubicBezTo>
                    <a:pt x="1969313" y="292018"/>
                    <a:pt x="2015416" y="673803"/>
                    <a:pt x="2000056" y="944688"/>
                  </a:cubicBezTo>
                  <a:cubicBezTo>
                    <a:pt x="2000056" y="1486823"/>
                    <a:pt x="1523757" y="1973642"/>
                    <a:pt x="981622" y="1973642"/>
                  </a:cubicBezTo>
                  <a:cubicBezTo>
                    <a:pt x="439487" y="1973642"/>
                    <a:pt x="0" y="1534155"/>
                    <a:pt x="0" y="992020"/>
                  </a:cubicBezTo>
                  <a:lnTo>
                    <a:pt x="1" y="992020"/>
                  </a:lnTo>
                  <a:close/>
                </a:path>
              </a:pathLst>
            </a:cu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Oval 2"/>
            <p:cNvSpPr/>
            <p:nvPr/>
          </p:nvSpPr>
          <p:spPr bwMode="gray">
            <a:xfrm>
              <a:off x="10342991" y="2476432"/>
              <a:ext cx="1291790" cy="1075229"/>
            </a:xfrm>
            <a:custGeom>
              <a:avLst/>
              <a:gdLst/>
              <a:ahLst/>
              <a:cxnLst/>
              <a:rect l="l" t="t" r="r" b="b"/>
              <a:pathLst>
                <a:path w="1991762" h="1729212">
                  <a:moveTo>
                    <a:pt x="1127156" y="0"/>
                  </a:moveTo>
                  <a:cubicBezTo>
                    <a:pt x="1604665" y="0"/>
                    <a:pt x="1991762" y="387097"/>
                    <a:pt x="1991762" y="864606"/>
                  </a:cubicBezTo>
                  <a:cubicBezTo>
                    <a:pt x="1991762" y="1342115"/>
                    <a:pt x="1604665" y="1729212"/>
                    <a:pt x="1127156" y="1729212"/>
                  </a:cubicBezTo>
                  <a:cubicBezTo>
                    <a:pt x="854437" y="1729212"/>
                    <a:pt x="611209" y="1602946"/>
                    <a:pt x="455780" y="1403245"/>
                  </a:cubicBezTo>
                  <a:cubicBezTo>
                    <a:pt x="297421" y="1231998"/>
                    <a:pt x="164430" y="1008390"/>
                    <a:pt x="0" y="851026"/>
                  </a:cubicBezTo>
                  <a:cubicBezTo>
                    <a:pt x="222938" y="845780"/>
                    <a:pt x="235708" y="758685"/>
                    <a:pt x="293792" y="637170"/>
                  </a:cubicBezTo>
                  <a:cubicBezTo>
                    <a:pt x="392780" y="269872"/>
                    <a:pt x="728452" y="0"/>
                    <a:pt x="1127156" y="0"/>
                  </a:cubicBezTo>
                  <a:close/>
                </a:path>
              </a:pathLst>
            </a:custGeom>
            <a:solidFill>
              <a:schemeClr val="accent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Teardrop 25"/>
            <p:cNvSpPr/>
            <p:nvPr/>
          </p:nvSpPr>
          <p:spPr bwMode="gray">
            <a:xfrm rot="18586929" flipH="1">
              <a:off x="10458430" y="4597487"/>
              <a:ext cx="1061564" cy="1419236"/>
            </a:xfrm>
            <a:custGeom>
              <a:avLst/>
              <a:gdLst>
                <a:gd name="connsiteX0" fmla="*/ 0 w 1963243"/>
                <a:gd name="connsiteY0" fmla="*/ 981622 h 1963243"/>
                <a:gd name="connsiteX1" fmla="*/ 981622 w 1963243"/>
                <a:gd name="connsiteY1" fmla="*/ 0 h 1963243"/>
                <a:gd name="connsiteX2" fmla="*/ 1963243 w 1963243"/>
                <a:gd name="connsiteY2" fmla="*/ 0 h 1963243"/>
                <a:gd name="connsiteX3" fmla="*/ 1963243 w 1963243"/>
                <a:gd name="connsiteY3" fmla="*/ 981622 h 1963243"/>
                <a:gd name="connsiteX4" fmla="*/ 981621 w 1963243"/>
                <a:gd name="connsiteY4" fmla="*/ 1963244 h 1963243"/>
                <a:gd name="connsiteX5" fmla="*/ -1 w 1963243"/>
                <a:gd name="connsiteY5" fmla="*/ 981622 h 1963243"/>
                <a:gd name="connsiteX6" fmla="*/ 0 w 1963243"/>
                <a:gd name="connsiteY6" fmla="*/ 981622 h 1963243"/>
                <a:gd name="connsiteX0" fmla="*/ 1 w 1988851"/>
                <a:gd name="connsiteY0" fmla="*/ 981622 h 1963244"/>
                <a:gd name="connsiteX1" fmla="*/ 981623 w 1988851"/>
                <a:gd name="connsiteY1" fmla="*/ 0 h 1963244"/>
                <a:gd name="connsiteX2" fmla="*/ 1988851 w 1988851"/>
                <a:gd name="connsiteY2" fmla="*/ 115231 h 1963244"/>
                <a:gd name="connsiteX3" fmla="*/ 1963244 w 1988851"/>
                <a:gd name="connsiteY3" fmla="*/ 981622 h 1963244"/>
                <a:gd name="connsiteX4" fmla="*/ 981622 w 1988851"/>
                <a:gd name="connsiteY4" fmla="*/ 1963244 h 1963244"/>
                <a:gd name="connsiteX5" fmla="*/ 0 w 1988851"/>
                <a:gd name="connsiteY5" fmla="*/ 981622 h 1963244"/>
                <a:gd name="connsiteX6" fmla="*/ 1 w 1988851"/>
                <a:gd name="connsiteY6" fmla="*/ 981622 h 1963244"/>
                <a:gd name="connsiteX0" fmla="*/ 1 w 1988851"/>
                <a:gd name="connsiteY0" fmla="*/ 987436 h 1969058"/>
                <a:gd name="connsiteX1" fmla="*/ 981623 w 1988851"/>
                <a:gd name="connsiteY1" fmla="*/ 5814 h 1969058"/>
                <a:gd name="connsiteX2" fmla="*/ 1988851 w 1988851"/>
                <a:gd name="connsiteY2" fmla="*/ 121045 h 1969058"/>
                <a:gd name="connsiteX3" fmla="*/ 1963244 w 1988851"/>
                <a:gd name="connsiteY3" fmla="*/ 987436 h 1969058"/>
                <a:gd name="connsiteX4" fmla="*/ 981622 w 1988851"/>
                <a:gd name="connsiteY4" fmla="*/ 1969058 h 1969058"/>
                <a:gd name="connsiteX5" fmla="*/ 0 w 1988851"/>
                <a:gd name="connsiteY5" fmla="*/ 987436 h 1969058"/>
                <a:gd name="connsiteX6" fmla="*/ 1 w 1988851"/>
                <a:gd name="connsiteY6" fmla="*/ 987436 h 1969058"/>
                <a:gd name="connsiteX0" fmla="*/ 1 w 1974354"/>
                <a:gd name="connsiteY0" fmla="*/ 987837 h 1969459"/>
                <a:gd name="connsiteX1" fmla="*/ 981623 w 1974354"/>
                <a:gd name="connsiteY1" fmla="*/ 6215 h 1969459"/>
                <a:gd name="connsiteX2" fmla="*/ 1974354 w 1974354"/>
                <a:gd name="connsiteY2" fmla="*/ 112748 h 1969459"/>
                <a:gd name="connsiteX3" fmla="*/ 1963244 w 1974354"/>
                <a:gd name="connsiteY3" fmla="*/ 987837 h 1969459"/>
                <a:gd name="connsiteX4" fmla="*/ 981622 w 1974354"/>
                <a:gd name="connsiteY4" fmla="*/ 1969459 h 1969459"/>
                <a:gd name="connsiteX5" fmla="*/ 0 w 1974354"/>
                <a:gd name="connsiteY5" fmla="*/ 987837 h 1969459"/>
                <a:gd name="connsiteX6" fmla="*/ 1 w 1974354"/>
                <a:gd name="connsiteY6" fmla="*/ 987837 h 1969459"/>
                <a:gd name="connsiteX0" fmla="*/ 1 w 1963244"/>
                <a:gd name="connsiteY0" fmla="*/ 987565 h 1969187"/>
                <a:gd name="connsiteX1" fmla="*/ 981623 w 1963244"/>
                <a:gd name="connsiteY1" fmla="*/ 5943 h 1969187"/>
                <a:gd name="connsiteX2" fmla="*/ 1962757 w 1963244"/>
                <a:gd name="connsiteY2" fmla="*/ 118275 h 1969187"/>
                <a:gd name="connsiteX3" fmla="*/ 1963244 w 1963244"/>
                <a:gd name="connsiteY3" fmla="*/ 987565 h 1969187"/>
                <a:gd name="connsiteX4" fmla="*/ 981622 w 1963244"/>
                <a:gd name="connsiteY4" fmla="*/ 1969187 h 1969187"/>
                <a:gd name="connsiteX5" fmla="*/ 0 w 1963244"/>
                <a:gd name="connsiteY5" fmla="*/ 987565 h 1969187"/>
                <a:gd name="connsiteX6" fmla="*/ 1 w 1963244"/>
                <a:gd name="connsiteY6" fmla="*/ 987565 h 1969187"/>
                <a:gd name="connsiteX0" fmla="*/ 1 w 1963244"/>
                <a:gd name="connsiteY0" fmla="*/ 1005501 h 1987123"/>
                <a:gd name="connsiteX1" fmla="*/ 981623 w 1963244"/>
                <a:gd name="connsiteY1" fmla="*/ 23879 h 1987123"/>
                <a:gd name="connsiteX2" fmla="*/ 1924909 w 1963244"/>
                <a:gd name="connsiteY2" fmla="*/ 28973 h 1987123"/>
                <a:gd name="connsiteX3" fmla="*/ 1963244 w 1963244"/>
                <a:gd name="connsiteY3" fmla="*/ 1005501 h 1987123"/>
                <a:gd name="connsiteX4" fmla="*/ 981622 w 1963244"/>
                <a:gd name="connsiteY4" fmla="*/ 1987123 h 1987123"/>
                <a:gd name="connsiteX5" fmla="*/ 0 w 1963244"/>
                <a:gd name="connsiteY5" fmla="*/ 1005501 h 1987123"/>
                <a:gd name="connsiteX6" fmla="*/ 1 w 1963244"/>
                <a:gd name="connsiteY6" fmla="*/ 1005501 h 1987123"/>
                <a:gd name="connsiteX0" fmla="*/ 1 w 1963244"/>
                <a:gd name="connsiteY0" fmla="*/ 1018555 h 2000177"/>
                <a:gd name="connsiteX1" fmla="*/ 981623 w 1963244"/>
                <a:gd name="connsiteY1" fmla="*/ 36933 h 2000177"/>
                <a:gd name="connsiteX2" fmla="*/ 1940680 w 1963244"/>
                <a:gd name="connsiteY2" fmla="*/ 19949 h 2000177"/>
                <a:gd name="connsiteX3" fmla="*/ 1963244 w 1963244"/>
                <a:gd name="connsiteY3" fmla="*/ 1018555 h 2000177"/>
                <a:gd name="connsiteX4" fmla="*/ 981622 w 1963244"/>
                <a:gd name="connsiteY4" fmla="*/ 2000177 h 2000177"/>
                <a:gd name="connsiteX5" fmla="*/ 0 w 1963244"/>
                <a:gd name="connsiteY5" fmla="*/ 1018555 h 2000177"/>
                <a:gd name="connsiteX6" fmla="*/ 1 w 1963244"/>
                <a:gd name="connsiteY6" fmla="*/ 1018555 h 2000177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3244"/>
                <a:gd name="connsiteY0" fmla="*/ 998606 h 1980228"/>
                <a:gd name="connsiteX1" fmla="*/ 981623 w 1963244"/>
                <a:gd name="connsiteY1" fmla="*/ 16984 h 1980228"/>
                <a:gd name="connsiteX2" fmla="*/ 1940680 w 1963244"/>
                <a:gd name="connsiteY2" fmla="*/ 0 h 1980228"/>
                <a:gd name="connsiteX3" fmla="*/ 1963244 w 1963244"/>
                <a:gd name="connsiteY3" fmla="*/ 998606 h 1980228"/>
                <a:gd name="connsiteX4" fmla="*/ 981622 w 1963244"/>
                <a:gd name="connsiteY4" fmla="*/ 1980228 h 1980228"/>
                <a:gd name="connsiteX5" fmla="*/ 0 w 1963244"/>
                <a:gd name="connsiteY5" fmla="*/ 998606 h 1980228"/>
                <a:gd name="connsiteX6" fmla="*/ 1 w 1963244"/>
                <a:gd name="connsiteY6" fmla="*/ 998606 h 1980228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6287"/>
                <a:gd name="connsiteY0" fmla="*/ 1088231 h 2069853"/>
                <a:gd name="connsiteX1" fmla="*/ 981623 w 1966287"/>
                <a:gd name="connsiteY1" fmla="*/ 106609 h 2069853"/>
                <a:gd name="connsiteX2" fmla="*/ 1966287 w 1966287"/>
                <a:gd name="connsiteY2" fmla="*/ 0 h 2069853"/>
                <a:gd name="connsiteX3" fmla="*/ 1963244 w 1966287"/>
                <a:gd name="connsiteY3" fmla="*/ 1088231 h 2069853"/>
                <a:gd name="connsiteX4" fmla="*/ 981622 w 1966287"/>
                <a:gd name="connsiteY4" fmla="*/ 2069853 h 2069853"/>
                <a:gd name="connsiteX5" fmla="*/ 0 w 1966287"/>
                <a:gd name="connsiteY5" fmla="*/ 1088231 h 2069853"/>
                <a:gd name="connsiteX6" fmla="*/ 1 w 1966287"/>
                <a:gd name="connsiteY6" fmla="*/ 1088231 h 2069853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  <a:gd name="connsiteX0" fmla="*/ 1 w 1963244"/>
                <a:gd name="connsiteY0" fmla="*/ 1112357 h 2093979"/>
                <a:gd name="connsiteX1" fmla="*/ 981623 w 1963244"/>
                <a:gd name="connsiteY1" fmla="*/ 130735 h 2093979"/>
                <a:gd name="connsiteX2" fmla="*/ 1942160 w 1963244"/>
                <a:gd name="connsiteY2" fmla="*/ 0 h 2093979"/>
                <a:gd name="connsiteX3" fmla="*/ 1963244 w 1963244"/>
                <a:gd name="connsiteY3" fmla="*/ 1112357 h 2093979"/>
                <a:gd name="connsiteX4" fmla="*/ 981622 w 1963244"/>
                <a:gd name="connsiteY4" fmla="*/ 2093979 h 2093979"/>
                <a:gd name="connsiteX5" fmla="*/ 0 w 1963244"/>
                <a:gd name="connsiteY5" fmla="*/ 1112357 h 2093979"/>
                <a:gd name="connsiteX6" fmla="*/ 1 w 1963244"/>
                <a:gd name="connsiteY6" fmla="*/ 1112357 h 209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244" h="2093979">
                  <a:moveTo>
                    <a:pt x="1" y="1112357"/>
                  </a:moveTo>
                  <a:cubicBezTo>
                    <a:pt x="1" y="570222"/>
                    <a:pt x="439488" y="130735"/>
                    <a:pt x="981623" y="130735"/>
                  </a:cubicBezTo>
                  <a:cubicBezTo>
                    <a:pt x="1310964" y="98726"/>
                    <a:pt x="1603802" y="154382"/>
                    <a:pt x="1942160" y="0"/>
                  </a:cubicBezTo>
                  <a:cubicBezTo>
                    <a:pt x="1831091" y="454143"/>
                    <a:pt x="1963244" y="785150"/>
                    <a:pt x="1963244" y="1112357"/>
                  </a:cubicBezTo>
                  <a:cubicBezTo>
                    <a:pt x="1963244" y="1654492"/>
                    <a:pt x="1523757" y="2093979"/>
                    <a:pt x="981622" y="2093979"/>
                  </a:cubicBezTo>
                  <a:cubicBezTo>
                    <a:pt x="439487" y="2093979"/>
                    <a:pt x="0" y="1654492"/>
                    <a:pt x="0" y="1112357"/>
                  </a:cubicBezTo>
                  <a:lnTo>
                    <a:pt x="1" y="11123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58686" y="3208442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Audit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478320" y="5107050"/>
              <a:ext cx="9573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Legal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16146" y="4453763"/>
              <a:ext cx="14414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Advisory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666384" y="2822556"/>
              <a:ext cx="7024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Tax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589687" y="3980656"/>
              <a:ext cx="7665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AIM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64BF6F-7CD3-4B2D-BADF-6542C59EF85A}"/>
                </a:ext>
              </a:extLst>
            </p:cNvPr>
            <p:cNvSpPr/>
            <p:nvPr/>
          </p:nvSpPr>
          <p:spPr>
            <a:xfrm>
              <a:off x="426590" y="92670"/>
              <a:ext cx="4886190" cy="1200329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Consulting Company CC</a:t>
              </a:r>
            </a:p>
          </p:txBody>
        </p:sp>
      </p:grpSp>
      <p:pic>
        <p:nvPicPr>
          <p:cNvPr id="3" name="Picture 2" descr="%%TALKINGHEAD%">
            <a:extLst>
              <a:ext uri="{FF2B5EF4-FFF2-40B4-BE49-F238E27FC236}">
                <a16:creationId xmlns:a16="http://schemas.microsoft.com/office/drawing/2014/main" id="{89CC6217-2743-7971-C918-D7CA622AA2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" y="4117474"/>
            <a:ext cx="3521704" cy="2740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B2ACB-1654-DCAA-FA44-6EBC873D3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16" y="3897785"/>
            <a:ext cx="4443871" cy="29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2.xml><?xml version="1.0" encoding="utf-8"?>
<a:theme xmlns:a="http://schemas.openxmlformats.org/drawingml/2006/main" name="2_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Deloitte Brand Theme</Template>
  <TotalTime>4251</TotalTime>
  <Words>380</Words>
  <Application>Microsoft Office PowerPoint</Application>
  <PresentationFormat>Widescreen</PresentationFormat>
  <Paragraphs>64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Aharoni</vt:lpstr>
      <vt:lpstr>Arial</vt:lpstr>
      <vt:lpstr>Calibri</vt:lpstr>
      <vt:lpstr>Verdana</vt:lpstr>
      <vt:lpstr>1_Deloitte_US_Letter_Print Theme</vt:lpstr>
      <vt:lpstr>2_Deloitte_US_Letter_Print Theme</vt:lpstr>
      <vt:lpstr>think-cell Slide</vt:lpstr>
      <vt:lpstr>PowerPoint Presentation</vt:lpstr>
      <vt:lpstr>PowerPoint Presentation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Consulting Company presentation</dc:title>
  <dc:creator>Krolle Knese, Ruta</dc:creator>
  <cp:lastModifiedBy>Duc Trinh</cp:lastModifiedBy>
  <cp:revision>38</cp:revision>
  <dcterms:created xsi:type="dcterms:W3CDTF">2019-03-26T08:28:46Z</dcterms:created>
  <dcterms:modified xsi:type="dcterms:W3CDTF">2023-12-11T10:06:47Z</dcterms:modified>
</cp:coreProperties>
</file>