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webp" ContentType="image/webp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478" r:id="rId3"/>
    <p:sldId id="486" r:id="rId4"/>
    <p:sldId id="480" r:id="rId5"/>
    <p:sldId id="489" r:id="rId6"/>
    <p:sldId id="514" r:id="rId7"/>
    <p:sldId id="515" r:id="rId8"/>
    <p:sldId id="516" r:id="rId9"/>
    <p:sldId id="517" r:id="rId10"/>
    <p:sldId id="518" r:id="rId11"/>
    <p:sldId id="491" r:id="rId12"/>
    <p:sldId id="482" r:id="rId13"/>
    <p:sldId id="492" r:id="rId14"/>
    <p:sldId id="519" r:id="rId15"/>
    <p:sldId id="520" r:id="rId16"/>
    <p:sldId id="521" r:id="rId17"/>
    <p:sldId id="522" r:id="rId18"/>
    <p:sldId id="523" r:id="rId19"/>
    <p:sldId id="484" r:id="rId20"/>
    <p:sldId id="524" r:id="rId21"/>
    <p:sldId id="525" r:id="rId22"/>
    <p:sldId id="526" r:id="rId23"/>
    <p:sldId id="527" r:id="rId24"/>
    <p:sldId id="505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8" userDrawn="1">
          <p15:clr>
            <a:srgbClr val="A4A3A4"/>
          </p15:clr>
        </p15:guide>
        <p15:guide id="2" pos="11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A7D9"/>
    <a:srgbClr val="004A82"/>
    <a:srgbClr val="00355C"/>
    <a:srgbClr val="3187C6"/>
    <a:srgbClr val="F7C15D"/>
    <a:srgbClr val="DDECF7"/>
    <a:srgbClr val="F2F2F2"/>
    <a:srgbClr val="CDE3F3"/>
    <a:srgbClr val="FFFFFF"/>
    <a:srgbClr val="1D4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7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78" y="948"/>
      </p:cViewPr>
      <p:guideLst>
        <p:guide orient="horz" pos="2288"/>
        <p:guide pos="11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-15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 userDrawn="1"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 userDrawn="1"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25" name="斜纹 24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26" name="斜纹 25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27" name="斜纹 26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28" name="斜纹 27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文框 5"/>
          <p:cNvSpPr/>
          <p:nvPr userDrawn="1"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7" name="图文框 6"/>
          <p:cNvSpPr/>
          <p:nvPr userDrawn="1"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9355728" y="734801"/>
            <a:ext cx="1121505" cy="1121505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0694250" y="1183734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1081859" y="3343888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011796" y="994551"/>
            <a:ext cx="672573" cy="672573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495193" y="5120532"/>
            <a:ext cx="1121505" cy="1121505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623171" y="401820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2023905" y="5898758"/>
            <a:ext cx="672573" cy="672573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796108" y="4367027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6" name="斜纹 15"/>
          <p:cNvSpPr/>
          <p:nvPr userDrawn="1"/>
        </p:nvSpPr>
        <p:spPr>
          <a:xfrm rot="18776160" flipH="1">
            <a:off x="-1805110" y="6254702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0070C0"/>
              </a:gs>
              <a:gs pos="68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7" name="斜纹 16"/>
          <p:cNvSpPr/>
          <p:nvPr userDrawn="1"/>
        </p:nvSpPr>
        <p:spPr>
          <a:xfrm rot="18776160" flipH="1">
            <a:off x="-2100751" y="6722066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F7C15D"/>
              </a:gs>
              <a:gs pos="68000">
                <a:srgbClr val="E9AC0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8" name="斜纹 17"/>
          <p:cNvSpPr/>
          <p:nvPr userDrawn="1"/>
        </p:nvSpPr>
        <p:spPr>
          <a:xfrm rot="7976160" flipH="1">
            <a:off x="9786700" y="68799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0070C0"/>
              </a:gs>
              <a:gs pos="68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9" name="斜纹 18"/>
          <p:cNvSpPr/>
          <p:nvPr userDrawn="1"/>
        </p:nvSpPr>
        <p:spPr>
          <a:xfrm rot="7976160" flipH="1">
            <a:off x="10434646" y="-740523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F7C15D"/>
              </a:gs>
              <a:gs pos="68000">
                <a:srgbClr val="E9AC0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10162194" y="1753182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image" Target="../media/image24.png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.web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5.png"/><Relationship Id="rId1" Type="http://schemas.openxmlformats.org/officeDocument/2006/relationships/hyperlink" Target="https://www.bilibili.com/video/BV1Ys411B78o/?share_source=copy_web&amp;vd_source=e3658c56bd4a0252fc1f4c534b31222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355728" y="734801"/>
            <a:ext cx="1121505" cy="1121505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694250" y="1183734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1081859" y="3343888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1796" y="994551"/>
            <a:ext cx="672573" cy="672573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95193" y="5120532"/>
            <a:ext cx="1121505" cy="1121505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1" y="401820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023905" y="5898758"/>
            <a:ext cx="672573" cy="672573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96108" y="4367027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8" name="斜纹 37"/>
          <p:cNvSpPr/>
          <p:nvPr/>
        </p:nvSpPr>
        <p:spPr>
          <a:xfrm rot="18776160" flipH="1">
            <a:off x="-1805110" y="6254702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0070C0"/>
              </a:gs>
              <a:gs pos="68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9" name="斜纹 38"/>
          <p:cNvSpPr/>
          <p:nvPr/>
        </p:nvSpPr>
        <p:spPr>
          <a:xfrm rot="18776160" flipH="1">
            <a:off x="-2100751" y="6722066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F7C15D"/>
              </a:gs>
              <a:gs pos="68000">
                <a:srgbClr val="E9AC0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44" name="斜纹 43"/>
          <p:cNvSpPr/>
          <p:nvPr/>
        </p:nvSpPr>
        <p:spPr>
          <a:xfrm rot="7976160" flipH="1">
            <a:off x="9786700" y="142515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0070C0"/>
              </a:gs>
              <a:gs pos="68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45" name="斜纹 44"/>
          <p:cNvSpPr/>
          <p:nvPr/>
        </p:nvSpPr>
        <p:spPr>
          <a:xfrm rot="7976160" flipH="1">
            <a:off x="10434646" y="-740523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F7C15D"/>
              </a:gs>
              <a:gs pos="68000">
                <a:srgbClr val="E9AC0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199446" y="2401545"/>
            <a:ext cx="579310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>
                <a:solidFill>
                  <a:srgbClr val="123046"/>
                </a:solidFill>
                <a:latin typeface="+mj-lt"/>
                <a:ea typeface="+mj-lt"/>
              </a:rPr>
              <a:t>情绪与颜色</a:t>
            </a:r>
            <a:endParaRPr lang="zh-CN" altLang="en-US" sz="8800" b="1" dirty="0">
              <a:solidFill>
                <a:srgbClr val="123046"/>
              </a:solidFill>
              <a:latin typeface="+mj-lt"/>
              <a:ea typeface="+mj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0162194" y="1753182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2655" y="3846830"/>
            <a:ext cx="1676400" cy="1676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055" y="3749675"/>
            <a:ext cx="1889125" cy="17735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180" y="3750310"/>
            <a:ext cx="1900555" cy="17729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/Users/chenjing/Library/Containers/com.kingsoft.wpsoffice.mac/Data/tmp/photoeditapp/20260706014819/temp.pngtemp"/>
          <p:cNvPicPr/>
          <p:nvPr/>
        </p:nvPicPr>
        <p:blipFill>
          <a:blip r:embed="rId1"/>
          <a:srcRect l="4537" r="7442" b="42296"/>
          <a:stretch>
            <a:fillRect/>
          </a:stretch>
        </p:blipFill>
        <p:spPr>
          <a:xfrm>
            <a:off x="1080770" y="1639570"/>
            <a:ext cx="4497705" cy="3767455"/>
          </a:xfrm>
          <a:prstGeom prst="rect">
            <a:avLst/>
          </a:prstGeom>
        </p:spPr>
      </p:pic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10978" y="693555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rgbClr val="00355C"/>
                </a:solidFill>
                <a:sym typeface="+mn-ea"/>
              </a:rPr>
              <a:t>先天进化预设</a:t>
            </a:r>
            <a:endParaRPr lang="zh-CN" altLang="en-US" sz="3600" dirty="0">
              <a:solidFill>
                <a:srgbClr val="00355C"/>
              </a:solidFill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54" name="斜纹 53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5" name="斜纹 54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6" name="斜纹 55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7" name="斜纹 56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476240" y="1906270"/>
            <a:ext cx="575627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达尔文《物种起源》：自然选择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8001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红色=血液=危险、受伤、死亡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8001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经过自然选择，出对红色更敏感的</a:t>
            </a: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个体更易存活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    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8001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对红色警觉的个体比例越来越高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 现代生活应用： 警示标牌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599 -0.347963 C 0.74776 -0.343519 0.636927 -0.364074 0.591771 -0.29713 C 0.546615 -0.230185 0.538177 -0.0834259 0.560156 -0.0133333 C 0.582135 0.0567593 0.673646 0.0738889 0.701667 0.0535185 C 0.729688 0.0331481 0.729062 -0.0717593 0.700156 -0.115093 C 0.67125 -0.158426 0.625208 -0.185185 0.557135 -0.163241 C 0.489062 -0.141296 0.387604 -0.102778 0.359896 -0.00537037 C 0.332188 0.092037 0.409844 0.306759 0.418594 0.323889 C 0.427344 0.341019 0.442969 0.151481 0.403542 0.0802778 C 0.364115 0.00907407 0.315625 -0.0262037 0.221354 -0.0321296 C 0.127083 -0.0380556 -0.0141667 -0.0455556 -0.0677604 0.0508333 C -0.121354 0.147222 -0.0858333 0.371574 -0.0466667 0.449722 C -0.0075 0.52787 0.0717188 0.490926 0.128021 0.441667 C 0.184323 0.392407 0.232187 0.279444 0.234896 0.203426 C 0.237604 0.127407 0.189427 0.106019 0.141563 0.0615741 C 0.0936979 0.0171296 0.0247396 -0.00268519 -0.00447917 -0.0187037 C -0.0336979 -0.0347222 -0.00536458 -0.0224074 -0.00447917 -0.0187037 C -0.00359375 -0.015 -0.000885417 -0.0037037 0 0 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694250" y="1183734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1796" y="994551"/>
            <a:ext cx="707886" cy="707886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259382" y="5378166"/>
            <a:ext cx="803686" cy="80368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1" y="401820"/>
            <a:ext cx="954259" cy="954259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94205" y="5573345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1274186" y="1716110"/>
            <a:ext cx="729687" cy="72968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870262" y="2747660"/>
            <a:ext cx="963124" cy="963124"/>
            <a:chOff x="4082280" y="2326963"/>
            <a:chExt cx="963124" cy="963124"/>
          </a:xfrm>
        </p:grpSpPr>
        <p:sp>
          <p:nvSpPr>
            <p:cNvPr id="71" name="矩形 70"/>
            <p:cNvSpPr/>
            <p:nvPr/>
          </p:nvSpPr>
          <p:spPr>
            <a:xfrm rot="2700000">
              <a:off x="4082280" y="2326963"/>
              <a:ext cx="963124" cy="963124"/>
            </a:xfrm>
            <a:prstGeom prst="rect">
              <a:avLst/>
            </a:prstGeom>
            <a:solidFill>
              <a:srgbClr val="3187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4088095" y="2453411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i="1" dirty="0">
                  <a:solidFill>
                    <a:schemeClr val="bg1"/>
                  </a:solidFill>
                </a:rPr>
                <a:t>03</a:t>
              </a:r>
              <a:endParaRPr lang="zh-CN" altLang="en-US" sz="40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5273483" y="3301688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/>
              <a:t>神经科学</a:t>
            </a:r>
            <a:r>
              <a:rPr lang="zh-CN" altLang="en-US" sz="3600" dirty="0"/>
              <a:t>机制</a:t>
            </a:r>
            <a:endParaRPr lang="zh-CN" altLang="en-US" sz="3600" dirty="0"/>
          </a:p>
        </p:txBody>
      </p:sp>
      <p:sp>
        <p:nvSpPr>
          <p:cNvPr id="8" name="文本框 7"/>
          <p:cNvSpPr txBox="1"/>
          <p:nvPr/>
        </p:nvSpPr>
        <p:spPr>
          <a:xfrm>
            <a:off x="5309711" y="2442419"/>
            <a:ext cx="288734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ECC3C"/>
                </a:solidFill>
              </a:rPr>
              <a:t>PART 03</a:t>
            </a:r>
            <a:endParaRPr lang="zh-CN" altLang="en-US" sz="5400" dirty="0">
              <a:solidFill>
                <a:srgbClr val="FECC3C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273135" y="3228536"/>
            <a:ext cx="2954655" cy="0"/>
          </a:xfrm>
          <a:prstGeom prst="line">
            <a:avLst/>
          </a:prstGeom>
          <a:ln w="25400">
            <a:solidFill>
              <a:srgbClr val="3187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96241" y="1246768"/>
            <a:ext cx="11620249" cy="5735092"/>
            <a:chOff x="96241" y="1246768"/>
            <a:chExt cx="11620249" cy="5735092"/>
          </a:xfrm>
        </p:grpSpPr>
        <p:sp>
          <p:nvSpPr>
            <p:cNvPr id="23" name="斜纹 22"/>
            <p:cNvSpPr/>
            <p:nvPr/>
          </p:nvSpPr>
          <p:spPr>
            <a:xfrm rot="18776160" flipH="1">
              <a:off x="-792370" y="4591012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24" name="斜纹 23"/>
            <p:cNvSpPr/>
            <p:nvPr/>
          </p:nvSpPr>
          <p:spPr>
            <a:xfrm rot="18776160" flipH="1">
              <a:off x="-1088011" y="5058376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25" name="斜纹 24"/>
            <p:cNvSpPr/>
            <p:nvPr/>
          </p:nvSpPr>
          <p:spPr>
            <a:xfrm rot="7976160" flipH="1">
              <a:off x="9793007" y="2431020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26" name="斜纹 25"/>
            <p:cNvSpPr/>
            <p:nvPr/>
          </p:nvSpPr>
          <p:spPr>
            <a:xfrm rot="7976160" flipH="1">
              <a:off x="9680608" y="2784963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10978" y="693555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rgbClr val="00355C"/>
                </a:solidFill>
              </a:rPr>
              <a:t>神经科学机制</a:t>
            </a:r>
            <a:endParaRPr lang="zh-CN" altLang="en-US" sz="3600" dirty="0">
              <a:solidFill>
                <a:srgbClr val="00355C"/>
              </a:solidFill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54" name="斜纹 53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5" name="斜纹 54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6" name="斜纹 55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7" name="斜纹 56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140460" y="1347470"/>
            <a:ext cx="42602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边缘系统：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协调情绪的产生和调节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由杏仁核、海马体、下丘脑以及周边相关皮层组成</a:t>
            </a:r>
            <a:endParaRPr lang="zh-CN" altLang="en-US" sz="2400" dirty="0">
              <a:solidFill>
                <a:srgbClr val="00355C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16395" y="1070610"/>
            <a:ext cx="179133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颜色刺激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   ↓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  视觉系统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   ↓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  丘脑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   ↓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↙    ↘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低路   高路</a:t>
            </a:r>
            <a:endParaRPr lang="zh-CN" altLang="en-US" sz="2400" dirty="0">
              <a:solidFill>
                <a:srgbClr val="00355C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8956"/>
          <a:stretch>
            <a:fillRect/>
          </a:stretch>
        </p:blipFill>
        <p:spPr>
          <a:xfrm>
            <a:off x="1080770" y="2973070"/>
            <a:ext cx="4675505" cy="36061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872855" y="1070610"/>
            <a:ext cx="2472055" cy="30454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文化经验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     ↓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海马体记忆学习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     ↓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前额叶判断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     ↓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杏仁核调整反应强度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     ↓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</a:rPr>
              <a:t>情绪体验</a:t>
            </a:r>
            <a:endParaRPr lang="zh-CN" altLang="en-US" sz="2400" dirty="0">
              <a:solidFill>
                <a:srgbClr val="00355C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10978" y="693555"/>
            <a:ext cx="1097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rgbClr val="00355C"/>
                </a:solidFill>
              </a:rPr>
              <a:t>低路</a:t>
            </a:r>
            <a:endParaRPr lang="zh-CN" altLang="en-US" sz="3600" dirty="0">
              <a:solidFill>
                <a:srgbClr val="00355C"/>
              </a:solidFill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54" name="斜纹 53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5" name="斜纹 54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6" name="斜纹 55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7" name="斜纹 56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021080" y="1381760"/>
            <a:ext cx="47136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长度：约35mm | 时间：小于5ms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特点：快速、粗略、不受意识控制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路径：直接传递到杏仁核</a:t>
            </a:r>
            <a:endParaRPr lang="zh-CN" altLang="en-US" sz="2400" dirty="0">
              <a:solidFill>
                <a:srgbClr val="00355C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1080" y="3517900"/>
            <a:ext cx="471297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dirty="0">
                <a:solidFill>
                  <a:srgbClr val="00355C"/>
                </a:solidFill>
                <a:sym typeface="+mn-ea"/>
              </a:rPr>
              <a:t>    </a:t>
            </a:r>
            <a:r>
              <a:rPr lang="zh-CN" altLang="en-US" sz="3600" dirty="0">
                <a:solidFill>
                  <a:srgbClr val="00355C"/>
                </a:solidFill>
                <a:sym typeface="+mn-ea"/>
              </a:rPr>
              <a:t>杏仁核</a:t>
            </a:r>
            <a:endParaRPr lang="zh-CN" altLang="en-US" sz="3600" dirty="0">
              <a:solidFill>
                <a:srgbClr val="00355C"/>
              </a:solidFill>
            </a:endParaRPr>
          </a:p>
          <a:p>
            <a:endParaRPr lang="zh-CN" altLang="en-US"/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位于大脑颞叶深处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情绪学习的关键节点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快速预警，eg. 看到红色后心跳加速</a:t>
            </a:r>
            <a:endParaRPr lang="zh-CN" altLang="en-US" sz="2400" dirty="0">
              <a:solidFill>
                <a:srgbClr val="00355C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5330" y="1544955"/>
            <a:ext cx="5417185" cy="37674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10978" y="693555"/>
            <a:ext cx="1097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rgbClr val="00355C"/>
                </a:solidFill>
              </a:rPr>
              <a:t>高路</a:t>
            </a:r>
            <a:endParaRPr lang="zh-CN" altLang="en-US" sz="3600" dirty="0">
              <a:solidFill>
                <a:srgbClr val="00355C"/>
              </a:solidFill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54" name="斜纹 53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5" name="斜纹 54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6" name="斜纹 55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7" name="斜纹 56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081405" y="1317625"/>
            <a:ext cx="501459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长度：约90mm | 时间：约200ms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特点：精确、可调节、依赖学习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路径：视觉信号</a:t>
            </a: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 → </a:t>
            </a:r>
            <a:r>
              <a:rPr lang="zh-CN" altLang="en-US" sz="2400" dirty="0">
                <a:solidFill>
                  <a:srgbClr val="00355C"/>
                </a:solidFill>
              </a:rPr>
              <a:t>眼睛 </a:t>
            </a: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→ </a:t>
            </a:r>
            <a:r>
              <a:rPr lang="zh-CN" altLang="en-US" sz="2400" dirty="0">
                <a:solidFill>
                  <a:srgbClr val="00355C"/>
                </a:solidFill>
              </a:rPr>
              <a:t>丘脑 → 视觉皮层→ 前额叶皮层</a:t>
            </a:r>
            <a:endParaRPr lang="zh-CN" altLang="en-US" sz="2400" dirty="0">
              <a:solidFill>
                <a:srgbClr val="00355C"/>
              </a:solidFill>
            </a:endParaRPr>
          </a:p>
          <a:p>
            <a:endParaRPr lang="zh-CN" altLang="en-US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11045" t="12063" r="9842" b="3234"/>
          <a:stretch>
            <a:fillRect/>
          </a:stretch>
        </p:blipFill>
        <p:spPr>
          <a:xfrm>
            <a:off x="1081405" y="3195320"/>
            <a:ext cx="4045585" cy="29349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76720" y="688340"/>
            <a:ext cx="406400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rgbClr val="00355C"/>
                </a:solidFill>
                <a:sym typeface="+mn-ea"/>
              </a:rPr>
              <a:t>前额叶皮层PFC：</a:t>
            </a:r>
            <a:endParaRPr lang="zh-CN" altLang="en-US" sz="3600" dirty="0">
              <a:solidFill>
                <a:srgbClr val="00355C"/>
              </a:solidFill>
              <a:sym typeface="+mn-ea"/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抑制杏仁核活动来调节情绪反应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腹内侧前额叶皮层vmPFC: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恐惧消退学习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背外侧前额叶皮层 dlPFC：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工作记忆 &amp; 认知重评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有意识地重新解释一个刺激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红色=危险 →红色=警示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242560" y="5546725"/>
            <a:ext cx="61023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dirty="0">
                <a:solidFill>
                  <a:srgbClr val="00355C"/>
                </a:solidFill>
                <a:sym typeface="+mn-ea"/>
              </a:rPr>
              <a:t>视觉皮层：</a:t>
            </a:r>
            <a:r>
              <a:rPr lang="zh-CN" altLang="en-US" sz="2000" dirty="0">
                <a:solidFill>
                  <a:srgbClr val="00355C"/>
                </a:solidFill>
                <a:sym typeface="+mn-ea"/>
              </a:rPr>
              <a:t>分析形状、颜色、纹理和状态</a:t>
            </a:r>
            <a:endParaRPr lang="zh-CN" altLang="en-US" sz="2000" dirty="0">
              <a:solidFill>
                <a:srgbClr val="00355C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54" name="斜纹 53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5" name="斜纹 54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6" name="斜纹 55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7" name="斜纹 56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080770" y="1317625"/>
            <a:ext cx="9108440" cy="4431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355C"/>
                </a:solidFill>
              </a:rPr>
              <a:t>海马体: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为情绪记忆提供时空情境信息: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这个颜色是在什么时间、地点、背景下出现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rgbClr val="00355C"/>
              </a:solidFill>
            </a:endParaRPr>
          </a:p>
          <a:p>
            <a:pPr marL="0" lvl="1" indent="0" algn="l"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355C"/>
                </a:solidFill>
              </a:rPr>
              <a:t>齿状回 DG：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模式分离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功能受损：恐惧泛化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rgbClr val="00355C"/>
              </a:solidFill>
            </a:endParaRPr>
          </a:p>
          <a:p>
            <a:pPr marL="0" lvl="1" indent="0" algn="l"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355C"/>
                </a:solidFill>
              </a:rPr>
              <a:t>CA3区：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模式完成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自动补全，产生回避反应</a:t>
            </a:r>
            <a:endParaRPr lang="zh-CN" altLang="en-US" sz="2400" dirty="0">
              <a:solidFill>
                <a:srgbClr val="00355C"/>
              </a:solidFill>
            </a:endParaRPr>
          </a:p>
          <a:p>
            <a:endParaRPr lang="zh-CN" altLang="en-US"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rcRect t="13408"/>
          <a:stretch>
            <a:fillRect/>
          </a:stretch>
        </p:blipFill>
        <p:spPr>
          <a:xfrm>
            <a:off x="7067550" y="2406650"/>
            <a:ext cx="4343400" cy="29279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0978" y="693555"/>
            <a:ext cx="1097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rgbClr val="00355C"/>
                </a:solidFill>
              </a:rPr>
              <a:t>高路</a:t>
            </a:r>
            <a:endParaRPr lang="zh-CN" altLang="en-US" sz="3600" dirty="0">
              <a:solidFill>
                <a:srgbClr val="00355C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54" name="斜纹 53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5" name="斜纹 54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6" name="斜纹 55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7" name="斜纹 56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63015" y="1883410"/>
            <a:ext cx="9561195" cy="4017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355C"/>
                </a:solidFill>
              </a:rPr>
              <a:t>杏仁核: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突触可塑性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rgbClr val="00355C"/>
              </a:solidFill>
            </a:endParaRPr>
          </a:p>
          <a:p>
            <a:pPr marL="0" lvl="1" indent="0" algn="l"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355C"/>
                </a:solidFill>
              </a:rPr>
              <a:t>基底外侧杏仁核 BLA：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接收来自感觉皮层和丘脑的视觉信息&amp;奖惩信息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长时程增强 (LTP): 中性刺激与带有情绪色彩的事件反复配对出现，</a:t>
            </a: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改变</a:t>
            </a:r>
            <a:r>
              <a:rPr lang="zh-CN" altLang="en-US" sz="2400" dirty="0">
                <a:solidFill>
                  <a:srgbClr val="00355C"/>
                </a:solidFill>
              </a:rPr>
              <a:t>突触连接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rgbClr val="00355C"/>
              </a:solidFill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中央区域 CeA: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接收并执行来自BLA的信号，向下投射到下丘脑和脑干，产生心率加快、血压升高等生理反应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10978" y="693555"/>
            <a:ext cx="1097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rgbClr val="00355C"/>
                </a:solidFill>
              </a:rPr>
              <a:t>高路</a:t>
            </a:r>
            <a:endParaRPr lang="zh-CN" altLang="en-US" sz="3600" dirty="0">
              <a:solidFill>
                <a:srgbClr val="00355C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rcRect l="12267" t="6853" r="15636" b="3947"/>
          <a:stretch>
            <a:fillRect/>
          </a:stretch>
        </p:blipFill>
        <p:spPr>
          <a:xfrm>
            <a:off x="7745095" y="693420"/>
            <a:ext cx="3487420" cy="27355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10978" y="693555"/>
            <a:ext cx="470598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rgbClr val="00355C"/>
                </a:solidFill>
              </a:rPr>
              <a:t>联觉 vs 颜色-情绪关联</a:t>
            </a:r>
            <a:endParaRPr lang="zh-CN" altLang="en-US" sz="3600" dirty="0">
              <a:solidFill>
                <a:srgbClr val="00355C"/>
              </a:solidFill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54" name="斜纹 53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5" name="斜纹 54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6" name="斜纹 55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57" name="斜纹 56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63015" y="1665605"/>
            <a:ext cx="9561195" cy="1998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1" indent="0" algn="l"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共感症 / 联觉：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先天、遗传性、稳定、无意识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听到声音看见颜色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0" lvl="1" indent="0" algn="l"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颜色-情绪关联：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后天学习建立、可随经验改变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marL="342900" lvl="1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有明确情感价值维度、受前额叶有意识调控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endParaRPr lang="zh-CN" altLang="en-US" sz="2000"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rcRect t="8315" b="6966"/>
          <a:stretch>
            <a:fillRect/>
          </a:stretch>
        </p:blipFill>
        <p:spPr>
          <a:xfrm>
            <a:off x="7608570" y="1212215"/>
            <a:ext cx="3538855" cy="39941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694250" y="1183734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1796" y="994551"/>
            <a:ext cx="707886" cy="707886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259382" y="5378166"/>
            <a:ext cx="803686" cy="80368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1" y="401820"/>
            <a:ext cx="954259" cy="954259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94205" y="5573345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1274186" y="1716110"/>
            <a:ext cx="729687" cy="72968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870262" y="2747660"/>
            <a:ext cx="963124" cy="963124"/>
            <a:chOff x="4082280" y="2326963"/>
            <a:chExt cx="963124" cy="963124"/>
          </a:xfrm>
        </p:grpSpPr>
        <p:sp>
          <p:nvSpPr>
            <p:cNvPr id="71" name="矩形 70"/>
            <p:cNvSpPr/>
            <p:nvPr/>
          </p:nvSpPr>
          <p:spPr>
            <a:xfrm rot="2700000">
              <a:off x="4082280" y="2326963"/>
              <a:ext cx="963124" cy="963124"/>
            </a:xfrm>
            <a:prstGeom prst="rect">
              <a:avLst/>
            </a:prstGeom>
            <a:solidFill>
              <a:srgbClr val="3187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4088095" y="2453411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i="1" dirty="0">
                  <a:solidFill>
                    <a:schemeClr val="bg1"/>
                  </a:solidFill>
                </a:rPr>
                <a:t>04</a:t>
              </a:r>
              <a:endParaRPr lang="zh-CN" altLang="en-US" sz="40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5273483" y="3301688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/>
              <a:t>互动</a:t>
            </a:r>
            <a:r>
              <a:rPr lang="zh-CN" altLang="en-US" sz="3600" dirty="0"/>
              <a:t>体验</a:t>
            </a:r>
            <a:endParaRPr lang="zh-CN" altLang="en-US" sz="3600" dirty="0"/>
          </a:p>
        </p:txBody>
      </p:sp>
      <p:sp>
        <p:nvSpPr>
          <p:cNvPr id="8" name="文本框 7"/>
          <p:cNvSpPr txBox="1"/>
          <p:nvPr/>
        </p:nvSpPr>
        <p:spPr>
          <a:xfrm>
            <a:off x="5309711" y="2442419"/>
            <a:ext cx="288734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7C15D"/>
                </a:solidFill>
              </a:rPr>
              <a:t>PART 04</a:t>
            </a:r>
            <a:endParaRPr lang="zh-CN" altLang="en-US" sz="5400" dirty="0">
              <a:solidFill>
                <a:srgbClr val="F7C15D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273135" y="3228536"/>
            <a:ext cx="2954655" cy="0"/>
          </a:xfrm>
          <a:prstGeom prst="line">
            <a:avLst/>
          </a:prstGeom>
          <a:ln w="25400">
            <a:solidFill>
              <a:srgbClr val="3187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96241" y="1246768"/>
            <a:ext cx="11620249" cy="5735092"/>
            <a:chOff x="96241" y="1246768"/>
            <a:chExt cx="11620249" cy="5735092"/>
          </a:xfrm>
        </p:grpSpPr>
        <p:sp>
          <p:nvSpPr>
            <p:cNvPr id="23" name="斜纹 22"/>
            <p:cNvSpPr/>
            <p:nvPr/>
          </p:nvSpPr>
          <p:spPr>
            <a:xfrm rot="18776160" flipH="1">
              <a:off x="-792370" y="4591012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24" name="斜纹 23"/>
            <p:cNvSpPr/>
            <p:nvPr/>
          </p:nvSpPr>
          <p:spPr>
            <a:xfrm rot="18776160" flipH="1">
              <a:off x="-1088011" y="5058376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25" name="斜纹 24"/>
            <p:cNvSpPr/>
            <p:nvPr/>
          </p:nvSpPr>
          <p:spPr>
            <a:xfrm rot="7976160" flipH="1">
              <a:off x="9793007" y="2431020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26" name="斜纹 25"/>
            <p:cNvSpPr/>
            <p:nvPr/>
          </p:nvSpPr>
          <p:spPr>
            <a:xfrm rot="7976160" flipH="1">
              <a:off x="9680608" y="2784963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10978" y="693555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rgbClr val="00355C"/>
                </a:solidFill>
              </a:rPr>
              <a:t>再次站队</a:t>
            </a:r>
            <a:endParaRPr lang="zh-CN" altLang="en-US" sz="3600" dirty="0">
              <a:solidFill>
                <a:srgbClr val="00355C"/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45" name="斜纹 44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4" name="斜纹 43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5" name="斜纹 14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6" name="斜纹 15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10970" y="1566545"/>
            <a:ext cx="8843010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颜色和情绪之间的联想</a:t>
            </a:r>
            <a:r>
              <a:rPr lang="en-US" altLang="zh-CN" sz="2400"/>
              <a:t>：</a:t>
            </a:r>
            <a:endParaRPr lang="en-US" altLang="zh-CN" sz="2400"/>
          </a:p>
        </p:txBody>
      </p:sp>
      <p:sp>
        <p:nvSpPr>
          <p:cNvPr id="4" name="文本框 3"/>
          <p:cNvSpPr txBox="1"/>
          <p:nvPr/>
        </p:nvSpPr>
        <p:spPr>
          <a:xfrm>
            <a:off x="1420495" y="3067050"/>
            <a:ext cx="5046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有普遍规律 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完全因人而异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不确定/两者都有 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0475" y="2543810"/>
            <a:ext cx="3480435" cy="34804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090" y="4810125"/>
            <a:ext cx="1302385" cy="12141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694250" y="1183734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1796" y="994551"/>
            <a:ext cx="707886" cy="707886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389859" y="5292604"/>
            <a:ext cx="803686" cy="80368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1" y="401820"/>
            <a:ext cx="954259" cy="954259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60231" y="4939639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-788259" y="4802831"/>
            <a:ext cx="1034872" cy="3537000"/>
            <a:chOff x="-633182" y="4984372"/>
            <a:chExt cx="1034872" cy="3537000"/>
          </a:xfrm>
        </p:grpSpPr>
        <p:sp>
          <p:nvSpPr>
            <p:cNvPr id="38" name="斜纹 37"/>
            <p:cNvSpPr/>
            <p:nvPr/>
          </p:nvSpPr>
          <p:spPr>
            <a:xfrm rot="18776160" flipH="1">
              <a:off x="-1521793" y="6168624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39" name="斜纹 38"/>
            <p:cNvSpPr/>
            <p:nvPr/>
          </p:nvSpPr>
          <p:spPr>
            <a:xfrm rot="18776160" flipH="1">
              <a:off x="-1817434" y="65978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E9AC01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44" name="斜纹 43"/>
          <p:cNvSpPr/>
          <p:nvPr/>
        </p:nvSpPr>
        <p:spPr>
          <a:xfrm rot="7976160" flipH="1">
            <a:off x="10753964" y="-481796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0070C0"/>
              </a:gs>
              <a:gs pos="68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45" name="斜纹 44"/>
          <p:cNvSpPr/>
          <p:nvPr/>
        </p:nvSpPr>
        <p:spPr>
          <a:xfrm rot="7976160" flipH="1">
            <a:off x="10066482" y="-399233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F7C15D"/>
              </a:gs>
              <a:gs pos="68000">
                <a:srgbClr val="E9AC0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1274186" y="1716110"/>
            <a:ext cx="729687" cy="72968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386667" y="1183734"/>
            <a:ext cx="1417219" cy="830997"/>
            <a:chOff x="5433488" y="659462"/>
            <a:chExt cx="1417219" cy="830997"/>
          </a:xfrm>
        </p:grpSpPr>
        <p:sp>
          <p:nvSpPr>
            <p:cNvPr id="69" name="矩形 68"/>
            <p:cNvSpPr/>
            <p:nvPr/>
          </p:nvSpPr>
          <p:spPr>
            <a:xfrm>
              <a:off x="5433488" y="1129915"/>
              <a:ext cx="1415772" cy="288381"/>
            </a:xfrm>
            <a:prstGeom prst="rect">
              <a:avLst/>
            </a:prstGeom>
            <a:solidFill>
              <a:srgbClr val="F7C1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434935" y="659462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800" dirty="0">
                  <a:solidFill>
                    <a:srgbClr val="00355C"/>
                  </a:solidFill>
                </a:rPr>
                <a:t>目录</a:t>
              </a:r>
              <a:endParaRPr lang="zh-CN" altLang="en-US" sz="4800" dirty="0">
                <a:solidFill>
                  <a:srgbClr val="00355C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885720" y="2780190"/>
            <a:ext cx="8405996" cy="1556373"/>
            <a:chOff x="1936504" y="2783879"/>
            <a:chExt cx="8405996" cy="1556373"/>
          </a:xfrm>
        </p:grpSpPr>
        <p:grpSp>
          <p:nvGrpSpPr>
            <p:cNvPr id="6" name="组合 5"/>
            <p:cNvGrpSpPr/>
            <p:nvPr/>
          </p:nvGrpSpPr>
          <p:grpSpPr>
            <a:xfrm>
              <a:off x="1936504" y="2814771"/>
              <a:ext cx="1160039" cy="1525092"/>
              <a:chOff x="2763352" y="2349283"/>
              <a:chExt cx="1160039" cy="1525092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2763352" y="3414389"/>
                <a:ext cx="1033428" cy="459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zh-CN" altLang="en-US" sz="2400" dirty="0">
                    <a:solidFill>
                      <a:srgbClr val="0B1D2B"/>
                    </a:solidFill>
                  </a:rPr>
                  <a:t>开场互动</a:t>
                </a:r>
                <a:endParaRPr lang="zh-CN" altLang="en-US" sz="2400" dirty="0">
                  <a:solidFill>
                    <a:srgbClr val="0B1D2B"/>
                  </a:solidFill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 rot="5400000">
                <a:off x="2960267" y="2349283"/>
                <a:ext cx="963124" cy="963124"/>
              </a:xfrm>
              <a:prstGeom prst="rect">
                <a:avLst/>
              </a:prstGeom>
              <a:solidFill>
                <a:srgbClr val="3187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3009230" y="2509496"/>
                <a:ext cx="78739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i="1" dirty="0">
                    <a:solidFill>
                      <a:schemeClr val="bg1"/>
                    </a:solidFill>
                  </a:rPr>
                  <a:t>01</a:t>
                </a:r>
                <a:endParaRPr lang="zh-CN" altLang="en-US" sz="4000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3953854" y="2814771"/>
              <a:ext cx="2011680" cy="1525481"/>
              <a:chOff x="5080337" y="2349283"/>
              <a:chExt cx="2011680" cy="1525481"/>
            </a:xfrm>
          </p:grpSpPr>
          <p:sp>
            <p:nvSpPr>
              <p:cNvPr id="50" name="文本框 49"/>
              <p:cNvSpPr txBox="1"/>
              <p:nvPr/>
            </p:nvSpPr>
            <p:spPr>
              <a:xfrm>
                <a:off x="5080337" y="3414389"/>
                <a:ext cx="2011680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0B1D2B"/>
                    </a:solidFill>
                  </a:rPr>
                  <a:t>关联成因</a:t>
                </a:r>
                <a:r>
                  <a:rPr lang="zh-CN" altLang="en-US" sz="2400" dirty="0">
                    <a:solidFill>
                      <a:srgbClr val="0B1D2B"/>
                    </a:solidFill>
                  </a:rPr>
                  <a:t>分析</a:t>
                </a:r>
                <a:endParaRPr lang="zh-CN" altLang="en-US" sz="2400" dirty="0">
                  <a:solidFill>
                    <a:srgbClr val="0B1D2B"/>
                  </a:solidFill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 rot="5400000">
                <a:off x="5614437" y="2349283"/>
                <a:ext cx="963124" cy="963124"/>
              </a:xfrm>
              <a:prstGeom prst="rect">
                <a:avLst/>
              </a:prstGeom>
              <a:solidFill>
                <a:srgbClr val="3187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5663400" y="2509496"/>
                <a:ext cx="78739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i="1" dirty="0">
                    <a:solidFill>
                      <a:schemeClr val="bg1"/>
                    </a:solidFill>
                  </a:rPr>
                  <a:t>02</a:t>
                </a:r>
                <a:endParaRPr lang="zh-CN" altLang="en-US" sz="4000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6308389" y="2814771"/>
              <a:ext cx="2011680" cy="1525481"/>
              <a:chOff x="7734508" y="2349283"/>
              <a:chExt cx="2011680" cy="1525481"/>
            </a:xfrm>
          </p:grpSpPr>
          <p:sp>
            <p:nvSpPr>
              <p:cNvPr id="56" name="文本框 55"/>
              <p:cNvSpPr txBox="1"/>
              <p:nvPr/>
            </p:nvSpPr>
            <p:spPr>
              <a:xfrm>
                <a:off x="7734508" y="3414389"/>
                <a:ext cx="2011680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0B1D2B"/>
                    </a:solidFill>
                  </a:rPr>
                  <a:t>神经科学</a:t>
                </a:r>
                <a:r>
                  <a:rPr lang="zh-CN" altLang="en-US" sz="2400" dirty="0">
                    <a:solidFill>
                      <a:srgbClr val="0B1D2B"/>
                    </a:solidFill>
                  </a:rPr>
                  <a:t>机制</a:t>
                </a:r>
                <a:endParaRPr lang="zh-CN" altLang="en-US" sz="2400" dirty="0">
                  <a:solidFill>
                    <a:srgbClr val="0B1D2B"/>
                  </a:solidFill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 rot="5400000">
                <a:off x="8268608" y="2349283"/>
                <a:ext cx="963124" cy="963124"/>
              </a:xfrm>
              <a:prstGeom prst="rect">
                <a:avLst/>
              </a:prstGeom>
              <a:solidFill>
                <a:srgbClr val="3187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8317571" y="2509496"/>
                <a:ext cx="78739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i="1" dirty="0">
                    <a:solidFill>
                      <a:schemeClr val="bg1"/>
                    </a:solidFill>
                  </a:rPr>
                  <a:t>03</a:t>
                </a:r>
                <a:endParaRPr lang="zh-CN" altLang="en-US" sz="4000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8940420" y="2783879"/>
              <a:ext cx="1402080" cy="1556150"/>
              <a:chOff x="3993056" y="3975996"/>
              <a:chExt cx="1402080" cy="1556150"/>
            </a:xfrm>
          </p:grpSpPr>
          <p:sp>
            <p:nvSpPr>
              <p:cNvPr id="66" name="文本框 65"/>
              <p:cNvSpPr txBox="1"/>
              <p:nvPr/>
            </p:nvSpPr>
            <p:spPr>
              <a:xfrm>
                <a:off x="3993056" y="5071771"/>
                <a:ext cx="1402080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0B1D2B"/>
                    </a:solidFill>
                  </a:rPr>
                  <a:t>互动</a:t>
                </a:r>
                <a:r>
                  <a:rPr lang="zh-CN" altLang="en-US" sz="2400" dirty="0">
                    <a:solidFill>
                      <a:srgbClr val="0B1D2B"/>
                    </a:solidFill>
                  </a:rPr>
                  <a:t>体验</a:t>
                </a:r>
                <a:endParaRPr lang="zh-CN" altLang="en-US" sz="2400" dirty="0">
                  <a:solidFill>
                    <a:srgbClr val="0B1D2B"/>
                  </a:solidFill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 rot="5400000">
                <a:off x="4249662" y="3975996"/>
                <a:ext cx="963124" cy="963124"/>
              </a:xfrm>
              <a:prstGeom prst="rect">
                <a:avLst/>
              </a:prstGeom>
              <a:solidFill>
                <a:srgbClr val="3187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4264375" y="4121903"/>
                <a:ext cx="78739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i="1" dirty="0">
                    <a:solidFill>
                      <a:schemeClr val="bg1"/>
                    </a:solidFill>
                  </a:rPr>
                  <a:t>04</a:t>
                </a:r>
                <a:endParaRPr lang="zh-CN" altLang="en-US" sz="4000" i="1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10978" y="693555"/>
            <a:ext cx="218059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rgbClr val="00355C"/>
                </a:solidFill>
              </a:rPr>
              <a:t>音乐-颜色</a:t>
            </a:r>
            <a:endParaRPr lang="zh-CN" altLang="en-US" sz="3600" dirty="0">
              <a:solidFill>
                <a:srgbClr val="00355C"/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45" name="斜纹 44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4" name="斜纹 43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5" name="斜纹 14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6" name="斜纹 15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674495" y="1362710"/>
            <a:ext cx="8843010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sym typeface="+mn-ea"/>
              </a:rPr>
              <a:t>请</a:t>
            </a:r>
            <a:r>
              <a:rPr lang="zh-CN" altLang="en-US" sz="2400"/>
              <a:t>聆听三段音乐</a:t>
            </a:r>
            <a:r>
              <a:rPr lang="en-US" altLang="zh-CN" sz="2400"/>
              <a:t>，</a:t>
            </a:r>
            <a:r>
              <a:rPr lang="zh-CN" altLang="en-US" sz="2400"/>
              <a:t>并在卡片上画出你最先联想到的颜色</a:t>
            </a:r>
            <a:r>
              <a:rPr lang="en-US" altLang="zh-CN" sz="2400"/>
              <a:t>/</a:t>
            </a:r>
            <a:r>
              <a:rPr lang="zh-CN" altLang="en-US" sz="2400"/>
              <a:t>画面🎵</a:t>
            </a:r>
            <a:endParaRPr lang="zh-CN" altLang="en-US" sz="2400"/>
          </a:p>
        </p:txBody>
      </p:sp>
      <p:pic>
        <p:nvPicPr>
          <p:cNvPr id="5" name="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37055" y="3090545"/>
            <a:ext cx="825500" cy="825500"/>
          </a:xfrm>
          <a:prstGeom prst="rect">
            <a:avLst/>
          </a:prstGeom>
        </p:spPr>
      </p:pic>
      <p:pic>
        <p:nvPicPr>
          <p:cNvPr id="7" name="3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37055" y="4197350"/>
            <a:ext cx="825500" cy="8255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37055" y="2032635"/>
            <a:ext cx="825500" cy="825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1330" y="2148205"/>
            <a:ext cx="3186430" cy="3186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8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37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6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76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45" name="斜纹 44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4" name="斜纹 43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5" name="斜纹 14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6" name="斜纹 15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615440" y="1212215"/>
            <a:ext cx="9257030" cy="2312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1" indent="0" algn="l"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rgbClr val="00355C"/>
                </a:solidFill>
              </a:rPr>
              <a:t>颜色本身没有情绪，是我们的大脑通过杏仁核、海马体、前额叶等结构的共同作用，再加上我们成长过程中的文化浸泡，与先天进化基础——为这个世界涂上了情感的色彩。</a:t>
            </a:r>
            <a:endParaRPr lang="zh-CN" altLang="en-US" sz="3200" dirty="0">
              <a:solidFill>
                <a:srgbClr val="00355C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2853" t="7824" r="12171" b="19935"/>
          <a:stretch>
            <a:fillRect/>
          </a:stretch>
        </p:blipFill>
        <p:spPr>
          <a:xfrm>
            <a:off x="4977130" y="3361690"/>
            <a:ext cx="2534285" cy="280860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135128" y="1212350"/>
            <a:ext cx="39223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rgbClr val="00355C"/>
                </a:solidFill>
              </a:rPr>
              <a:t>Kahoot知识竞答</a:t>
            </a:r>
            <a:r>
              <a:rPr lang="en-US" altLang="zh-CN" sz="3600" dirty="0">
                <a:solidFill>
                  <a:srgbClr val="00355C"/>
                </a:solidFill>
              </a:rPr>
              <a:t>~</a:t>
            </a:r>
            <a:endParaRPr lang="en-US" altLang="zh-CN" sz="3600" dirty="0">
              <a:solidFill>
                <a:srgbClr val="00355C"/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45" name="斜纹 44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4" name="斜纹 43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5" name="斜纹 14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6" name="斜纹 15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674495" y="1967230"/>
            <a:ext cx="8843010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有奖竞答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！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9350" y="2538095"/>
            <a:ext cx="4812665" cy="34226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355728" y="734801"/>
            <a:ext cx="1121505" cy="1121505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694250" y="1183734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1081859" y="3343888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1796" y="994551"/>
            <a:ext cx="672573" cy="672573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95193" y="5120532"/>
            <a:ext cx="1121505" cy="1121505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1" y="401820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023905" y="5898758"/>
            <a:ext cx="672573" cy="672573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96108" y="4367027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8" name="斜纹 37"/>
          <p:cNvSpPr/>
          <p:nvPr/>
        </p:nvSpPr>
        <p:spPr>
          <a:xfrm rot="18776160" flipH="1">
            <a:off x="-1805110" y="6254702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0070C0"/>
              </a:gs>
              <a:gs pos="68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9" name="斜纹 38"/>
          <p:cNvSpPr/>
          <p:nvPr/>
        </p:nvSpPr>
        <p:spPr>
          <a:xfrm rot="18776160" flipH="1">
            <a:off x="-2100751" y="6722066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F7C15D"/>
              </a:gs>
              <a:gs pos="68000">
                <a:srgbClr val="E9AC0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44" name="斜纹 43"/>
          <p:cNvSpPr/>
          <p:nvPr/>
        </p:nvSpPr>
        <p:spPr>
          <a:xfrm rot="7976160" flipH="1">
            <a:off x="9786700" y="142515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0070C0"/>
              </a:gs>
              <a:gs pos="68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45" name="斜纹 44"/>
          <p:cNvSpPr/>
          <p:nvPr/>
        </p:nvSpPr>
        <p:spPr>
          <a:xfrm rot="7976160" flipH="1">
            <a:off x="10434646" y="-740523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F7C15D"/>
              </a:gs>
              <a:gs pos="68000">
                <a:srgbClr val="E9AC0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193256" y="2871752"/>
            <a:ext cx="580548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00355C"/>
                </a:solidFill>
                <a:ea typeface="思源黑体 CN Bold" panose="020B0800000000000000" pitchFamily="34" charset="-122"/>
              </a:rPr>
              <a:t>谢谢</a:t>
            </a:r>
            <a:r>
              <a:rPr lang="en-US" altLang="zh-CN" sz="6600" b="1" dirty="0">
                <a:solidFill>
                  <a:srgbClr val="00355C"/>
                </a:solidFill>
                <a:ea typeface="思源黑体 CN Bold" panose="020B0800000000000000" pitchFamily="34" charset="-122"/>
              </a:rPr>
              <a:t>！</a:t>
            </a:r>
            <a:endParaRPr lang="en-US" altLang="zh-CN" sz="6600" b="1" dirty="0">
              <a:solidFill>
                <a:srgbClr val="00355C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0162194" y="1753182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694250" y="1183734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1796" y="994551"/>
            <a:ext cx="707886" cy="707886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259382" y="5378166"/>
            <a:ext cx="803686" cy="80368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1" y="401820"/>
            <a:ext cx="954259" cy="954259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94205" y="5573345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6241" y="1246768"/>
            <a:ext cx="11620249" cy="5735092"/>
            <a:chOff x="96241" y="1246768"/>
            <a:chExt cx="11620249" cy="5735092"/>
          </a:xfrm>
        </p:grpSpPr>
        <p:sp>
          <p:nvSpPr>
            <p:cNvPr id="38" name="斜纹 37"/>
            <p:cNvSpPr/>
            <p:nvPr/>
          </p:nvSpPr>
          <p:spPr>
            <a:xfrm rot="18776160" flipH="1">
              <a:off x="-792370" y="4591012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39" name="斜纹 38"/>
            <p:cNvSpPr/>
            <p:nvPr/>
          </p:nvSpPr>
          <p:spPr>
            <a:xfrm rot="18776160" flipH="1">
              <a:off x="-1088011" y="5058376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4" name="斜纹 43"/>
            <p:cNvSpPr/>
            <p:nvPr/>
          </p:nvSpPr>
          <p:spPr>
            <a:xfrm rot="7976160" flipH="1">
              <a:off x="9793007" y="2431020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5" name="斜纹 44"/>
            <p:cNvSpPr/>
            <p:nvPr/>
          </p:nvSpPr>
          <p:spPr>
            <a:xfrm rot="7976160" flipH="1">
              <a:off x="9680608" y="2784963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11274186" y="1716110"/>
            <a:ext cx="729687" cy="72968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870262" y="2747660"/>
            <a:ext cx="963124" cy="963124"/>
            <a:chOff x="4082280" y="2326963"/>
            <a:chExt cx="963124" cy="963124"/>
          </a:xfrm>
        </p:grpSpPr>
        <p:sp>
          <p:nvSpPr>
            <p:cNvPr id="71" name="矩形 70"/>
            <p:cNvSpPr/>
            <p:nvPr/>
          </p:nvSpPr>
          <p:spPr>
            <a:xfrm rot="2700000">
              <a:off x="4082280" y="2326963"/>
              <a:ext cx="963124" cy="963124"/>
            </a:xfrm>
            <a:prstGeom prst="rect">
              <a:avLst/>
            </a:prstGeom>
            <a:solidFill>
              <a:srgbClr val="3187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4088095" y="2453411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i="1" dirty="0">
                  <a:solidFill>
                    <a:schemeClr val="bg1"/>
                  </a:solidFill>
                </a:rPr>
                <a:t>01</a:t>
              </a:r>
              <a:endParaRPr lang="zh-CN" altLang="en-US" sz="40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5273483" y="3301688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/>
              <a:t>开场互动</a:t>
            </a:r>
            <a:endParaRPr lang="zh-CN" altLang="en-US" sz="3600" dirty="0"/>
          </a:p>
        </p:txBody>
      </p:sp>
      <p:sp>
        <p:nvSpPr>
          <p:cNvPr id="8" name="文本框 7"/>
          <p:cNvSpPr txBox="1"/>
          <p:nvPr/>
        </p:nvSpPr>
        <p:spPr>
          <a:xfrm>
            <a:off x="5309711" y="2442419"/>
            <a:ext cx="288734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7C15D"/>
                </a:solidFill>
              </a:rPr>
              <a:t>PART 01</a:t>
            </a:r>
            <a:endParaRPr lang="zh-CN" altLang="en-US" sz="5400" dirty="0">
              <a:solidFill>
                <a:srgbClr val="F7C15D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273135" y="3228536"/>
            <a:ext cx="2954655" cy="0"/>
          </a:xfrm>
          <a:prstGeom prst="line">
            <a:avLst/>
          </a:prstGeom>
          <a:ln w="25400">
            <a:solidFill>
              <a:srgbClr val="3187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EC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80778" y="1517150"/>
            <a:ext cx="5669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如果让你用一种颜色描述现在的心情……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</p:txBody>
      </p:sp>
      <p:sp>
        <p:nvSpPr>
          <p:cNvPr id="81" name="斜纹 80"/>
          <p:cNvSpPr/>
          <p:nvPr/>
        </p:nvSpPr>
        <p:spPr>
          <a:xfrm rot="18776160" flipH="1">
            <a:off x="-1802122" y="6354505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0070C0"/>
              </a:gs>
              <a:gs pos="68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82" name="斜纹 81"/>
          <p:cNvSpPr/>
          <p:nvPr/>
        </p:nvSpPr>
        <p:spPr>
          <a:xfrm rot="18776160" flipH="1">
            <a:off x="-2097763" y="6821869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F7C15D"/>
              </a:gs>
              <a:gs pos="68000">
                <a:srgbClr val="E9AC0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84" name="斜纹 83"/>
          <p:cNvSpPr/>
          <p:nvPr/>
        </p:nvSpPr>
        <p:spPr>
          <a:xfrm rot="7976160" flipH="1">
            <a:off x="11120147" y="-546588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0070C0"/>
              </a:gs>
              <a:gs pos="68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85" name="斜纹 84"/>
          <p:cNvSpPr/>
          <p:nvPr/>
        </p:nvSpPr>
        <p:spPr>
          <a:xfrm rot="7976160" flipH="1">
            <a:off x="11007748" y="-192645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F7C15D"/>
              </a:gs>
              <a:gs pos="68000">
                <a:srgbClr val="E9AC0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7087870" y="1517015"/>
            <a:ext cx="4144645" cy="39154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80770" y="2310765"/>
            <a:ext cx="54451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（也可以是你最近一段时间的，是开心？焦虑？还是有些沮丧？或者是不同的情绪交织在一起？你觉得什么颜色最</a:t>
            </a: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符合？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47198" y="921520"/>
            <a:ext cx="704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00355C"/>
                </a:solidFill>
              </a:rPr>
              <a:t>电影片段放映</a:t>
            </a:r>
            <a:r>
              <a:rPr lang="en-US" altLang="zh-CN" sz="3600" dirty="0">
                <a:solidFill>
                  <a:srgbClr val="00355C"/>
                </a:solidFill>
              </a:rPr>
              <a:t>——</a:t>
            </a:r>
            <a:r>
              <a:rPr lang="zh-CN" altLang="en-US" sz="3600" dirty="0">
                <a:solidFill>
                  <a:srgbClr val="00355C"/>
                </a:solidFill>
                <a:sym typeface="+mn-ea"/>
              </a:rPr>
              <a:t>《头脑特工队》</a:t>
            </a:r>
            <a:endParaRPr lang="zh-CN" altLang="en-US" sz="3600" dirty="0">
              <a:solidFill>
                <a:srgbClr val="00355C"/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45" name="斜纹 44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4" name="斜纹 43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5" name="斜纹 14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6" name="斜纹 15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185545" y="1734820"/>
            <a:ext cx="5957570" cy="2012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情绪们各自出场时，莱莉的行为和情绪是怎样的？发生了怎样的变化？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电影用了什么颜色来表达这些情绪？</a:t>
            </a:r>
            <a:r>
              <a:rPr lang="en-US" altLang="zh-CN" sz="2400" dirty="0">
                <a:solidFill>
                  <a:srgbClr val="00355C"/>
                </a:solidFill>
              </a:rPr>
              <a:t>TA</a:t>
            </a:r>
            <a:r>
              <a:rPr lang="zh-CN" altLang="en-US" sz="2400" dirty="0">
                <a:solidFill>
                  <a:srgbClr val="00355C"/>
                </a:solidFill>
              </a:rPr>
              <a:t>们分别由什么颜色代表？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是否有一种情绪，会让你自然联想到某种颜色？为什么呢？</a:t>
            </a:r>
            <a:endParaRPr lang="zh-CN" altLang="en-US" sz="2400" dirty="0">
              <a:solidFill>
                <a:srgbClr val="00355C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47190" y="4879975"/>
            <a:ext cx="8843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【inside out（</a:t>
            </a:r>
            <a:r>
              <a:rPr lang="zh-CN" altLang="en-US"/>
              <a:t>头脑特工队）五人介绍】 </a:t>
            </a:r>
            <a:r>
              <a:rPr lang="en-US" altLang="zh-CN">
                <a:hlinkClick r:id="rId1" action="ppaction://hlinkfile"/>
              </a:rPr>
              <a:t>https://www.bilibili.com/video/BV1Ys411B78o/?share_source=copy_web&amp;vd_source=e3658c56bd4a0252fc1f4c534b312221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725" y="1566545"/>
            <a:ext cx="3472180" cy="34721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08463" y="751975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rgbClr val="00355C"/>
                </a:solidFill>
              </a:rPr>
              <a:t>分组站队</a:t>
            </a:r>
            <a:endParaRPr lang="zh-CN" altLang="en-US" sz="3600" dirty="0">
              <a:solidFill>
                <a:srgbClr val="00355C"/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45" name="斜纹 44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4" name="斜纹 43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5" name="斜纹 14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6" name="斜纹 15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36625" y="2147570"/>
            <a:ext cx="8843010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颜色和情绪之间的联想……</a:t>
            </a:r>
            <a:endParaRPr lang="zh-CN" altLang="en-US" sz="2400" dirty="0">
              <a:solidFill>
                <a:srgbClr val="00355C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20495" y="3067050"/>
            <a:ext cx="5046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有普遍规律 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完全因人而异</a:t>
            </a: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rgbClr val="00355C"/>
              </a:solidFill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355C"/>
                </a:solidFill>
              </a:rPr>
              <a:t>不确定/两者都有 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18752"/>
          <a:stretch>
            <a:fillRect/>
          </a:stretch>
        </p:blipFill>
        <p:spPr>
          <a:xfrm>
            <a:off x="6160770" y="908685"/>
            <a:ext cx="4918710" cy="50406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694250" y="1183734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1796" y="994551"/>
            <a:ext cx="707886" cy="707886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259382" y="5378166"/>
            <a:ext cx="803686" cy="80368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1" y="401820"/>
            <a:ext cx="954259" cy="954259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94205" y="5573345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6241" y="1246768"/>
            <a:ext cx="11620249" cy="5735092"/>
            <a:chOff x="96241" y="1246768"/>
            <a:chExt cx="11620249" cy="5735092"/>
          </a:xfrm>
        </p:grpSpPr>
        <p:sp>
          <p:nvSpPr>
            <p:cNvPr id="38" name="斜纹 37"/>
            <p:cNvSpPr/>
            <p:nvPr/>
          </p:nvSpPr>
          <p:spPr>
            <a:xfrm rot="18776160" flipH="1">
              <a:off x="-792370" y="4591012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39" name="斜纹 38"/>
            <p:cNvSpPr/>
            <p:nvPr/>
          </p:nvSpPr>
          <p:spPr>
            <a:xfrm rot="18776160" flipH="1">
              <a:off x="-1088011" y="5058376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4" name="斜纹 43"/>
            <p:cNvSpPr/>
            <p:nvPr/>
          </p:nvSpPr>
          <p:spPr>
            <a:xfrm rot="7976160" flipH="1">
              <a:off x="9793007" y="2431020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5" name="斜纹 44"/>
            <p:cNvSpPr/>
            <p:nvPr/>
          </p:nvSpPr>
          <p:spPr>
            <a:xfrm rot="7976160" flipH="1">
              <a:off x="9680608" y="2784963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11274186" y="1716110"/>
            <a:ext cx="729687" cy="72968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870262" y="2747660"/>
            <a:ext cx="963124" cy="963124"/>
            <a:chOff x="4082280" y="2326963"/>
            <a:chExt cx="963124" cy="963124"/>
          </a:xfrm>
        </p:grpSpPr>
        <p:sp>
          <p:nvSpPr>
            <p:cNvPr id="71" name="矩形 70"/>
            <p:cNvSpPr/>
            <p:nvPr/>
          </p:nvSpPr>
          <p:spPr>
            <a:xfrm rot="2700000">
              <a:off x="4082280" y="2326963"/>
              <a:ext cx="963124" cy="963124"/>
            </a:xfrm>
            <a:prstGeom prst="rect">
              <a:avLst/>
            </a:prstGeom>
            <a:solidFill>
              <a:srgbClr val="3187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4088095" y="2453411"/>
              <a:ext cx="772160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i="1" dirty="0">
                  <a:solidFill>
                    <a:schemeClr val="bg1"/>
                  </a:solidFill>
                </a:rPr>
                <a:t>02</a:t>
              </a:r>
              <a:endParaRPr lang="zh-CN" altLang="en-US" sz="40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5273483" y="3301688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/>
              <a:t>关联成因分析</a:t>
            </a:r>
            <a:endParaRPr lang="zh-CN" altLang="en-US" sz="3600" dirty="0"/>
          </a:p>
        </p:txBody>
      </p:sp>
      <p:sp>
        <p:nvSpPr>
          <p:cNvPr id="8" name="文本框 7"/>
          <p:cNvSpPr txBox="1"/>
          <p:nvPr/>
        </p:nvSpPr>
        <p:spPr>
          <a:xfrm>
            <a:off x="5309711" y="2442419"/>
            <a:ext cx="313118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7C15D"/>
                </a:solidFill>
              </a:rPr>
              <a:t>PART 02</a:t>
            </a:r>
            <a:endParaRPr lang="zh-CN" altLang="en-US" sz="5400" dirty="0">
              <a:solidFill>
                <a:srgbClr val="F7C15D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273135" y="3228536"/>
            <a:ext cx="2954655" cy="0"/>
          </a:xfrm>
          <a:prstGeom prst="line">
            <a:avLst/>
          </a:prstGeom>
          <a:ln w="25400">
            <a:solidFill>
              <a:srgbClr val="3187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89718" y="693555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rgbClr val="00355C"/>
                </a:solidFill>
              </a:rPr>
              <a:t>后天文化习得</a:t>
            </a:r>
            <a:endParaRPr lang="zh-CN" altLang="en-US" sz="3600" dirty="0">
              <a:solidFill>
                <a:srgbClr val="00355C"/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45" name="斜纹 44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4" name="斜纹 43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5" name="斜纹 14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6" name="斜纹 15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57885" y="1649730"/>
            <a:ext cx="6327775" cy="4921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·传统文化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  中国：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      红色＝喜庆、好运（婚服、红包、春联）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      白色＝丧礼、哀悼（丧服、挽联、白事）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  </a:t>
            </a:r>
            <a:r>
              <a:rPr lang="en-US" altLang="zh-CN" sz="2400" dirty="0">
                <a:solidFill>
                  <a:srgbClr val="00355C"/>
                </a:solidFill>
                <a:sym typeface="+mn-ea"/>
              </a:rPr>
              <a:t> </a:t>
            </a: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西方：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      红色＝危险、暴力（魔鬼、撒旦）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      白色＝纯洁、神圣（婚礼、婚纱、天使）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endParaRPr lang="en-US" altLang="zh-CN" sz="2000">
              <a:sym typeface="+mn-ea"/>
            </a:endParaRPr>
          </a:p>
          <a:p>
            <a:endParaRPr lang="zh-CN" altLang="en-US" sz="2000"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rcRect l="40972" t="43596" r="22682" b="17127"/>
          <a:stretch>
            <a:fillRect/>
          </a:stretch>
        </p:blipFill>
        <p:spPr>
          <a:xfrm>
            <a:off x="7069455" y="3801745"/>
            <a:ext cx="4486275" cy="2216785"/>
          </a:xfrm>
          <a:prstGeom prst="rect">
            <a:avLst/>
          </a:prstGeom>
        </p:spPr>
      </p:pic>
      <p:pic>
        <p:nvPicPr>
          <p:cNvPr id="6" name="图片 5" descr="1e9fb950ff25255699ed636014b1e2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820" y="1552575"/>
            <a:ext cx="2168525" cy="214185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9354185" y="1566545"/>
            <a:ext cx="2201545" cy="2127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45" name="斜纹 44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4" name="斜纹 43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5" name="斜纹 14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16" name="斜纹 15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36625" y="1386840"/>
            <a:ext cx="5992495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·实际生活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algn="l">
              <a:buClrTx/>
              <a:buSzTx/>
              <a:buFontTx/>
            </a:pP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装修风格差异：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indent="457200"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美国：亮色/高饱和色--更外向开放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indent="457200"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英国：深色/中性色--更传统（政策要求）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algn="l">
              <a:buClrTx/>
              <a:buSzTx/>
              <a:buFontTx/>
            </a:pP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·作品创作/亚文化/二次元文化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indent="457200"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暗示性格/刻板印象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indent="457200"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红发＝热血冲动，蓝发＝冷静知性，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pPr indent="457200" algn="l">
              <a:buClrTx/>
              <a:buSzTx/>
              <a:buFontTx/>
            </a:pPr>
            <a:r>
              <a:rPr lang="zh-CN" altLang="en-US" sz="2400" dirty="0">
                <a:solidFill>
                  <a:srgbClr val="00355C"/>
                </a:solidFill>
                <a:sym typeface="+mn-ea"/>
              </a:rPr>
              <a:t>白发＝神秘、超自然、异能力</a:t>
            </a:r>
            <a:endParaRPr lang="zh-CN" altLang="en-US" sz="2400" dirty="0">
              <a:solidFill>
                <a:srgbClr val="00355C"/>
              </a:solidFill>
              <a:sym typeface="+mn-ea"/>
            </a:endParaRPr>
          </a:p>
          <a:p>
            <a:endParaRPr lang="zh-CN" altLang="en-US" sz="2000">
              <a:sym typeface="+mn-ea"/>
            </a:endParaRPr>
          </a:p>
        </p:txBody>
      </p:sp>
      <p:pic>
        <p:nvPicPr>
          <p:cNvPr id="4" name="图片 3" descr="b535020773de29dce7dbc4f87c8d34d4"/>
          <p:cNvPicPr>
            <a:picLocks noChangeAspect="1"/>
          </p:cNvPicPr>
          <p:nvPr/>
        </p:nvPicPr>
        <p:blipFill>
          <a:blip r:embed="rId1"/>
          <a:srcRect r="50000" b="30761"/>
          <a:stretch>
            <a:fillRect/>
          </a:stretch>
        </p:blipFill>
        <p:spPr>
          <a:xfrm>
            <a:off x="7340600" y="1566545"/>
            <a:ext cx="2480310" cy="24650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89718" y="693555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rgbClr val="00355C"/>
                </a:solidFill>
              </a:rPr>
              <a:t>后天文化习得</a:t>
            </a:r>
            <a:endParaRPr lang="zh-CN" altLang="en-US" sz="3600" dirty="0">
              <a:solidFill>
                <a:srgbClr val="00355C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50007" t="5861" r="13346" b="72491"/>
          <a:stretch>
            <a:fillRect/>
          </a:stretch>
        </p:blipFill>
        <p:spPr>
          <a:xfrm>
            <a:off x="7340600" y="4031615"/>
            <a:ext cx="2446655" cy="205105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8192135" y="688340"/>
            <a:ext cx="3834765" cy="5426075"/>
          </a:xfrm>
          <a:prstGeom prst="rect">
            <a:avLst/>
          </a:prstGeom>
        </p:spPr>
      </p:pic>
      <p:pic>
        <p:nvPicPr>
          <p:cNvPr id="7" name="图片 6" descr="acb95881a18ba8925504adfdfc49d35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80480" y="2700655"/>
            <a:ext cx="4852035" cy="3413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7C15D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187C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1606</Words>
  <Application>WPS 演示</Application>
  <PresentationFormat>宽屏</PresentationFormat>
  <Paragraphs>225</Paragraphs>
  <Slides>23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思源黑体 CN Bold</vt:lpstr>
      <vt:lpstr>黑体</vt:lpstr>
      <vt:lpstr>微软雅黑</vt:lpstr>
      <vt:lpstr>Arial Unicode MS</vt:lpstr>
      <vt:lpstr>KSOFD723FC5D</vt:lpstr>
      <vt:lpstr>Segoe Print</vt:lpstr>
      <vt:lpstr>Calibri</vt:lpstr>
      <vt:lpstr>KSOFD724E51B</vt:lpstr>
      <vt:lpstr>思源黑体 CN Bold</vt:lpstr>
      <vt:lpstr>方正大黑体_GBK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M19162</dc:creator>
  <cp:lastModifiedBy>Luwen Yuan</cp:lastModifiedBy>
  <cp:revision>117</cp:revision>
  <dcterms:created xsi:type="dcterms:W3CDTF">2026-07-05T20:51:00Z</dcterms:created>
  <dcterms:modified xsi:type="dcterms:W3CDTF">2026-07-07T11:25:04Z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FD5C1252C7B243C9A64B7A30EAFABB91_13</vt:lpwstr>
  </property>
  <property fmtid="{D5CDD505-2E9C-101B-9397-08002B2CF9AE}" pid="3" name="KSOProductBuildVer">
    <vt:lpwstr>2052-12.1.0.26895</vt:lpwstr>
  </property>
  <property fmtid="{D5CDD505-2E9C-101B-9397-08002B2CF9AE}" pid="4" name="KSOTemplateUUID">
    <vt:lpwstr>v1.0_mb_yLpHW7NDqDQGI0dhjKS5eg==</vt:lpwstr>
  </property>
</Properties>
</file>