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484" r:id="rId3"/>
    <p:sldId id="478" r:id="rId4"/>
    <p:sldId id="267" r:id="rId5"/>
    <p:sldId id="452" r:id="rId6"/>
    <p:sldId id="453" r:id="rId7"/>
    <p:sldId id="454" r:id="rId8"/>
    <p:sldId id="455" r:id="rId9"/>
    <p:sldId id="456" r:id="rId10"/>
    <p:sldId id="457" r:id="rId11"/>
    <p:sldId id="458" r:id="rId12"/>
    <p:sldId id="459" r:id="rId13"/>
    <p:sldId id="460" r:id="rId14"/>
    <p:sldId id="461" r:id="rId15"/>
    <p:sldId id="475" r:id="rId16"/>
    <p:sldId id="462" r:id="rId17"/>
    <p:sldId id="465" r:id="rId18"/>
    <p:sldId id="476" r:id="rId19"/>
    <p:sldId id="474" r:id="rId20"/>
    <p:sldId id="463" r:id="rId21"/>
    <p:sldId id="464" r:id="rId22"/>
    <p:sldId id="466" r:id="rId23"/>
    <p:sldId id="467" r:id="rId24"/>
    <p:sldId id="470" r:id="rId25"/>
    <p:sldId id="468" r:id="rId26"/>
    <p:sldId id="469" r:id="rId27"/>
    <p:sldId id="471" r:id="rId28"/>
    <p:sldId id="472" r:id="rId29"/>
    <p:sldId id="4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87179" autoAdjust="0"/>
  </p:normalViewPr>
  <p:slideViewPr>
    <p:cSldViewPr>
      <p:cViewPr varScale="1">
        <p:scale>
          <a:sx n="100" d="100"/>
          <a:sy n="100" d="100"/>
        </p:scale>
        <p:origin x="2232" y="72"/>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22/07/2018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Proof for unit fractions that will be completely beyond most Year 7s: Suppose we want to express 1/c</a:t>
            </a:r>
            <a:r>
              <a:rPr lang="en-GB" sz="1100" baseline="0" dirty="0"/>
              <a:t> as 1/a + 1/b. Therefore 1/c = (</a:t>
            </a:r>
            <a:r>
              <a:rPr lang="en-GB" sz="1100" baseline="0" dirty="0" err="1"/>
              <a:t>a+b</a:t>
            </a:r>
            <a:r>
              <a:rPr lang="en-GB" sz="1100" baseline="0" dirty="0"/>
              <a:t>)/ab and so cross-multiplying and expanding we get ab – ac – </a:t>
            </a:r>
            <a:r>
              <a:rPr lang="en-GB" sz="1100" baseline="0" dirty="0" err="1"/>
              <a:t>bc</a:t>
            </a:r>
            <a:r>
              <a:rPr lang="en-GB" sz="1100" baseline="0" dirty="0"/>
              <a:t> = 0. Factorising gives (a – c)(b – c) – c^2 = 0 thus (a – c)(b – c) = c^2. If we find two numbers that multiply to give c^2, then we can add c to each to give a and b. For example, if we had 1/7, then numbers which multiply to give 49 are 1 x 49, so adding 7 to each gives 8 and 56, i.e. 1/7 = 1/8 + 1/56. If c is prime, then there is only one pair of distinct numbers which multiplies to give c^2, and thus there is only one possibility.</a:t>
            </a:r>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10</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19</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24</a:t>
            </a:fld>
            <a:endParaRPr lang="en-GB"/>
          </a:p>
        </p:txBody>
      </p:sp>
    </p:spTree>
    <p:extLst>
      <p:ext uri="{BB962C8B-B14F-4D97-AF65-F5344CB8AC3E}">
        <p14:creationId xmlns:p14="http://schemas.microsoft.com/office/powerpoint/2010/main" val="30803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22/07/2018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Fractions</a:t>
            </a:r>
          </a:p>
        </p:txBody>
      </p:sp>
      <p:sp>
        <p:nvSpPr>
          <p:cNvPr id="3" name="Subtitle 2"/>
          <p:cNvSpPr>
            <a:spLocks noGrp="1"/>
          </p:cNvSpPr>
          <p:nvPr>
            <p:ph type="subTitle" idx="1"/>
          </p:nvPr>
        </p:nvSpPr>
        <p:spPr>
          <a:xfrm>
            <a:off x="1079612" y="3212976"/>
            <a:ext cx="6984776" cy="1417712"/>
          </a:xfrm>
        </p:spPr>
        <p:txBody>
          <a:bodyPr>
            <a:normAutofit/>
          </a:bodyPr>
          <a:lstStyle/>
          <a:p>
            <a:r>
              <a:rPr lang="en-GB" sz="2800" dirty="0"/>
              <a:t>Dr J Frost (jfrost@tiffin.kingston.sch.uk)</a:t>
            </a:r>
          </a:p>
          <a:p>
            <a:r>
              <a:rPr lang="en-GB" sz="2800" b="1" dirty="0"/>
              <a:t>www.drfrostmaths.com</a:t>
            </a:r>
            <a:r>
              <a:rPr lang="en-GB" sz="28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22</a:t>
            </a:r>
            <a:r>
              <a:rPr lang="en-GB" baseline="30000" dirty="0"/>
              <a:t>nd</a:t>
            </a:r>
            <a:r>
              <a:rPr lang="en-GB" dirty="0"/>
              <a:t> July 2018</a:t>
            </a:r>
          </a:p>
        </p:txBody>
      </p:sp>
      <p:sp>
        <p:nvSpPr>
          <p:cNvPr id="7" name="TextBox 6"/>
          <p:cNvSpPr txBox="1"/>
          <p:nvPr/>
        </p:nvSpPr>
        <p:spPr>
          <a:xfrm>
            <a:off x="1115616" y="4509120"/>
            <a:ext cx="7056784" cy="923330"/>
          </a:xfrm>
          <a:prstGeom prst="rect">
            <a:avLst/>
          </a:prstGeom>
          <a:noFill/>
        </p:spPr>
        <p:txBody>
          <a:bodyPr wrap="square" rtlCol="0">
            <a:spAutoFit/>
          </a:bodyPr>
          <a:lstStyle/>
          <a:p>
            <a:r>
              <a:rPr lang="en-GB" b="1" dirty="0"/>
              <a:t>Objectives: </a:t>
            </a:r>
            <a:r>
              <a:rPr lang="en-GB" dirty="0"/>
              <a:t>Be able to add, subtract, multiply and divide fractions, whether improper fractions or mixed numbers. Find fractions of an amount and solve problems involving successive fractions of an amount.</a:t>
            </a:r>
          </a:p>
        </p:txBody>
      </p:sp>
    </p:spTree>
    <p:extLst>
      <p:ext uri="{BB962C8B-B14F-4D97-AF65-F5344CB8AC3E}">
        <p14:creationId xmlns:p14="http://schemas.microsoft.com/office/powerpoint/2010/main" val="162930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00460" y="731005"/>
                <a:ext cx="4011180" cy="5971763"/>
              </a:xfrm>
              <a:prstGeom prst="rect">
                <a:avLst/>
              </a:prstGeom>
              <a:noFill/>
            </p:spPr>
            <p:txBody>
              <a:bodyPr wrap="square" rtlCol="0">
                <a:spAutoFit/>
              </a:bodyPr>
              <a:lstStyle/>
              <a:p>
                <a:r>
                  <a:rPr lang="en-GB" sz="1600" dirty="0"/>
                  <a:t>Add the following fractions, giving your result in terms of any variables given.</a:t>
                </a:r>
              </a:p>
              <a:p>
                <a14:m>
                  <m:oMath xmlns:m="http://schemas.openxmlformats.org/officeDocument/2006/math">
                    <m:f>
                      <m:fPr>
                        <m:ctrlPr>
                          <a:rPr lang="en-GB" sz="1600" i="1">
                            <a:latin typeface="Cambria Math" panose="02040503050406030204" pitchFamily="18" charset="0"/>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panose="02040503050406030204" pitchFamily="18" charset="0"/>
                          </a:rPr>
                        </m:ctrlPr>
                      </m:fPr>
                      <m:num>
                        <m:r>
                          <a:rPr lang="en-GB" sz="1600" i="1">
                            <a:latin typeface="Cambria Math"/>
                          </a:rPr>
                          <m:t>2</m:t>
                        </m:r>
                      </m:num>
                      <m:den>
                        <m:r>
                          <a:rPr lang="en-GB" sz="1600" i="1">
                            <a:latin typeface="Cambria Math"/>
                          </a:rPr>
                          <m:t>𝑎</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𝟑</m:t>
                        </m:r>
                      </m:num>
                      <m:den>
                        <m:r>
                          <a:rPr lang="en-GB" sz="1600" b="1" i="1">
                            <a:latin typeface="Cambria Math"/>
                          </a:rPr>
                          <m:t>𝒂</m:t>
                        </m:r>
                      </m:den>
                    </m:f>
                  </m:oMath>
                </a14:m>
                <a:r>
                  <a:rPr lang="en-GB" sz="1600" dirty="0"/>
                  <a:t>		</a:t>
                </a:r>
                <a14:m>
                  <m:oMath xmlns:m="http://schemas.openxmlformats.org/officeDocument/2006/math">
                    <m:f>
                      <m:fPr>
                        <m:ctrlPr>
                          <a:rPr lang="en-GB" sz="1600" i="1">
                            <a:latin typeface="Cambria Math" panose="02040503050406030204" pitchFamily="18" charset="0"/>
                          </a:rPr>
                        </m:ctrlPr>
                      </m:fPr>
                      <m:num>
                        <m:r>
                          <a:rPr lang="en-GB" sz="1600" i="1">
                            <a:latin typeface="Cambria Math"/>
                          </a:rPr>
                          <m:t>𝑎</m:t>
                        </m:r>
                      </m:num>
                      <m:den>
                        <m:r>
                          <a:rPr lang="en-GB" sz="1600" i="1">
                            <a:latin typeface="Cambria Math"/>
                          </a:rPr>
                          <m:t>2</m:t>
                        </m:r>
                      </m:den>
                    </m:f>
                    <m:r>
                      <a:rPr lang="en-GB" sz="1600" i="1">
                        <a:latin typeface="Cambria Math"/>
                      </a:rPr>
                      <m:t>+</m:t>
                    </m:r>
                    <m:f>
                      <m:fPr>
                        <m:ctrlPr>
                          <a:rPr lang="en-GB" sz="1600" i="1">
                            <a:latin typeface="Cambria Math" panose="02040503050406030204" pitchFamily="18" charset="0"/>
                          </a:rPr>
                        </m:ctrlPr>
                      </m:fPr>
                      <m:num>
                        <m:r>
                          <a:rPr lang="en-GB" sz="1600" i="1">
                            <a:latin typeface="Cambria Math"/>
                          </a:rPr>
                          <m:t>𝑎</m:t>
                        </m:r>
                      </m:num>
                      <m:den>
                        <m:r>
                          <a:rPr lang="en-GB" sz="1600" i="1">
                            <a:latin typeface="Cambria Math"/>
                          </a:rPr>
                          <m:t>3</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𝟓</m:t>
                        </m:r>
                        <m:r>
                          <a:rPr lang="en-GB" sz="1600" b="1" i="1">
                            <a:latin typeface="Cambria Math"/>
                          </a:rPr>
                          <m:t>𝒂</m:t>
                        </m:r>
                      </m:num>
                      <m:den>
                        <m:r>
                          <a:rPr lang="en-GB" sz="1600" b="1" i="1">
                            <a:latin typeface="Cambria Math"/>
                          </a:rPr>
                          <m:t>𝟔</m:t>
                        </m:r>
                      </m:den>
                    </m:f>
                  </m:oMath>
                </a14:m>
                <a:endParaRPr lang="en-GB" sz="1600" b="1" dirty="0"/>
              </a:p>
              <a:p>
                <a14:m>
                  <m:oMath xmlns:m="http://schemas.openxmlformats.org/officeDocument/2006/math">
                    <m:f>
                      <m:fPr>
                        <m:ctrlPr>
                          <a:rPr lang="en-GB" sz="1600" i="1">
                            <a:latin typeface="Cambria Math" panose="02040503050406030204" pitchFamily="18" charset="0"/>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panose="02040503050406030204" pitchFamily="18" charset="0"/>
                          </a:rPr>
                        </m:ctrlPr>
                      </m:fPr>
                      <m:num>
                        <m:r>
                          <a:rPr lang="en-GB" sz="1600" b="0" i="1" smtClean="0">
                            <a:latin typeface="Cambria Math"/>
                          </a:rPr>
                          <m:t>2</m:t>
                        </m:r>
                      </m:num>
                      <m:den>
                        <m:r>
                          <a:rPr lang="en-GB" sz="1600" i="1">
                            <a:latin typeface="Cambria Math"/>
                          </a:rPr>
                          <m:t>𝑏</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𝒃</m:t>
                        </m:r>
                        <m:r>
                          <a:rPr lang="en-GB" sz="1600" b="1" i="1">
                            <a:latin typeface="Cambria Math"/>
                          </a:rPr>
                          <m:t>+</m:t>
                        </m:r>
                        <m:r>
                          <a:rPr lang="en-GB" sz="1600" b="1" i="1" smtClean="0">
                            <a:latin typeface="Cambria Math"/>
                          </a:rPr>
                          <m:t>𝟐</m:t>
                        </m:r>
                        <m:r>
                          <a:rPr lang="en-GB" sz="1600" b="1" i="1">
                            <a:latin typeface="Cambria Math"/>
                          </a:rPr>
                          <m:t>𝒂</m:t>
                        </m:r>
                      </m:num>
                      <m:den>
                        <m:r>
                          <a:rPr lang="en-GB" sz="1600" b="1" i="1">
                            <a:latin typeface="Cambria Math"/>
                          </a:rPr>
                          <m:t>𝒂𝒃</m:t>
                        </m:r>
                      </m:den>
                    </m:f>
                  </m:oMath>
                </a14:m>
                <a:r>
                  <a:rPr lang="en-GB" sz="1600" b="1" dirty="0"/>
                  <a:t>    </a:t>
                </a:r>
              </a:p>
              <a:p>
                <a:endParaRPr lang="en-GB" sz="1050" dirty="0"/>
              </a:p>
              <a:p>
                <a:r>
                  <a:rPr lang="en-GB" sz="1400" dirty="0"/>
                  <a:t>Unit fractions are fractions where the numerator is 1, e.g.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5</m:t>
                        </m:r>
                      </m:den>
                    </m:f>
                  </m:oMath>
                </a14:m>
                <a:r>
                  <a:rPr lang="en-GB" sz="1400" dirty="0"/>
                  <a:t>. Egyptian fractions are a sum of unit fractions where all denominators are </a:t>
                </a:r>
                <a:r>
                  <a:rPr lang="en-GB" sz="1400" u="sng" dirty="0"/>
                  <a:t>different</a:t>
                </a:r>
                <a:r>
                  <a:rPr lang="en-GB" sz="1400" dirty="0"/>
                  <a:t>.</a:t>
                </a:r>
              </a:p>
              <a:p>
                <a:pPr/>
                <a:r>
                  <a:rPr lang="en-GB" sz="1400" dirty="0"/>
                  <a:t>Can you express each of these unit fractions as Egyptian fractions? There may be multiple ways.</a:t>
                </a:r>
                <a:br>
                  <a:rPr lang="en-GB" sz="1600" b="0" dirty="0"/>
                </a:b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2</m:t>
                          </m:r>
                        </m:den>
                      </m:f>
                      <m:r>
                        <a:rPr lang="en-GB" sz="1600" b="0"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𝟑</m:t>
                          </m:r>
                        </m:den>
                      </m:f>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𝟔</m:t>
                          </m:r>
                        </m:den>
                      </m:f>
                    </m:oMath>
                    <m:oMath xmlns:m="http://schemas.openxmlformats.org/officeDocument/2006/math">
                      <m:f>
                        <m:fPr>
                          <m:ctrlPr>
                            <a:rPr lang="en-GB" sz="1600" b="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3</m:t>
                          </m:r>
                        </m:den>
                      </m:f>
                      <m:r>
                        <a:rPr lang="en-GB" sz="1600" b="0"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𝟒</m:t>
                          </m:r>
                        </m:den>
                      </m:f>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𝟏𝟐</m:t>
                          </m:r>
                        </m:den>
                      </m:f>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𝟏𝟐</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𝟐𝟎</m:t>
                          </m:r>
                        </m:den>
                      </m:f>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𝟑𝟎</m:t>
                          </m:r>
                        </m:den>
                      </m:f>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𝟏𝟎</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𝟏𝟖</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𝟐𝟒</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𝟕</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𝟒𝟐</m:t>
                          </m:r>
                        </m:den>
                      </m:f>
                    </m:oMath>
                  </m:oMathPara>
                </a14:m>
                <a:endParaRPr lang="en-GB" b="1" dirty="0"/>
              </a:p>
              <a:p>
                <a:r>
                  <a:rPr lang="en-GB" sz="1400" dirty="0"/>
                  <a:t>Do the same for larger denominators. Can you identify when you’ll have only 1 possibility?</a:t>
                </a:r>
              </a:p>
              <a:p>
                <a:r>
                  <a:rPr lang="en-GB" sz="1600" i="1" dirty="0"/>
                  <a:t>(Clue: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𝑐</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𝑎</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𝑏</m:t>
                        </m:r>
                      </m:den>
                    </m:f>
                  </m:oMath>
                </a14:m>
                <a:r>
                  <a:rPr lang="en-GB" sz="1600" i="1" dirty="0"/>
                  <a:t> can be rearranged to give</a:t>
                </a:r>
                <a:br>
                  <a:rPr lang="en-GB" sz="1600" i="1" dirty="0"/>
                </a:br>
                <a:r>
                  <a:rPr lang="en-GB" sz="1600" i="1" dirty="0"/>
                  <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𝑐</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𝑐</m:t>
                        </m:r>
                      </m:e>
                      <m:sup>
                        <m:r>
                          <a:rPr lang="en-GB" sz="1600" b="0" i="1" smtClean="0">
                            <a:latin typeface="Cambria Math" panose="02040503050406030204" pitchFamily="18" charset="0"/>
                          </a:rPr>
                          <m:t>2</m:t>
                        </m:r>
                      </m:sup>
                    </m:sSup>
                  </m:oMath>
                </a14:m>
                <a:r>
                  <a:rPr lang="en-GB" sz="1600" i="1"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00460" y="731005"/>
                <a:ext cx="4011180" cy="5971763"/>
              </a:xfrm>
              <a:prstGeom prst="rect">
                <a:avLst/>
              </a:prstGeom>
              <a:blipFill rotWithShape="0">
                <a:blip r:embed="rId3"/>
                <a:stretch>
                  <a:fillRect l="-759" t="-306" b="-408"/>
                </a:stretch>
              </a:blipFill>
            </p:spPr>
            <p:txBody>
              <a:bodyPr/>
              <a:lstStyle/>
              <a:p>
                <a:r>
                  <a:rPr lang="en-GB">
                    <a:noFill/>
                  </a:rPr>
                  <a:t> </a:t>
                </a:r>
              </a:p>
            </p:txBody>
          </p:sp>
        </mc:Fallback>
      </mc:AlternateContent>
      <p:sp>
        <p:nvSpPr>
          <p:cNvPr id="7" name="Rectangle 6"/>
          <p:cNvSpPr/>
          <p:nvPr/>
        </p:nvSpPr>
        <p:spPr>
          <a:xfrm>
            <a:off x="5786608" y="3299969"/>
            <a:ext cx="2568830" cy="49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8" name="Rectangle 7"/>
          <p:cNvSpPr/>
          <p:nvPr/>
        </p:nvSpPr>
        <p:spPr>
          <a:xfrm>
            <a:off x="5801597" y="3789454"/>
            <a:ext cx="2540124" cy="446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9" name="Rectangle 8"/>
          <p:cNvSpPr/>
          <p:nvPr/>
        </p:nvSpPr>
        <p:spPr>
          <a:xfrm>
            <a:off x="5801597" y="4235590"/>
            <a:ext cx="2540124" cy="486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2 possibilities</a:t>
            </a:r>
            <a:endParaRPr lang="en-GB" sz="2800" dirty="0"/>
          </a:p>
        </p:txBody>
      </p:sp>
      <p:sp>
        <p:nvSpPr>
          <p:cNvPr id="10" name="Rectangle 9"/>
          <p:cNvSpPr/>
          <p:nvPr/>
        </p:nvSpPr>
        <p:spPr>
          <a:xfrm>
            <a:off x="5771616" y="4707488"/>
            <a:ext cx="2540124" cy="451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11" name="Rectangle 10"/>
          <p:cNvSpPr/>
          <p:nvPr/>
        </p:nvSpPr>
        <p:spPr>
          <a:xfrm>
            <a:off x="5812856" y="5147464"/>
            <a:ext cx="3331144" cy="468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4 possibilities</a:t>
            </a:r>
            <a:endParaRPr lang="en-GB" sz="2800" dirty="0"/>
          </a:p>
        </p:txBody>
      </p:sp>
      <mc:AlternateContent xmlns:mc="http://schemas.openxmlformats.org/markup-compatibility/2006" xmlns:a14="http://schemas.microsoft.com/office/drawing/2010/main">
        <mc:Choice Requires="a14">
          <p:sp>
            <p:nvSpPr>
              <p:cNvPr id="12" name="TextBox 11"/>
              <p:cNvSpPr txBox="1"/>
              <p:nvPr/>
            </p:nvSpPr>
            <p:spPr>
              <a:xfrm>
                <a:off x="343624" y="677608"/>
                <a:ext cx="4752528" cy="4406976"/>
              </a:xfrm>
              <a:prstGeom prst="rect">
                <a:avLst/>
              </a:prstGeom>
              <a:noFill/>
            </p:spPr>
            <p:txBody>
              <a:bodyPr wrap="square" rtlCol="0">
                <a:spAutoFit/>
              </a:bodyPr>
              <a:lstStyle/>
              <a:p>
                <a:r>
                  <a:rPr lang="en-GB" sz="1600" dirty="0"/>
                  <a:t>Calculate the following, simplifying your fractions where possible:</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12</m:t>
                        </m:r>
                      </m:den>
                    </m:f>
                    <m:r>
                      <a:rPr lang="en-GB" b="0" i="1" smtClean="0">
                        <a:latin typeface="Cambria Math" panose="02040503050406030204" pitchFamily="18" charset="0"/>
                      </a:rPr>
                      <m:t>  </m:t>
                    </m:r>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panose="02040503050406030204" pitchFamily="18" charset="0"/>
                          </a:rPr>
                          <m:t>10</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8</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13</m:t>
                        </m:r>
                      </m:num>
                      <m:den>
                        <m:r>
                          <a:rPr lang="en-GB" b="0" i="1" smtClean="0">
                            <a:latin typeface="Cambria Math"/>
                          </a:rPr>
                          <m:t>8</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30</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6</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27</m:t>
                        </m:r>
                      </m:num>
                      <m:den>
                        <m:r>
                          <a:rPr lang="en-GB" b="0" i="1" smtClean="0">
                            <a:latin typeface="Cambria Math"/>
                          </a:rPr>
                          <m:t>10</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6</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17</m:t>
                        </m:r>
                      </m:num>
                      <m:den>
                        <m:r>
                          <a:rPr lang="en-GB" b="0" i="1" smtClean="0">
                            <a:latin typeface="Cambria Math"/>
                          </a:rPr>
                          <m:t>18</m:t>
                        </m:r>
                      </m:den>
                    </m:f>
                  </m:oMath>
                </a14:m>
                <a:endParaRPr lang="en-GB" dirty="0"/>
              </a:p>
              <a:p>
                <a:endParaRPr lang="en-GB" sz="1600" dirty="0"/>
              </a:p>
              <a:p>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of my bananas are yellow and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green. The rest are pink. What fraction are pink?  </a:t>
                </a:r>
                <a:r>
                  <a:rPr lang="en-GB" sz="1600" b="1" dirty="0"/>
                  <a:t>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𝟕</m:t>
                        </m:r>
                      </m:num>
                      <m:den>
                        <m:r>
                          <a:rPr lang="en-GB" sz="1600" b="1" i="1">
                            <a:latin typeface="Cambria Math" panose="02040503050406030204" pitchFamily="18" charset="0"/>
                          </a:rPr>
                          <m:t>𝟏𝟓</m:t>
                        </m:r>
                      </m:den>
                    </m:f>
                  </m:oMath>
                </a14:m>
                <a:endParaRPr lang="en-GB" sz="1600" dirty="0"/>
              </a:p>
              <a:p>
                <a:endParaRPr lang="en-GB" sz="1600" dirty="0"/>
              </a:p>
              <a:p>
                <a:r>
                  <a:rPr lang="en-GB" sz="1600" dirty="0"/>
                  <a:t>Identify the missing fraction.</a:t>
                </a:r>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4</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oMath>
                </a14:m>
                <a:r>
                  <a:rPr lang="en-GB" sz="1600"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𝟏𝟐</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11</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11</m:t>
                        </m:r>
                      </m:num>
                      <m:den>
                        <m:r>
                          <a:rPr lang="en-GB" sz="1600" b="0" i="1" smtClean="0">
                            <a:latin typeface="Cambria Math"/>
                          </a:rPr>
                          <m:t>15</m:t>
                        </m:r>
                      </m:den>
                    </m:f>
                  </m:oMath>
                </a14:m>
                <a:r>
                  <a:rPr lang="en-GB" sz="1600" dirty="0"/>
                  <a:t>       </a:t>
                </a:r>
                <a14:m>
                  <m:oMath xmlns:m="http://schemas.openxmlformats.org/officeDocument/2006/math">
                    <m:f>
                      <m:fPr>
                        <m:ctrlPr>
                          <a:rPr lang="en-GB" sz="1600" b="1" i="1" dirty="0" smtClean="0">
                            <a:latin typeface="Cambria Math" panose="02040503050406030204" pitchFamily="18" charset="0"/>
                          </a:rPr>
                        </m:ctrlPr>
                      </m:fPr>
                      <m:num>
                        <m:r>
                          <a:rPr lang="en-GB" sz="1600" b="1" i="1" dirty="0" smtClean="0">
                            <a:latin typeface="Cambria Math"/>
                          </a:rPr>
                          <m:t>𝟏𝟔</m:t>
                        </m:r>
                      </m:num>
                      <m:den>
                        <m:r>
                          <a:rPr lang="en-GB" sz="1600" b="1" i="1" dirty="0" smtClean="0">
                            <a:latin typeface="Cambria Math"/>
                          </a:rPr>
                          <m:t>𝟏𝟔𝟓</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12</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5</m:t>
                        </m:r>
                      </m:num>
                      <m:den>
                        <m:r>
                          <a:rPr lang="en-GB" sz="1600" b="0" i="1" smtClean="0">
                            <a:latin typeface="Cambria Math"/>
                          </a:rPr>
                          <m:t>36</m:t>
                        </m:r>
                      </m:den>
                    </m:f>
                  </m:oMath>
                </a14:m>
                <a:r>
                  <a:rPr lang="en-GB" sz="1600" dirty="0"/>
                  <a:t>      </a:t>
                </a:r>
                <a14:m>
                  <m:oMath xmlns:m="http://schemas.openxmlformats.org/officeDocument/2006/math">
                    <m:f>
                      <m:fPr>
                        <m:ctrlPr>
                          <a:rPr lang="en-GB" sz="1600" b="1" i="1" dirty="0" smtClean="0">
                            <a:latin typeface="Cambria Math" panose="02040503050406030204" pitchFamily="18" charset="0"/>
                          </a:rPr>
                        </m:ctrlPr>
                      </m:fPr>
                      <m:num>
                        <m:r>
                          <a:rPr lang="en-GB" sz="1600" b="1" i="1" dirty="0" smtClean="0">
                            <a:latin typeface="Cambria Math"/>
                          </a:rPr>
                          <m:t>𝟏</m:t>
                        </m:r>
                      </m:num>
                      <m:den>
                        <m:r>
                          <a:rPr lang="en-GB" sz="1600" b="1" i="1" dirty="0" smtClean="0">
                            <a:latin typeface="Cambria Math"/>
                          </a:rPr>
                          <m:t>𝟏𝟖</m:t>
                        </m:r>
                      </m:den>
                    </m:f>
                  </m:oMath>
                </a14:m>
                <a:r>
                  <a:rPr lang="en-GB" sz="1600" b="1" dirty="0"/>
                  <a:t>	</a:t>
                </a:r>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6</m:t>
                        </m:r>
                      </m:den>
                    </m:f>
                    <m:r>
                      <a:rPr lang="en-GB" sz="1600" b="0" i="1" smtClean="0">
                        <a:latin typeface="Cambria Math"/>
                      </a:rPr>
                      <m:t>−</m:t>
                    </m:r>
                    <m:box>
                      <m:boxPr>
                        <m:ctrlPr>
                          <a:rPr lang="en-GB" sz="1600" b="0" i="1" smtClean="0">
                            <a:latin typeface="Cambria Math" panose="02040503050406030204" pitchFamily="18" charset="0"/>
                          </a:rPr>
                        </m:ctrlPr>
                      </m:boxPr>
                      <m:e>
                        <m:r>
                          <a:rPr lang="en-GB" sz="1600" b="0" i="1" smtClean="0">
                            <a:latin typeface="Cambria Math"/>
                          </a:rPr>
                          <m:t>□</m:t>
                        </m:r>
                      </m:e>
                    </m:box>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r>
                      <a:rPr lang="en-GB" sz="1600" b="0" i="1" smtClean="0">
                        <a:latin typeface="Cambria Math"/>
                      </a:rPr>
                      <m:t>    </m:t>
                    </m:r>
                    <m:f>
                      <m:fPr>
                        <m:ctrlPr>
                          <a:rPr lang="en-GB" sz="1600" b="1" i="1" smtClean="0">
                            <a:latin typeface="Cambria Math" panose="02040503050406030204" pitchFamily="18" charset="0"/>
                          </a:rPr>
                        </m:ctrlPr>
                      </m:fPr>
                      <m:num>
                        <m:r>
                          <a:rPr lang="en-GB" sz="1600" b="1" i="1" smtClean="0">
                            <a:latin typeface="Cambria Math"/>
                          </a:rPr>
                          <m:t>𝟏𝟗</m:t>
                        </m:r>
                      </m:num>
                      <m:den>
                        <m:r>
                          <a:rPr lang="en-GB" sz="1600" b="1" i="1" smtClean="0">
                            <a:latin typeface="Cambria Math"/>
                          </a:rPr>
                          <m:t>𝟏𝟓</m:t>
                        </m:r>
                      </m:den>
                    </m:f>
                  </m:oMath>
                </a14:m>
                <a:endParaRPr lang="en-GB" sz="1600" b="1" dirty="0"/>
              </a:p>
              <a:p>
                <a:endParaRPr lang="en-GB" sz="1600" dirty="0"/>
              </a:p>
              <a:p>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3624" y="677608"/>
                <a:ext cx="4752528" cy="4406976"/>
              </a:xfrm>
              <a:prstGeom prst="rect">
                <a:avLst/>
              </a:prstGeom>
              <a:blipFill rotWithShape="1">
                <a:blip r:embed="rId4"/>
                <a:stretch>
                  <a:fillRect l="-641" t="-415"/>
                </a:stretch>
              </a:blipFill>
            </p:spPr>
            <p:txBody>
              <a:bodyPr/>
              <a:lstStyle/>
              <a:p>
                <a:r>
                  <a:rPr lang="en-GB">
                    <a:noFill/>
                  </a:rPr>
                  <a:t> </a:t>
                </a:r>
              </a:p>
            </p:txBody>
          </p:sp>
        </mc:Fallback>
      </mc:AlternateContent>
      <p:sp>
        <p:nvSpPr>
          <p:cNvPr id="6" name="Rectangle 5"/>
          <p:cNvSpPr/>
          <p:nvPr/>
        </p:nvSpPr>
        <p:spPr>
          <a:xfrm>
            <a:off x="92431" y="71277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64121" y="261795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92431" y="12536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7" name="Rectangle 16"/>
          <p:cNvSpPr/>
          <p:nvPr/>
        </p:nvSpPr>
        <p:spPr>
          <a:xfrm>
            <a:off x="2719888" y="127875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92431" y="168572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92431" y="21177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0" name="Rectangle 19"/>
          <p:cNvSpPr/>
          <p:nvPr/>
        </p:nvSpPr>
        <p:spPr>
          <a:xfrm>
            <a:off x="2729413" y="165023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1" name="Rectangle 20"/>
          <p:cNvSpPr/>
          <p:nvPr/>
        </p:nvSpPr>
        <p:spPr>
          <a:xfrm>
            <a:off x="2729413" y="20420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38" name="Rectangle 37"/>
          <p:cNvSpPr/>
          <p:nvPr/>
        </p:nvSpPr>
        <p:spPr>
          <a:xfrm>
            <a:off x="5036872" y="209406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40" name="Rectangle 39"/>
          <p:cNvSpPr/>
          <p:nvPr/>
        </p:nvSpPr>
        <p:spPr>
          <a:xfrm>
            <a:off x="5032826" y="73100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41" name="Rectangle 40"/>
          <p:cNvSpPr/>
          <p:nvPr/>
        </p:nvSpPr>
        <p:spPr>
          <a:xfrm>
            <a:off x="1181831" y="120866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118183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18183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3920011" y="121640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392001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392001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extLst>
                        <a:ext uri="{9D8B030D-6E8A-4147-A177-3AD203B41FA5}">
                          <a16:colId xmlns:a16="http://schemas.microsoft.com/office/drawing/2014/main" val="20000"/>
                        </a:ext>
                      </a:extLst>
                    </a:gridCol>
                    <a:gridCol w="494030">
                      <a:extLst>
                        <a:ext uri="{9D8B030D-6E8A-4147-A177-3AD203B41FA5}">
                          <a16:colId xmlns:a16="http://schemas.microsoft.com/office/drawing/2014/main" val="20001"/>
                        </a:ext>
                      </a:extLst>
                    </a:gridCol>
                    <a:gridCol w="494030">
                      <a:extLst>
                        <a:ext uri="{9D8B030D-6E8A-4147-A177-3AD203B41FA5}">
                          <a16:colId xmlns:a16="http://schemas.microsoft.com/office/drawing/2014/main" val="20002"/>
                        </a:ext>
                      </a:extLst>
                    </a:gridCol>
                  </a:tblGrid>
                  <a:tr h="288032">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5</m:t>
                                    </m:r>
                                  </m:num>
                                  <m:den>
                                    <m:r>
                                      <a:rPr lang="en-GB" sz="1400" b="0" i="1" smtClean="0">
                                        <a:latin typeface="Cambria Math"/>
                                      </a:rPr>
                                      <m:t>16</m:t>
                                    </m:r>
                                  </m:den>
                                </m:f>
                              </m:oMath>
                            </m:oMathPara>
                          </a14:m>
                          <a:endParaRPr lang="en-GB" sz="1400" dirty="0"/>
                        </a:p>
                      </a:txBody>
                      <a:tcPr/>
                    </a:tc>
                    <a:extLst>
                      <a:ext uri="{0D108BD9-81ED-4DB2-BD59-A6C34878D82A}">
                        <a16:rowId xmlns:a16="http://schemas.microsoft.com/office/drawing/2014/main" val="10000"/>
                      </a:ext>
                    </a:extLst>
                  </a:tr>
                  <a:tr h="31116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4</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0</m:t>
                                </m:r>
                              </m:oMath>
                            </m:oMathPara>
                          </a14:m>
                          <a:endParaRPr lang="en-GB" sz="1400" dirty="0"/>
                        </a:p>
                      </a:txBody>
                      <a:tcPr/>
                    </a:tc>
                    <a:extLst>
                      <a:ext uri="{0D108BD9-81ED-4DB2-BD59-A6C34878D82A}">
                        <a16:rowId xmlns:a16="http://schemas.microsoft.com/office/drawing/2014/main" val="10001"/>
                      </a:ext>
                    </a:extLst>
                  </a:tr>
                  <a:tr h="30544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7</m:t>
                                    </m:r>
                                  </m:num>
                                  <m:den>
                                    <m:r>
                                      <a:rPr lang="en-GB" sz="1400" b="0" i="1" smtClean="0">
                                        <a:latin typeface="Cambria Math"/>
                                      </a:rPr>
                                      <m:t>16</m:t>
                                    </m:r>
                                  </m:den>
                                </m:f>
                              </m:oMath>
                            </m:oMathPara>
                          </a14:m>
                          <a:endParaRPr lang="en-GB"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gridCol w="494030"/>
                    <a:gridCol w="494030"/>
                  </a:tblGrid>
                  <a:tr h="496570">
                    <a:tc>
                      <a:txBody>
                        <a:bodyPr/>
                        <a:lstStyle/>
                        <a:p>
                          <a:endParaRPr lang="en-US"/>
                        </a:p>
                      </a:txBody>
                      <a:tcPr>
                        <a:blipFill rotWithShape="1">
                          <a:blip r:embed="rId5"/>
                          <a:stretch>
                            <a:fillRect t="-1220" r="-201235" b="-197561"/>
                          </a:stretch>
                        </a:blipFill>
                      </a:tcPr>
                    </a:tc>
                    <a:tc>
                      <a:txBody>
                        <a:bodyPr/>
                        <a:lstStyle/>
                        <a:p>
                          <a:endParaRPr lang="en-US"/>
                        </a:p>
                      </a:txBody>
                      <a:tcPr>
                        <a:blipFill rotWithShape="1">
                          <a:blip r:embed="rId5"/>
                          <a:stretch>
                            <a:fillRect l="-100000" t="-1220" r="-101235" b="-197561"/>
                          </a:stretch>
                        </a:blipFill>
                      </a:tcPr>
                    </a:tc>
                    <a:tc>
                      <a:txBody>
                        <a:bodyPr/>
                        <a:lstStyle/>
                        <a:p>
                          <a:endParaRPr lang="en-US"/>
                        </a:p>
                      </a:txBody>
                      <a:tcPr>
                        <a:blipFill rotWithShape="1">
                          <a:blip r:embed="rId5"/>
                          <a:stretch>
                            <a:fillRect l="-200000" t="-1220" r="-1235" b="-197561"/>
                          </a:stretch>
                        </a:blipFill>
                      </a:tcPr>
                    </a:tc>
                  </a:tr>
                  <a:tr h="490855">
                    <a:tc>
                      <a:txBody>
                        <a:bodyPr/>
                        <a:lstStyle/>
                        <a:p>
                          <a:endParaRPr lang="en-US"/>
                        </a:p>
                      </a:txBody>
                      <a:tcPr>
                        <a:blipFill rotWithShape="1">
                          <a:blip r:embed="rId5"/>
                          <a:stretch>
                            <a:fillRect t="-103750" r="-201235" b="-102500"/>
                          </a:stretch>
                        </a:blipFill>
                      </a:tcPr>
                    </a:tc>
                    <a:tc>
                      <a:txBody>
                        <a:bodyPr/>
                        <a:lstStyle/>
                        <a:p>
                          <a:endParaRPr lang="en-US"/>
                        </a:p>
                      </a:txBody>
                      <a:tcPr>
                        <a:blipFill rotWithShape="1">
                          <a:blip r:embed="rId5"/>
                          <a:stretch>
                            <a:fillRect l="-100000" t="-103750" r="-101235" b="-102500"/>
                          </a:stretch>
                        </a:blipFill>
                      </a:tcPr>
                    </a:tc>
                    <a:tc>
                      <a:txBody>
                        <a:bodyPr/>
                        <a:lstStyle/>
                        <a:p>
                          <a:endParaRPr lang="en-US"/>
                        </a:p>
                      </a:txBody>
                      <a:tcPr>
                        <a:blipFill rotWithShape="1">
                          <a:blip r:embed="rId5"/>
                          <a:stretch>
                            <a:fillRect l="-200000" t="-103750" r="-1235" b="-102500"/>
                          </a:stretch>
                        </a:blipFill>
                      </a:tcPr>
                    </a:tc>
                  </a:tr>
                  <a:tr h="492252">
                    <a:tc>
                      <a:txBody>
                        <a:bodyPr/>
                        <a:lstStyle/>
                        <a:p>
                          <a:endParaRPr lang="en-US"/>
                        </a:p>
                      </a:txBody>
                      <a:tcPr>
                        <a:blipFill rotWithShape="1">
                          <a:blip r:embed="rId5"/>
                          <a:stretch>
                            <a:fillRect t="-201235" r="-201235" b="-1235"/>
                          </a:stretch>
                        </a:blipFill>
                      </a:tcPr>
                    </a:tc>
                    <a:tc>
                      <a:txBody>
                        <a:bodyPr/>
                        <a:lstStyle/>
                        <a:p>
                          <a:endParaRPr lang="en-US"/>
                        </a:p>
                      </a:txBody>
                      <a:tcPr>
                        <a:blipFill rotWithShape="1">
                          <a:blip r:embed="rId5"/>
                          <a:stretch>
                            <a:fillRect l="-100000" t="-201235" r="-101235" b="-1235"/>
                          </a:stretch>
                        </a:blipFill>
                      </a:tcPr>
                    </a:tc>
                    <a:tc>
                      <a:txBody>
                        <a:bodyPr/>
                        <a:lstStyle/>
                        <a:p>
                          <a:endParaRPr lang="en-US"/>
                        </a:p>
                      </a:txBody>
                      <a:tcPr>
                        <a:blipFill rotWithShape="1">
                          <a:blip r:embed="rId5"/>
                          <a:stretch>
                            <a:fillRect l="-200000" t="-201235" r="-1235" b="-1235"/>
                          </a:stretch>
                        </a:blipFill>
                      </a:tcPr>
                    </a:tc>
                  </a:tr>
                </a:tbl>
              </a:graphicData>
            </a:graphic>
          </p:graphicFrame>
        </mc:Fallback>
      </mc:AlternateContent>
      <p:sp>
        <p:nvSpPr>
          <p:cNvPr id="65" name="Rectangle 64"/>
          <p:cNvSpPr/>
          <p:nvPr/>
        </p:nvSpPr>
        <p:spPr>
          <a:xfrm>
            <a:off x="39160" y="359079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66" name="Rectangle 65"/>
          <p:cNvSpPr/>
          <p:nvPr/>
        </p:nvSpPr>
        <p:spPr>
          <a:xfrm>
            <a:off x="39160" y="457655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63" name="Rectangle 62"/>
          <p:cNvSpPr/>
          <p:nvPr/>
        </p:nvSpPr>
        <p:spPr>
          <a:xfrm>
            <a:off x="442314"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7" name="Rectangle 66"/>
          <p:cNvSpPr/>
          <p:nvPr/>
        </p:nvSpPr>
        <p:spPr>
          <a:xfrm>
            <a:off x="442313"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1427053"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9" name="Rectangle 68"/>
          <p:cNvSpPr/>
          <p:nvPr/>
        </p:nvSpPr>
        <p:spPr>
          <a:xfrm>
            <a:off x="1427052"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0" name="Rectangle 69"/>
          <p:cNvSpPr/>
          <p:nvPr/>
        </p:nvSpPr>
        <p:spPr>
          <a:xfrm>
            <a:off x="1427052" y="5578144"/>
            <a:ext cx="492183" cy="452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1" name="TextBox 70"/>
          <p:cNvSpPr txBox="1"/>
          <p:nvPr/>
        </p:nvSpPr>
        <p:spPr>
          <a:xfrm>
            <a:off x="20186" y="6030965"/>
            <a:ext cx="3113078" cy="830997"/>
          </a:xfrm>
          <a:prstGeom prst="rect">
            <a:avLst/>
          </a:prstGeom>
          <a:noFill/>
        </p:spPr>
        <p:txBody>
          <a:bodyPr wrap="square" rtlCol="0">
            <a:spAutoFit/>
          </a:bodyPr>
          <a:lstStyle/>
          <a:p>
            <a:r>
              <a:rPr lang="en-GB" sz="1600" dirty="0"/>
              <a:t>Complete the magic square (where the total of each row, column and long diagonal is the same).</a:t>
            </a:r>
          </a:p>
        </p:txBody>
      </p:sp>
      <p:sp>
        <p:nvSpPr>
          <p:cNvPr id="72" name="Rectangle 71"/>
          <p:cNvSpPr/>
          <p:nvPr/>
        </p:nvSpPr>
        <p:spPr>
          <a:xfrm>
            <a:off x="92431" y="38793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73" name="Rectangle 72"/>
          <p:cNvSpPr/>
          <p:nvPr/>
        </p:nvSpPr>
        <p:spPr>
          <a:xfrm>
            <a:off x="92431" y="420016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4" name="Rectangle 73"/>
          <p:cNvSpPr/>
          <p:nvPr/>
        </p:nvSpPr>
        <p:spPr>
          <a:xfrm>
            <a:off x="2729413" y="38528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5" name="Rectangle 74"/>
          <p:cNvSpPr/>
          <p:nvPr/>
        </p:nvSpPr>
        <p:spPr>
          <a:xfrm>
            <a:off x="2729413" y="417365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76" name="Rectangle 75"/>
          <p:cNvSpPr/>
          <p:nvPr/>
        </p:nvSpPr>
        <p:spPr>
          <a:xfrm>
            <a:off x="5032826" y="13038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77" name="Rectangle 76"/>
          <p:cNvSpPr/>
          <p:nvPr/>
        </p:nvSpPr>
        <p:spPr>
          <a:xfrm>
            <a:off x="6804248" y="131330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8" name="Rectangle 77"/>
          <p:cNvSpPr/>
          <p:nvPr/>
        </p:nvSpPr>
        <p:spPr>
          <a:xfrm>
            <a:off x="5032826" y="159170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9" name="Rectangle 78"/>
          <p:cNvSpPr/>
          <p:nvPr/>
        </p:nvSpPr>
        <p:spPr>
          <a:xfrm>
            <a:off x="6066171" y="1295399"/>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6066171" y="1631321"/>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7956376" y="1282312"/>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2449736" y="45684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sp>
            <p:nvSpPr>
              <p:cNvPr id="83" name="TextBox 82"/>
              <p:cNvSpPr txBox="1"/>
              <p:nvPr/>
            </p:nvSpPr>
            <p:spPr>
              <a:xfrm>
                <a:off x="2720876" y="4492234"/>
                <a:ext cx="2744684" cy="1591974"/>
              </a:xfrm>
              <a:prstGeom prst="rect">
                <a:avLst/>
              </a:prstGeom>
              <a:noFill/>
            </p:spPr>
            <p:txBody>
              <a:bodyPr wrap="square" rtlCol="0">
                <a:spAutoFit/>
              </a:bodyPr>
              <a:lstStyle/>
              <a:p>
                <a:r>
                  <a:rPr lang="en-GB" dirty="0"/>
                  <a:t>Calculate:</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𝟏𝟑</m:t>
                        </m:r>
                      </m:num>
                      <m:den>
                        <m:r>
                          <a:rPr lang="en-GB" b="1" i="1" smtClean="0">
                            <a:latin typeface="Cambria Math"/>
                          </a:rPr>
                          <m:t>𝟔𝟎</m:t>
                        </m:r>
                      </m:den>
                    </m:f>
                  </m:oMath>
                </a14:m>
                <a:r>
                  <a:rPr lang="en-GB" b="1" dirty="0"/>
                  <a:t> </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37</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49</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𝟐𝟖𝟏</m:t>
                        </m:r>
                      </m:num>
                      <m:den>
                        <m:r>
                          <a:rPr lang="en-GB" b="1" i="1" smtClean="0">
                            <a:latin typeface="Cambria Math"/>
                          </a:rPr>
                          <m:t>𝟏𝟖𝟏𝟑</m:t>
                        </m:r>
                      </m:den>
                    </m:f>
                  </m:oMath>
                </a14:m>
                <a:r>
                  <a:rPr lang="en-GB" dirty="0"/>
                  <a:t> </a:t>
                </a:r>
              </a:p>
              <a:p>
                <a14:m>
                  <m:oMath xmlns:m="http://schemas.openxmlformats.org/officeDocument/2006/math">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e>
                    </m:d>
                    <m:r>
                      <a:rPr lang="en-GB" b="0" i="1" smtClean="0">
                        <a:latin typeface="Cambria Math"/>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7</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9</m:t>
                            </m:r>
                          </m:den>
                        </m:f>
                      </m:e>
                    </m:d>
                    <m:r>
                      <a:rPr lang="en-GB" b="0" i="1" smtClean="0">
                        <a:latin typeface="Cambria Math"/>
                      </a:rPr>
                      <m:t>=</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𝟏𝟔</m:t>
                        </m:r>
                      </m:num>
                      <m:den>
                        <m:r>
                          <a:rPr lang="en-GB" b="1" i="1" smtClean="0">
                            <a:latin typeface="Cambria Math"/>
                          </a:rPr>
                          <m:t>𝟐𝟏</m:t>
                        </m:r>
                      </m:den>
                    </m:f>
                  </m:oMath>
                </a14:m>
                <a:r>
                  <a:rPr lang="en-GB"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2720876" y="4492234"/>
                <a:ext cx="2744684" cy="1591974"/>
              </a:xfrm>
              <a:prstGeom prst="rect">
                <a:avLst/>
              </a:prstGeom>
              <a:blipFill rotWithShape="1">
                <a:blip r:embed="rId6"/>
                <a:stretch>
                  <a:fillRect l="-1774" t="-1916"/>
                </a:stretch>
              </a:blipFill>
            </p:spPr>
            <p:txBody>
              <a:bodyPr/>
              <a:lstStyle/>
              <a:p>
                <a:r>
                  <a:rPr lang="en-GB">
                    <a:noFill/>
                  </a:rPr>
                  <a:t> </a:t>
                </a:r>
              </a:p>
            </p:txBody>
          </p:sp>
        </mc:Fallback>
      </mc:AlternateContent>
      <p:sp>
        <p:nvSpPr>
          <p:cNvPr id="84" name="TextBox 83"/>
          <p:cNvSpPr txBox="1"/>
          <p:nvPr/>
        </p:nvSpPr>
        <p:spPr>
          <a:xfrm>
            <a:off x="5685170" y="68730"/>
            <a:ext cx="3384376" cy="461665"/>
          </a:xfrm>
          <a:prstGeom prst="rect">
            <a:avLst/>
          </a:prstGeom>
          <a:noFill/>
        </p:spPr>
        <p:txBody>
          <a:bodyPr wrap="square" rtlCol="0">
            <a:spAutoFit/>
          </a:bodyPr>
          <a:lstStyle/>
          <a:p>
            <a:pPr algn="r"/>
            <a:r>
              <a:rPr lang="en-GB" sz="2400" b="1" dirty="0">
                <a:solidFill>
                  <a:schemeClr val="bg1"/>
                </a:solidFill>
              </a:rPr>
              <a:t>No calculators!</a:t>
            </a:r>
          </a:p>
        </p:txBody>
      </p:sp>
      <p:sp>
        <p:nvSpPr>
          <p:cNvPr id="85" name="Rectangle 84"/>
          <p:cNvSpPr/>
          <p:nvPr/>
        </p:nvSpPr>
        <p:spPr>
          <a:xfrm>
            <a:off x="4158679" y="481329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3782913" y="5222238"/>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4788065" y="561332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9" name="Straight Connector 88"/>
          <p:cNvCxnSpPr/>
          <p:nvPr/>
        </p:nvCxnSpPr>
        <p:spPr>
          <a:xfrm>
            <a:off x="-12700" y="4530334"/>
            <a:ext cx="4788065"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2267744" y="4711952"/>
            <a:ext cx="0" cy="1372256"/>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267744" y="6085768"/>
            <a:ext cx="865520" cy="0"/>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flipV="1">
            <a:off x="3133264" y="6085768"/>
            <a:ext cx="0" cy="772232"/>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2428165" y="48985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3" name="Rectangle 102"/>
          <p:cNvSpPr/>
          <p:nvPr/>
        </p:nvSpPr>
        <p:spPr>
          <a:xfrm>
            <a:off x="2412664" y="52969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04" name="Rectangle 103"/>
          <p:cNvSpPr/>
          <p:nvPr/>
        </p:nvSpPr>
        <p:spPr>
          <a:xfrm>
            <a:off x="2428165" y="56742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105" name="TextBox 104"/>
              <p:cNvSpPr txBox="1"/>
              <p:nvPr/>
            </p:nvSpPr>
            <p:spPr>
              <a:xfrm>
                <a:off x="3409673" y="6085768"/>
                <a:ext cx="1890787" cy="492955"/>
              </a:xfrm>
              <a:prstGeom prst="rect">
                <a:avLst/>
              </a:prstGeom>
              <a:noFill/>
            </p:spPr>
            <p:txBody>
              <a:bodyPr wrap="square" rtlCol="0">
                <a:spAutoFit/>
              </a:bodyPr>
              <a:lstStyle/>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8</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27</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𝟏𝟎𝟕</m:t>
                        </m:r>
                      </m:num>
                      <m:den>
                        <m:r>
                          <a:rPr lang="en-GB" b="1" i="1" smtClean="0">
                            <a:latin typeface="Cambria Math"/>
                          </a:rPr>
                          <m:t>𝟐𝟏𝟔</m:t>
                        </m:r>
                      </m:den>
                    </m:f>
                  </m:oMath>
                </a14:m>
                <a:r>
                  <a:rPr lang="en-GB" dirty="0"/>
                  <a:t> </a:t>
                </a:r>
              </a:p>
            </p:txBody>
          </p:sp>
        </mc:Choice>
        <mc:Fallback xmlns="">
          <p:sp>
            <p:nvSpPr>
              <p:cNvPr id="105" name="TextBox 104"/>
              <p:cNvSpPr txBox="1">
                <a:spLocks noRot="1" noChangeAspect="1" noMove="1" noResize="1" noEditPoints="1" noAdjustHandles="1" noChangeArrowheads="1" noChangeShapeType="1" noTextEdit="1"/>
              </p:cNvSpPr>
              <p:nvPr/>
            </p:nvSpPr>
            <p:spPr>
              <a:xfrm>
                <a:off x="3409673" y="6085768"/>
                <a:ext cx="1890787" cy="492955"/>
              </a:xfrm>
              <a:prstGeom prst="rect">
                <a:avLst/>
              </a:prstGeom>
              <a:blipFill rotWithShape="1">
                <a:blip r:embed="rId7"/>
                <a:stretch>
                  <a:fillRect b="-1235"/>
                </a:stretch>
              </a:blipFill>
            </p:spPr>
            <p:txBody>
              <a:bodyPr/>
              <a:lstStyle/>
              <a:p>
                <a:r>
                  <a:rPr lang="en-GB">
                    <a:noFill/>
                  </a:rPr>
                  <a:t> </a:t>
                </a:r>
              </a:p>
            </p:txBody>
          </p:sp>
        </mc:Fallback>
      </mc:AlternateContent>
      <p:sp>
        <p:nvSpPr>
          <p:cNvPr id="106" name="Rectangle 105"/>
          <p:cNvSpPr/>
          <p:nvPr/>
        </p:nvSpPr>
        <p:spPr>
          <a:xfrm>
            <a:off x="4694266" y="6127775"/>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7" name="Straight Connector 106"/>
          <p:cNvCxnSpPr/>
          <p:nvPr/>
        </p:nvCxnSpPr>
        <p:spPr>
          <a:xfrm flipV="1">
            <a:off x="5313288" y="2761470"/>
            <a:ext cx="0" cy="3966363"/>
          </a:xfrm>
          <a:prstGeom prst="line">
            <a:avLst/>
          </a:prstGeom>
        </p:spPr>
        <p:style>
          <a:lnRef idx="1">
            <a:schemeClr val="dk1"/>
          </a:lnRef>
          <a:fillRef idx="0">
            <a:schemeClr val="dk1"/>
          </a:fillRef>
          <a:effectRef idx="0">
            <a:schemeClr val="dk1"/>
          </a:effectRef>
          <a:fontRef idx="minor">
            <a:schemeClr val="tx1"/>
          </a:fontRef>
        </p:style>
      </p:cxnSp>
      <p:sp>
        <p:nvSpPr>
          <p:cNvPr id="109" name="Rectangle 108"/>
          <p:cNvSpPr/>
          <p:nvPr/>
        </p:nvSpPr>
        <p:spPr>
          <a:xfrm>
            <a:off x="3177042" y="618485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11" name="Rectangle 110"/>
          <p:cNvSpPr/>
          <p:nvPr/>
        </p:nvSpPr>
        <p:spPr>
          <a:xfrm>
            <a:off x="2942786" y="299695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1612620" y="382270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1640848" y="416639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4457725" y="3815436"/>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5" name="Rectangle 114"/>
          <p:cNvSpPr/>
          <p:nvPr/>
        </p:nvSpPr>
        <p:spPr>
          <a:xfrm>
            <a:off x="4478365" y="417174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5909636" y="6010345"/>
            <a:ext cx="3053890" cy="631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35823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4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5"/>
                                        </p:tgtEl>
                                      </p:cBhvr>
                                    </p:animEffect>
                                    <p:set>
                                      <p:cBhvr>
                                        <p:cTn id="6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6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4" restart="whenNotActive" fill="hold" evtFilter="cancelBubble" nodeType="interactiveSeq">
                <p:stCondLst>
                  <p:cond evt="onClick" delay="0">
                    <p:tgtEl>
                      <p:spTgt spid="6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7"/>
                                        </p:tgtEl>
                                      </p:cBhvr>
                                    </p:animEffect>
                                    <p:set>
                                      <p:cBhvr>
                                        <p:cTn id="7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80" restart="whenNotActive" fill="hold" evtFilter="cancelBubble" nodeType="interactiveSeq">
                <p:stCondLst>
                  <p:cond evt="onClick" delay="0">
                    <p:tgtEl>
                      <p:spTgt spid="6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8"/>
                                        </p:tgtEl>
                                      </p:cBhvr>
                                    </p:animEffect>
                                    <p:set>
                                      <p:cBhvr>
                                        <p:cTn id="8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6" restart="whenNotActive" fill="hold" evtFilter="cancelBubble" nodeType="interactiveSeq">
                <p:stCondLst>
                  <p:cond evt="onClick" delay="0">
                    <p:tgtEl>
                      <p:spTgt spid="6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8" restart="whenNotActive" fill="hold" evtFilter="cancelBubble" nodeType="interactiveSeq">
                <p:stCondLst>
                  <p:cond evt="onClick" delay="0">
                    <p:tgtEl>
                      <p:spTgt spid="7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9"/>
                                        </p:tgtEl>
                                      </p:cBhvr>
                                    </p:animEffect>
                                    <p:set>
                                      <p:cBhvr>
                                        <p:cTn id="103"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04" restart="whenNotActive" fill="hold" evtFilter="cancelBubble" nodeType="interactiveSeq">
                <p:stCondLst>
                  <p:cond evt="onClick" delay="0">
                    <p:tgtEl>
                      <p:spTgt spid="8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0" restart="whenNotActive" fill="hold" evtFilter="cancelBubble" nodeType="interactiveSeq">
                <p:stCondLst>
                  <p:cond evt="onClick" delay="0">
                    <p:tgtEl>
                      <p:spTgt spid="8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1"/>
                                        </p:tgtEl>
                                      </p:cBhvr>
                                    </p:animEffect>
                                    <p:set>
                                      <p:cBhvr>
                                        <p:cTn id="115"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16" restart="whenNotActive" fill="hold" evtFilter="cancelBubble" nodeType="interactiveSeq">
                <p:stCondLst>
                  <p:cond evt="onClick" delay="0">
                    <p:tgtEl>
                      <p:spTgt spid="85"/>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5"/>
                                        </p:tgtEl>
                                      </p:cBhvr>
                                    </p:animEffect>
                                    <p:set>
                                      <p:cBhvr>
                                        <p:cTn id="121"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8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6"/>
                                        </p:tgtEl>
                                      </p:cBhvr>
                                    </p:animEffect>
                                    <p:set>
                                      <p:cBhvr>
                                        <p:cTn id="12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28" restart="whenNotActive" fill="hold" evtFilter="cancelBubble" nodeType="interactiveSeq">
                <p:stCondLst>
                  <p:cond evt="onClick" delay="0">
                    <p:tgtEl>
                      <p:spTgt spid="8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7"/>
                                        </p:tgtEl>
                                      </p:cBhvr>
                                    </p:animEffect>
                                    <p:set>
                                      <p:cBhvr>
                                        <p:cTn id="133"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34" restart="whenNotActive" fill="hold" evtFilter="cancelBubble" nodeType="interactiveSeq">
                <p:stCondLst>
                  <p:cond evt="onClick" delay="0">
                    <p:tgtEl>
                      <p:spTgt spid="10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06"/>
                                        </p:tgtEl>
                                      </p:cBhvr>
                                    </p:animEffect>
                                    <p:set>
                                      <p:cBhvr>
                                        <p:cTn id="13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0" restart="whenNotActive" fill="hold" evtFilter="cancelBubble" nodeType="interactiveSeq">
                <p:stCondLst>
                  <p:cond evt="onClick" delay="0">
                    <p:tgtEl>
                      <p:spTgt spid="111"/>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11"/>
                                        </p:tgtEl>
                                      </p:cBhvr>
                                    </p:animEffect>
                                    <p:set>
                                      <p:cBhvr>
                                        <p:cTn id="14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46" restart="whenNotActive" fill="hold" evtFilter="cancelBubble" nodeType="interactiveSeq">
                <p:stCondLst>
                  <p:cond evt="onClick" delay="0">
                    <p:tgtEl>
                      <p:spTgt spid="112"/>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112"/>
                                        </p:tgtEl>
                                      </p:cBhvr>
                                    </p:animEffect>
                                    <p:set>
                                      <p:cBhvr>
                                        <p:cTn id="15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52" restart="whenNotActive" fill="hold" evtFilter="cancelBubble" nodeType="interactiveSeq">
                <p:stCondLst>
                  <p:cond evt="onClick" delay="0">
                    <p:tgtEl>
                      <p:spTgt spid="113"/>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113"/>
                                        </p:tgtEl>
                                      </p:cBhvr>
                                    </p:animEffect>
                                    <p:set>
                                      <p:cBhvr>
                                        <p:cTn id="15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58" restart="whenNotActive" fill="hold" evtFilter="cancelBubble" nodeType="interactiveSeq">
                <p:stCondLst>
                  <p:cond evt="onClick" delay="0">
                    <p:tgtEl>
                      <p:spTgt spid="114"/>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14"/>
                                        </p:tgtEl>
                                      </p:cBhvr>
                                    </p:animEffect>
                                    <p:set>
                                      <p:cBhvr>
                                        <p:cTn id="16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64" restart="whenNotActive" fill="hold" evtFilter="cancelBubble" nodeType="interactiveSeq">
                <p:stCondLst>
                  <p:cond evt="onClick" delay="0">
                    <p:tgtEl>
                      <p:spTgt spid="115"/>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115"/>
                                        </p:tgtEl>
                                      </p:cBhvr>
                                    </p:animEffect>
                                    <p:set>
                                      <p:cBhvr>
                                        <p:cTn id="169"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70" restart="whenNotActive" fill="hold" evtFilter="cancelBubble" nodeType="interactiveSeq">
                <p:stCondLst>
                  <p:cond evt="onClick" delay="0">
                    <p:tgtEl>
                      <p:spTgt spid="88"/>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88"/>
                                        </p:tgtEl>
                                      </p:cBhvr>
                                    </p:animEffect>
                                    <p:set>
                                      <p:cBhvr>
                                        <p:cTn id="17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7" grpId="0" animBg="1"/>
      <p:bldP spid="8" grpId="0" animBg="1"/>
      <p:bldP spid="9" grpId="0" animBg="1"/>
      <p:bldP spid="10" grpId="0" animBg="1"/>
      <p:bldP spid="11" grpId="0" animBg="1"/>
      <p:bldP spid="41" grpId="0" animBg="1"/>
      <p:bldP spid="42" grpId="0" animBg="1"/>
      <p:bldP spid="43" grpId="0" animBg="1"/>
      <p:bldP spid="44" grpId="0" animBg="1"/>
      <p:bldP spid="45" grpId="0" animBg="1"/>
      <p:bldP spid="46" grpId="0" animBg="1"/>
      <p:bldP spid="63" grpId="0" animBg="1"/>
      <p:bldP spid="67" grpId="0" animBg="1"/>
      <p:bldP spid="68" grpId="0" animBg="1"/>
      <p:bldP spid="69" grpId="0" animBg="1"/>
      <p:bldP spid="70" grpId="0" animBg="1"/>
      <p:bldP spid="79" grpId="0" animBg="1"/>
      <p:bldP spid="80" grpId="0" animBg="1"/>
      <p:bldP spid="81" grpId="0" animBg="1"/>
      <p:bldP spid="85" grpId="0" animBg="1"/>
      <p:bldP spid="86" grpId="0" animBg="1"/>
      <p:bldP spid="87" grpId="0" animBg="1"/>
      <p:bldP spid="106" grpId="0" animBg="1"/>
      <p:bldP spid="111" grpId="0" animBg="1"/>
      <p:bldP spid="112" grpId="0" animBg="1"/>
      <p:bldP spid="113" grpId="0" animBg="1"/>
      <p:bldP spid="114" grpId="0" animBg="1"/>
      <p:bldP spid="115"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a:xfrm>
            <a:off x="5883896" y="4077072"/>
            <a:ext cx="1044116" cy="1008112"/>
          </a:xfrm>
          <a:prstGeom prst="pie">
            <a:avLst>
              <a:gd name="adj1" fmla="val 10800000"/>
              <a:gd name="adj2" fmla="val 16200000"/>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Mixed Numbers </a:t>
                  </a:r>
                  <a14:m>
                    <m:oMath xmlns:m="http://schemas.openxmlformats.org/officeDocument/2006/math">
                      <m:r>
                        <a:rPr lang="en-GB" sz="3200" i="1" smtClean="0">
                          <a:latin typeface="Cambria Math"/>
                          <a:ea typeface="Cambria Math"/>
                        </a:rPr>
                        <m:t>⇔</m:t>
                      </m:r>
                    </m:oMath>
                  </a14:m>
                  <a:r>
                    <a:rPr lang="en-GB" sz="3200" dirty="0"/>
                    <a:t> Improper Fractions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3568" y="1124744"/>
            <a:ext cx="2736304" cy="1323439"/>
          </a:xfrm>
          <a:prstGeom prst="rect">
            <a:avLst/>
          </a:prstGeom>
          <a:noFill/>
        </p:spPr>
        <p:txBody>
          <a:bodyPr wrap="square" rtlCol="0">
            <a:spAutoFit/>
          </a:bodyPr>
          <a:lstStyle/>
          <a:p>
            <a:r>
              <a:rPr lang="en-GB" sz="2000" b="1" u="sng" dirty="0"/>
              <a:t>Improper fractions </a:t>
            </a:r>
            <a:r>
              <a:rPr lang="en-GB" sz="2000" dirty="0"/>
              <a:t>are where the numerator is greater than the denominator.</a:t>
            </a:r>
          </a:p>
        </p:txBody>
      </p:sp>
      <mc:AlternateContent xmlns:mc="http://schemas.openxmlformats.org/markup-compatibility/2006" xmlns:a14="http://schemas.microsoft.com/office/drawing/2010/main">
        <mc:Choice Requires="a14">
          <p:sp>
            <p:nvSpPr>
              <p:cNvPr id="6" name="TextBox 5"/>
              <p:cNvSpPr txBox="1"/>
              <p:nvPr/>
            </p:nvSpPr>
            <p:spPr>
              <a:xfrm>
                <a:off x="899592" y="263691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a:rPr>
                            <m:t>13</m:t>
                          </m:r>
                        </m:num>
                        <m:den>
                          <m:r>
                            <a:rPr lang="en-GB" sz="2800" b="0" i="1" smtClean="0">
                              <a:latin typeface="Cambria Math"/>
                            </a:rPr>
                            <m:t>4</m:t>
                          </m:r>
                        </m:den>
                      </m:f>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2636912"/>
                <a:ext cx="1800200" cy="898964"/>
              </a:xfrm>
              <a:prstGeom prst="rect">
                <a:avLst/>
              </a:prstGeom>
              <a:blipFill rotWithShape="1">
                <a:blip r:embed="rId3"/>
                <a:stretch>
                  <a:fillRect/>
                </a:stretch>
              </a:blipFill>
            </p:spPr>
            <p:txBody>
              <a:bodyPr/>
              <a:lstStyle/>
              <a:p>
                <a:r>
                  <a:rPr lang="en-GB">
                    <a:noFill/>
                  </a:rPr>
                  <a:t> </a:t>
                </a:r>
              </a:p>
            </p:txBody>
          </p:sp>
        </mc:Fallback>
      </mc:AlternateContent>
      <p:sp>
        <p:nvSpPr>
          <p:cNvPr id="7" name="Oval 6"/>
          <p:cNvSpPr/>
          <p:nvPr/>
        </p:nvSpPr>
        <p:spPr>
          <a:xfrm>
            <a:off x="5883896"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stCxn id="7" idx="0"/>
            <a:endCxn id="7" idx="4"/>
          </p:cNvCxnSpPr>
          <p:nvPr/>
        </p:nvCxnSpPr>
        <p:spPr>
          <a:xfrm>
            <a:off x="6405954"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7" idx="2"/>
            <a:endCxn id="7" idx="6"/>
          </p:cNvCxnSpPr>
          <p:nvPr/>
        </p:nvCxnSpPr>
        <p:spPr>
          <a:xfrm>
            <a:off x="5883896"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15" name="Pie 14"/>
          <p:cNvSpPr/>
          <p:nvPr/>
        </p:nvSpPr>
        <p:spPr>
          <a:xfrm>
            <a:off x="4587752" y="4062754"/>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4587752" y="4062754"/>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a:stCxn id="16" idx="0"/>
            <a:endCxn id="16" idx="4"/>
          </p:cNvCxnSpPr>
          <p:nvPr/>
        </p:nvCxnSpPr>
        <p:spPr>
          <a:xfrm>
            <a:off x="5109810" y="4062754"/>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16" idx="2"/>
            <a:endCxn id="16" idx="6"/>
          </p:cNvCxnSpPr>
          <p:nvPr/>
        </p:nvCxnSpPr>
        <p:spPr>
          <a:xfrm>
            <a:off x="4587752" y="4566810"/>
            <a:ext cx="1044116" cy="0"/>
          </a:xfrm>
          <a:prstGeom prst="line">
            <a:avLst/>
          </a:prstGeom>
        </p:spPr>
        <p:style>
          <a:lnRef idx="2">
            <a:schemeClr val="dk1"/>
          </a:lnRef>
          <a:fillRef idx="0">
            <a:schemeClr val="dk1"/>
          </a:fillRef>
          <a:effectRef idx="1">
            <a:schemeClr val="dk1"/>
          </a:effectRef>
          <a:fontRef idx="minor">
            <a:schemeClr val="tx1"/>
          </a:fontRef>
        </p:style>
      </p:cxnSp>
      <p:sp>
        <p:nvSpPr>
          <p:cNvPr id="19" name="Pie 18"/>
          <p:cNvSpPr/>
          <p:nvPr/>
        </p:nvSpPr>
        <p:spPr>
          <a:xfrm>
            <a:off x="3345614" y="4074477"/>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Oval 19"/>
          <p:cNvSpPr/>
          <p:nvPr/>
        </p:nvSpPr>
        <p:spPr>
          <a:xfrm>
            <a:off x="3345614" y="4074477"/>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1" name="Straight Connector 20"/>
          <p:cNvCxnSpPr>
            <a:stCxn id="20" idx="0"/>
            <a:endCxn id="20" idx="4"/>
          </p:cNvCxnSpPr>
          <p:nvPr/>
        </p:nvCxnSpPr>
        <p:spPr>
          <a:xfrm>
            <a:off x="3867672" y="4074477"/>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stCxn id="20" idx="2"/>
            <a:endCxn id="20" idx="6"/>
          </p:cNvCxnSpPr>
          <p:nvPr/>
        </p:nvCxnSpPr>
        <p:spPr>
          <a:xfrm>
            <a:off x="3345614" y="4578533"/>
            <a:ext cx="1044116" cy="0"/>
          </a:xfrm>
          <a:prstGeom prst="line">
            <a:avLst/>
          </a:prstGeom>
        </p:spPr>
        <p:style>
          <a:lnRef idx="2">
            <a:schemeClr val="dk1"/>
          </a:lnRef>
          <a:fillRef idx="0">
            <a:schemeClr val="dk1"/>
          </a:fillRef>
          <a:effectRef idx="1">
            <a:schemeClr val="dk1"/>
          </a:effectRef>
          <a:fontRef idx="minor">
            <a:schemeClr val="tx1"/>
          </a:fontRef>
        </p:style>
      </p:cxnSp>
      <p:sp>
        <p:nvSpPr>
          <p:cNvPr id="23" name="Pie 22"/>
          <p:cNvSpPr/>
          <p:nvPr/>
        </p:nvSpPr>
        <p:spPr>
          <a:xfrm>
            <a:off x="2070049" y="4077072"/>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4" name="Oval 23"/>
          <p:cNvSpPr/>
          <p:nvPr/>
        </p:nvSpPr>
        <p:spPr>
          <a:xfrm>
            <a:off x="2070049"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5" name="Straight Connector 24"/>
          <p:cNvCxnSpPr>
            <a:stCxn id="24" idx="0"/>
            <a:endCxn id="24" idx="4"/>
          </p:cNvCxnSpPr>
          <p:nvPr/>
        </p:nvCxnSpPr>
        <p:spPr>
          <a:xfrm>
            <a:off x="2592107"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24" idx="2"/>
            <a:endCxn id="24" idx="6"/>
          </p:cNvCxnSpPr>
          <p:nvPr/>
        </p:nvCxnSpPr>
        <p:spPr>
          <a:xfrm>
            <a:off x="2070049"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5109810" y="1124743"/>
            <a:ext cx="2736304" cy="1015663"/>
          </a:xfrm>
          <a:prstGeom prst="rect">
            <a:avLst/>
          </a:prstGeom>
          <a:noFill/>
        </p:spPr>
        <p:txBody>
          <a:bodyPr wrap="square" rtlCol="0">
            <a:spAutoFit/>
          </a:bodyPr>
          <a:lstStyle/>
          <a:p>
            <a:r>
              <a:rPr lang="en-GB" sz="2000" b="1" u="sng" dirty="0"/>
              <a:t>Mixed numbers </a:t>
            </a:r>
            <a:r>
              <a:rPr lang="en-GB" sz="2000" dirty="0"/>
              <a:t>have an integer and fractional part.</a:t>
            </a:r>
          </a:p>
        </p:txBody>
      </p:sp>
      <mc:AlternateContent xmlns:mc="http://schemas.openxmlformats.org/markup-compatibility/2006" xmlns:a14="http://schemas.microsoft.com/office/drawing/2010/main">
        <mc:Choice Requires="a14">
          <p:sp>
            <p:nvSpPr>
              <p:cNvPr id="28" name="TextBox 27"/>
              <p:cNvSpPr txBox="1"/>
              <p:nvPr/>
            </p:nvSpPr>
            <p:spPr>
              <a:xfrm>
                <a:off x="5505854" y="263497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oMath>
                  </m:oMathPara>
                </a14:m>
                <a:endParaRPr lang="en-GB"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505854" y="2634972"/>
                <a:ext cx="1800200" cy="898964"/>
              </a:xfrm>
              <a:prstGeom prst="rect">
                <a:avLst/>
              </a:prstGeom>
              <a:blipFill rotWithShape="1">
                <a:blip r:embed="rId4"/>
                <a:stretch>
                  <a:fillRect/>
                </a:stretch>
              </a:blipFill>
            </p:spPr>
            <p:txBody>
              <a:bodyPr/>
              <a:lstStyle/>
              <a:p>
                <a:r>
                  <a:rPr lang="en-GB">
                    <a:noFill/>
                  </a:rPr>
                  <a:t> </a:t>
                </a:r>
              </a:p>
            </p:txBody>
          </p:sp>
        </mc:Fallback>
      </mc:AlternateContent>
      <p:sp>
        <p:nvSpPr>
          <p:cNvPr id="29" name="Right Arrow 28"/>
          <p:cNvSpPr/>
          <p:nvPr/>
        </p:nvSpPr>
        <p:spPr>
          <a:xfrm>
            <a:off x="3237602" y="2924944"/>
            <a:ext cx="2304256"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Rectangle 29"/>
          <p:cNvSpPr/>
          <p:nvPr/>
        </p:nvSpPr>
        <p:spPr>
          <a:xfrm>
            <a:off x="5883896" y="2836985"/>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664441" y="5301207"/>
            <a:ext cx="5362346" cy="646331"/>
          </a:xfrm>
          <a:prstGeom prst="rect">
            <a:avLst/>
          </a:prstGeom>
          <a:noFill/>
        </p:spPr>
        <p:txBody>
          <a:bodyPr wrap="square" rtlCol="0">
            <a:spAutoFit/>
          </a:bodyPr>
          <a:lstStyle/>
          <a:p>
            <a:r>
              <a:rPr lang="en-GB" dirty="0"/>
              <a:t>We could make up 3 wholes using quarters (because 4 goes into 13 three times).</a:t>
            </a:r>
          </a:p>
        </p:txBody>
      </p:sp>
      <p:sp>
        <p:nvSpPr>
          <p:cNvPr id="32" name="Rectangle 31"/>
          <p:cNvSpPr/>
          <p:nvPr/>
        </p:nvSpPr>
        <p:spPr>
          <a:xfrm>
            <a:off x="6434555" y="2439684"/>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TextBox 32"/>
          <p:cNvSpPr txBox="1"/>
          <p:nvPr/>
        </p:nvSpPr>
        <p:spPr>
          <a:xfrm>
            <a:off x="2045042" y="5947538"/>
            <a:ext cx="5362346" cy="369332"/>
          </a:xfrm>
          <a:prstGeom prst="rect">
            <a:avLst/>
          </a:prstGeom>
          <a:noFill/>
        </p:spPr>
        <p:txBody>
          <a:bodyPr wrap="square" rtlCol="0">
            <a:spAutoFit/>
          </a:bodyPr>
          <a:lstStyle/>
          <a:p>
            <a:r>
              <a:rPr lang="en-GB" dirty="0"/>
              <a:t>The remainder was 1, so we have 1 quarter left over.</a:t>
            </a:r>
          </a:p>
        </p:txBody>
      </p:sp>
    </p:spTree>
    <p:extLst>
      <p:ext uri="{BB962C8B-B14F-4D97-AF65-F5344CB8AC3E}">
        <p14:creationId xmlns:p14="http://schemas.microsoft.com/office/powerpoint/2010/main" val="1454534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nextCondLst>
                <p:cond evt="onClick" delay="0">
                  <p:tgtEl>
                    <p:spTgt spid="32"/>
                  </p:tgtEl>
                </p:cond>
              </p:nextCondLst>
            </p:seq>
          </p:childTnLst>
        </p:cTn>
      </p:par>
    </p:tnLst>
    <p:bldLst>
      <p:bldP spid="14" grpId="0" animBg="1"/>
      <p:bldP spid="7" grpId="0" animBg="1"/>
      <p:bldP spid="15" grpId="0" animBg="1"/>
      <p:bldP spid="16" grpId="0" animBg="1"/>
      <p:bldP spid="19" grpId="0" animBg="1"/>
      <p:bldP spid="20" grpId="0" animBg="1"/>
      <p:bldP spid="23" grpId="0" animBg="1"/>
      <p:bldP spid="24" grpId="0" animBg="1"/>
      <p:bldP spid="30" grpId="0" animBg="1"/>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Mixed Numbers </a:t>
                  </a:r>
                  <a14:m>
                    <m:oMath xmlns:m="http://schemas.openxmlformats.org/officeDocument/2006/math">
                      <m:r>
                        <a:rPr lang="en-GB" sz="3200" i="1" smtClean="0">
                          <a:latin typeface="Cambria Math"/>
                          <a:ea typeface="Cambria Math"/>
                        </a:rPr>
                        <m:t>⇔</m:t>
                      </m:r>
                    </m:oMath>
                  </a14:m>
                  <a:r>
                    <a:rPr lang="en-GB" sz="3200" dirty="0"/>
                    <a:t> Improper Fractions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118919"/>
                <a:ext cx="2880320" cy="503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14</m:t>
                          </m:r>
                        </m:num>
                        <m:den>
                          <m:r>
                            <a:rPr lang="en-GB" sz="2400" b="0" i="1" smtClean="0">
                              <a:latin typeface="Cambria Math"/>
                            </a:rPr>
                            <m:t>5</m:t>
                          </m:r>
                        </m:den>
                      </m:f>
                      <m:r>
                        <a:rPr lang="en-GB" sz="2400" b="0" i="1" smtClean="0">
                          <a:latin typeface="Cambria Math"/>
                        </a:rPr>
                        <m:t> ⇒   2</m:t>
                      </m:r>
                      <m:f>
                        <m:fPr>
                          <m:ctrlPr>
                            <a:rPr lang="en-GB" sz="2400" b="0" i="1" smtClean="0">
                              <a:latin typeface="Cambria Math" panose="02040503050406030204" pitchFamily="18" charset="0"/>
                            </a:rPr>
                          </m:ctrlPr>
                        </m:fPr>
                        <m:num>
                          <m:r>
                            <a:rPr lang="en-GB" sz="2400" b="0" i="1" smtClean="0">
                              <a:latin typeface="Cambria Math"/>
                            </a:rPr>
                            <m:t>4</m:t>
                          </m:r>
                        </m:num>
                        <m:den>
                          <m:r>
                            <a:rPr lang="en-GB" sz="2400" b="0" i="1" smtClean="0">
                              <a:latin typeface="Cambria Math"/>
                            </a:rPr>
                            <m:t>5</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17</m:t>
                          </m:r>
                        </m:num>
                        <m:den>
                          <m:r>
                            <a:rPr lang="en-GB" sz="2400" b="0" i="1" smtClean="0">
                              <a:latin typeface="Cambria Math"/>
                            </a:rPr>
                            <m:t>3</m:t>
                          </m:r>
                        </m:den>
                      </m:f>
                      <m:r>
                        <a:rPr lang="en-GB" sz="2400" b="0" i="1" smtClean="0">
                          <a:latin typeface="Cambria Math"/>
                        </a:rPr>
                        <m:t>  ⇒  5</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2</m:t>
                          </m:r>
                        </m:den>
                      </m:f>
                      <m:r>
                        <a:rPr lang="en-GB" sz="2400" b="0" i="1" smtClean="0">
                          <a:latin typeface="Cambria Math"/>
                        </a:rPr>
                        <m:t>  ⇒   6</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24</m:t>
                          </m:r>
                        </m:num>
                        <m:den>
                          <m:r>
                            <a:rPr lang="en-GB" sz="2400" b="0" i="1" smtClean="0">
                              <a:latin typeface="Cambria Math"/>
                            </a:rPr>
                            <m:t>7</m:t>
                          </m:r>
                        </m:den>
                      </m:f>
                      <m:r>
                        <a:rPr lang="en-GB" sz="2400" b="0" i="1" smtClean="0">
                          <a:latin typeface="Cambria Math"/>
                        </a:rPr>
                        <m:t>   ⇒    3</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7</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41</m:t>
                          </m:r>
                        </m:num>
                        <m:den>
                          <m:r>
                            <a:rPr lang="en-GB" sz="2400" b="0" i="1" smtClean="0">
                              <a:latin typeface="Cambria Math"/>
                            </a:rPr>
                            <m:t>10</m:t>
                          </m:r>
                        </m:den>
                      </m:f>
                      <m:r>
                        <a:rPr lang="en-GB" sz="2400" b="0" i="1" smtClean="0">
                          <a:latin typeface="Cambria Math"/>
                        </a:rPr>
                        <m:t>  ⇒   4</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10</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118919"/>
                <a:ext cx="2880320" cy="5035225"/>
              </a:xfrm>
              <a:prstGeom prst="rect">
                <a:avLst/>
              </a:prstGeom>
              <a:blipFill rotWithShape="1">
                <a:blip r:embed="rId3"/>
                <a:stretch>
                  <a:fillRect/>
                </a:stretch>
              </a:blipFill>
            </p:spPr>
            <p:txBody>
              <a:bodyPr/>
              <a:lstStyle/>
              <a:p>
                <a:r>
                  <a:rPr lang="en-GB">
                    <a:noFill/>
                  </a:rPr>
                  <a:t> </a:t>
                </a:r>
              </a:p>
            </p:txBody>
          </p:sp>
        </mc:Fallback>
      </mc:AlternateContent>
      <p:cxnSp>
        <p:nvCxnSpPr>
          <p:cNvPr id="7" name="Straight Connector 6"/>
          <p:cNvCxnSpPr/>
          <p:nvPr/>
        </p:nvCxnSpPr>
        <p:spPr>
          <a:xfrm>
            <a:off x="4283968" y="1008239"/>
            <a:ext cx="0" cy="525658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578179" y="1412775"/>
                <a:ext cx="3528392" cy="5042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3</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3</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2</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5</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5</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15</m:t>
                          </m:r>
                        </m:num>
                        <m:den>
                          <m:r>
                            <a:rPr lang="en-GB" sz="2400" b="0" i="1" smtClean="0">
                              <a:latin typeface="Cambria Math"/>
                            </a:rPr>
                            <m:t>2</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8</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26</m:t>
                          </m:r>
                        </m:num>
                        <m:den>
                          <m:r>
                            <a:rPr lang="en-GB" sz="2400" b="0" i="1" smtClean="0">
                              <a:latin typeface="Cambria Math"/>
                            </a:rPr>
                            <m:t>3</m:t>
                          </m:r>
                        </m:den>
                      </m:f>
                    </m:oMath>
                  </m:oMathPara>
                </a14:m>
                <a:endParaRPr lang="en-GB" sz="2400" b="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11</m:t>
                      </m:r>
                      <m:f>
                        <m:fPr>
                          <m:ctrlPr>
                            <a:rPr lang="en-GB" sz="2400" b="0" i="1" smtClean="0">
                              <a:latin typeface="Cambria Math" panose="02040503050406030204" pitchFamily="18" charset="0"/>
                            </a:rPr>
                          </m:ctrlPr>
                        </m:fPr>
                        <m:num>
                          <m:r>
                            <a:rPr lang="en-GB" sz="2400" b="0" i="1" smtClean="0">
                              <a:latin typeface="Cambria Math"/>
                            </a:rPr>
                            <m:t>6</m:t>
                          </m:r>
                        </m:num>
                        <m:den>
                          <m:r>
                            <a:rPr lang="en-GB" sz="2400" b="0" i="1" smtClean="0">
                              <a:latin typeface="Cambria Math"/>
                            </a:rPr>
                            <m:t>7</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83</m:t>
                          </m:r>
                        </m:num>
                        <m:den>
                          <m:r>
                            <a:rPr lang="en-GB" sz="2400" b="0" i="1" smtClean="0">
                              <a:latin typeface="Cambria Math"/>
                            </a:rPr>
                            <m:t>7</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8179" y="1412775"/>
                <a:ext cx="3528392" cy="5042727"/>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6228184" y="764704"/>
            <a:ext cx="2592288" cy="584775"/>
          </a:xfrm>
          <a:prstGeom prst="rect">
            <a:avLst/>
          </a:prstGeom>
          <a:noFill/>
        </p:spPr>
        <p:txBody>
          <a:bodyPr wrap="square" rtlCol="0">
            <a:spAutoFit/>
          </a:bodyPr>
          <a:lstStyle/>
          <a:p>
            <a:r>
              <a:rPr lang="en-GB" sz="1600" dirty="0"/>
              <a:t>How many thirds does the 4 wholes give you?</a:t>
            </a:r>
          </a:p>
        </p:txBody>
      </p:sp>
      <p:cxnSp>
        <p:nvCxnSpPr>
          <p:cNvPr id="11" name="Straight Arrow Connector 10"/>
          <p:cNvCxnSpPr/>
          <p:nvPr/>
        </p:nvCxnSpPr>
        <p:spPr>
          <a:xfrm flipH="1">
            <a:off x="7221415" y="1349479"/>
            <a:ext cx="446930" cy="373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2155" y="1032914"/>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472154" y="2060848"/>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72154" y="3194572"/>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472155" y="429309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472155" y="538090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588225" y="1359877"/>
            <a:ext cx="621468" cy="431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588224" y="2447630"/>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588224" y="3518547"/>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588225" y="4633965"/>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6588225" y="5708561"/>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7653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416824" cy="3701783"/>
              </a:xfrm>
              <a:prstGeom prst="rect">
                <a:avLst/>
              </a:prstGeom>
              <a:noFill/>
            </p:spPr>
            <p:txBody>
              <a:bodyPr wrap="square" rtlCol="0">
                <a:spAutoFit/>
              </a:bodyPr>
              <a:lstStyle/>
              <a:p>
                <a:r>
                  <a:rPr lang="en-GB" dirty="0"/>
                  <a:t>To add mixed numbers: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 =3</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6</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6</m:t>
                          </m:r>
                        </m:den>
                      </m:f>
                    </m:oMath>
                    <m:oMath xmlns:m="http://schemas.openxmlformats.org/officeDocument/2006/math">
                      <m:r>
                        <a:rPr lang="en-GB" b="1" i="1" smtClean="0">
                          <a:latin typeface="Cambria Math"/>
                        </a:rPr>
                        <m:t>                   =</m:t>
                      </m:r>
                      <m:r>
                        <a:rPr lang="en-GB" b="1" i="1" smtClean="0">
                          <a:latin typeface="Cambria Math"/>
                        </a:rPr>
                        <m:t>𝟓</m:t>
                      </m:r>
                      <m:f>
                        <m:fPr>
                          <m:ctrlPr>
                            <a:rPr lang="en-GB" b="1" i="1" smtClean="0">
                              <a:latin typeface="Cambria Math" panose="02040503050406030204" pitchFamily="18" charset="0"/>
                            </a:rPr>
                          </m:ctrlPr>
                        </m:fPr>
                        <m:num>
                          <m:r>
                            <a:rPr lang="en-GB" b="1" i="1" smtClean="0">
                              <a:latin typeface="Cambria Math"/>
                            </a:rPr>
                            <m:t>𝟓</m:t>
                          </m:r>
                        </m:num>
                        <m:den>
                          <m:r>
                            <a:rPr lang="en-GB" b="1" i="1" smtClean="0">
                              <a:latin typeface="Cambria Math"/>
                            </a:rPr>
                            <m:t>𝟔</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r>
                        <a:rPr lang="en-GB" b="1" i="1" smtClean="0">
                          <a:latin typeface="Cambria Math"/>
                        </a:rPr>
                        <m:t>𝟐</m:t>
                      </m:r>
                      <m:f>
                        <m:fPr>
                          <m:ctrlPr>
                            <a:rPr lang="en-GB" b="1" i="1" smtClean="0">
                              <a:latin typeface="Cambria Math" panose="02040503050406030204" pitchFamily="18" charset="0"/>
                            </a:rPr>
                          </m:ctrlPr>
                        </m:fPr>
                        <m:num>
                          <m:r>
                            <a:rPr lang="en-GB" b="1" i="1" smtClean="0">
                              <a:latin typeface="Cambria Math"/>
                            </a:rPr>
                            <m:t>𝟓</m:t>
                          </m:r>
                        </m:num>
                        <m:den>
                          <m:r>
                            <a:rPr lang="en-GB" b="1" i="1" smtClean="0">
                              <a:latin typeface="Cambria Math"/>
                            </a:rPr>
                            <m:t>𝟔</m:t>
                          </m:r>
                        </m:den>
                      </m:f>
                      <m:r>
                        <a:rPr lang="en-GB" b="1" i="1" smtClean="0">
                          <a:latin typeface="Cambria Math"/>
                        </a:rPr>
                        <m:t>+</m:t>
                      </m:r>
                      <m:r>
                        <a:rPr lang="en-GB" b="1" i="1" smtClean="0">
                          <a:latin typeface="Cambria Math"/>
                        </a:rPr>
                        <m:t>𝟓</m:t>
                      </m:r>
                      <m:f>
                        <m:fPr>
                          <m:ctrlPr>
                            <a:rPr lang="en-GB" b="1" i="1" smtClean="0">
                              <a:latin typeface="Cambria Math" panose="02040503050406030204" pitchFamily="18" charset="0"/>
                            </a:rPr>
                          </m:ctrlPr>
                        </m:fPr>
                        <m:num>
                          <m:r>
                            <a:rPr lang="en-GB" b="1" i="1" smtClean="0">
                              <a:latin typeface="Cambria Math"/>
                            </a:rPr>
                            <m:t>𝟐</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𝟕</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𝟖</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𝟔</m:t>
                          </m:r>
                        </m:den>
                      </m:f>
                    </m:oMath>
                  </m:oMathPara>
                </a14:m>
                <a:endParaRPr lang="en-GB" b="1" dirty="0"/>
              </a:p>
              <a:p>
                <a:endParaRPr lang="en-GB" sz="105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416824" cy="3701783"/>
              </a:xfrm>
              <a:prstGeom prst="rect">
                <a:avLst/>
              </a:prstGeom>
              <a:blipFill rotWithShape="1">
                <a:blip r:embed="rId2"/>
                <a:stretch>
                  <a:fillRect l="-740" t="-824"/>
                </a:stretch>
              </a:blipFill>
            </p:spPr>
            <p:txBody>
              <a:bodyPr/>
              <a:lstStyle/>
              <a:p>
                <a:r>
                  <a:rPr lang="en-GB">
                    <a:noFill/>
                  </a:rPr>
                  <a:t> </a:t>
                </a:r>
              </a:p>
            </p:txBody>
          </p:sp>
        </mc:Fallback>
      </mc:AlternateContent>
      <p:sp>
        <p:nvSpPr>
          <p:cNvPr id="9" name="Rectangle 8"/>
          <p:cNvSpPr/>
          <p:nvPr/>
        </p:nvSpPr>
        <p:spPr>
          <a:xfrm>
            <a:off x="4325645" y="1431110"/>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89039" y="2740611"/>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724127" y="1340768"/>
            <a:ext cx="2749479"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Make fractional parts the same.</a:t>
            </a:r>
          </a:p>
        </p:txBody>
      </p:sp>
      <p:cxnSp>
        <p:nvCxnSpPr>
          <p:cNvPr id="8" name="Straight Arrow Connector 7"/>
          <p:cNvCxnSpPr>
            <a:stCxn id="6" idx="1"/>
          </p:cNvCxnSpPr>
          <p:nvPr/>
        </p:nvCxnSpPr>
        <p:spPr>
          <a:xfrm flipH="1">
            <a:off x="5436096" y="1494657"/>
            <a:ext cx="288031" cy="153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724127" y="206084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Add whole parts and fractional parts separately.</a:t>
            </a:r>
          </a:p>
        </p:txBody>
      </p:sp>
      <p:cxnSp>
        <p:nvCxnSpPr>
          <p:cNvPr id="12" name="Straight Arrow Connector 11"/>
          <p:cNvCxnSpPr/>
          <p:nvPr/>
        </p:nvCxnSpPr>
        <p:spPr>
          <a:xfrm flipH="1" flipV="1">
            <a:off x="5436096" y="2230125"/>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4325645" y="1997059"/>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6012160" y="350100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If we’ve ‘overflown’ into the next whole, we need to carry.</a:t>
            </a:r>
          </a:p>
        </p:txBody>
      </p:sp>
      <p:cxnSp>
        <p:nvCxnSpPr>
          <p:cNvPr id="17" name="Straight Arrow Connector 16"/>
          <p:cNvCxnSpPr/>
          <p:nvPr/>
        </p:nvCxnSpPr>
        <p:spPr>
          <a:xfrm flipH="1" flipV="1">
            <a:off x="5697259" y="3655552"/>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89039" y="3311791"/>
            <a:ext cx="1217458" cy="516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289039" y="3828423"/>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41417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5"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Subtracting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323528" y="836712"/>
                <a:ext cx="8208912" cy="3044103"/>
              </a:xfrm>
              <a:prstGeom prst="rect">
                <a:avLst/>
              </a:prstGeom>
            </p:spPr>
            <p:txBody>
              <a:bodyPr wrap="square">
                <a:spAutoFit/>
              </a:bodyPr>
              <a:lstStyle/>
              <a:p>
                <a:r>
                  <a:rPr lang="en-GB" dirty="0"/>
                  <a:t>To subtract mixed numbers… </a:t>
                </a:r>
              </a:p>
              <a:p>
                <a:pPr/>
                <a14:m>
                  <m:oMathPara xmlns:m="http://schemas.openxmlformats.org/officeDocument/2006/math">
                    <m:oMathParaPr>
                      <m:jc m:val="centerGroup"/>
                    </m:oMathParaPr>
                    <m:oMath xmlns:m="http://schemas.openxmlformats.org/officeDocument/2006/math">
                      <m:r>
                        <a:rPr lang="en-GB" i="1">
                          <a:latin typeface="Cambria Math"/>
                        </a:rPr>
                        <m:t>9</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r>
                        <a:rPr lang="en-GB" i="1">
                          <a:latin typeface="Cambria Math"/>
                        </a:rPr>
                        <m:t>−4</m:t>
                      </m:r>
                      <m:f>
                        <m:fPr>
                          <m:ctrlPr>
                            <a:rPr lang="en-GB" i="1">
                              <a:latin typeface="Cambria Math" panose="02040503050406030204" pitchFamily="18" charset="0"/>
                            </a:rPr>
                          </m:ctrlPr>
                        </m:fPr>
                        <m:num>
                          <m:r>
                            <a:rPr lang="en-GB" i="1">
                              <a:latin typeface="Cambria Math"/>
                            </a:rPr>
                            <m:t>1</m:t>
                          </m:r>
                        </m:num>
                        <m:den>
                          <m:r>
                            <a:rPr lang="en-GB" i="1">
                              <a:latin typeface="Cambria Math"/>
                            </a:rPr>
                            <m:t>2</m:t>
                          </m:r>
                        </m:den>
                      </m:f>
                      <m:r>
                        <a:rPr lang="en-GB" i="1">
                          <a:latin typeface="Cambria Math"/>
                        </a:rPr>
                        <m:t>=</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 xmlns:m="http://schemas.openxmlformats.org/officeDocument/2006/math">
                      <m:r>
                        <a:rPr lang="en-GB" b="0" i="1" smtClean="0">
                          <a:latin typeface="Cambria Math" panose="02040503050406030204" pitchFamily="18" charset="0"/>
                        </a:rPr>
                        <m:t>                  =</m:t>
                      </m:r>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6</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6</m:t>
                          </m:r>
                        </m:den>
                      </m:f>
                    </m:oMath>
                    <m:oMath xmlns:m="http://schemas.openxmlformats.org/officeDocument/2006/math">
                      <m:r>
                        <a:rPr lang="en-GB" b="0" i="1" smtClean="0">
                          <a:latin typeface="Cambria Math"/>
                        </a:rPr>
                        <m:t>                  =4</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oMath>
                  </m:oMathPara>
                </a14:m>
                <a:endParaRPr lang="en-GB" dirty="0"/>
              </a:p>
              <a:p>
                <a:endParaRPr lang="en-GB" dirty="0"/>
              </a:p>
              <a:p>
                <a:r>
                  <a:rPr lang="en-GB" dirty="0"/>
                  <a:t>(Alternatively you can just convert both to improper fractions and subtract as normal)</a:t>
                </a:r>
              </a:p>
              <a:p>
                <a:endParaRPr lang="en-GB" dirty="0"/>
              </a:p>
              <a:p>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323528" y="836712"/>
                <a:ext cx="8208912" cy="3044103"/>
              </a:xfrm>
              <a:prstGeom prst="rect">
                <a:avLst/>
              </a:prstGeom>
              <a:blipFill rotWithShape="1">
                <a:blip r:embed="rId2"/>
                <a:stretch>
                  <a:fillRect l="-594" t="-1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846" y="4458817"/>
                <a:ext cx="3486508"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4</m:t>
                          </m:r>
                        </m:den>
                      </m:f>
                      <m:r>
                        <a:rPr lang="en-GB" sz="2400" b="0" i="1" smtClean="0">
                          <a:latin typeface="Cambria Math"/>
                        </a:rPr>
                        <m:t>−3</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m:t>
                      </m:r>
                      <m:r>
                        <a:rPr lang="en-GB" sz="2400" b="1" i="1" smtClean="0">
                          <a:latin typeface="Cambria Math" panose="02040503050406030204" pitchFamily="18" charset="0"/>
                        </a:rPr>
                        <m:t>𝟕</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𝟏𝟐</m:t>
                          </m:r>
                        </m:den>
                      </m:f>
                      <m:r>
                        <a:rPr lang="en-GB" sz="2400" b="1" i="1" smtClean="0">
                          <a:latin typeface="Cambria Math" panose="02040503050406030204" pitchFamily="18" charset="0"/>
                        </a:rPr>
                        <m:t>−</m:t>
                      </m:r>
                      <m:r>
                        <a:rPr lang="en-GB" sz="2400" b="1" i="1" smtClean="0">
                          <a:latin typeface="Cambria Math" panose="02040503050406030204" pitchFamily="18" charset="0"/>
                        </a:rPr>
                        <m:t>𝟑</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𝟏𝟐</m:t>
                          </m:r>
                        </m:den>
                      </m:f>
                    </m:oMath>
                    <m:oMath xmlns:m="http://schemas.openxmlformats.org/officeDocument/2006/math">
                      <m:r>
                        <a:rPr lang="en-GB" sz="2400" b="1" i="1" smtClean="0">
                          <a:latin typeface="Cambria Math"/>
                        </a:rPr>
                        <m:t>                  =</m:t>
                      </m:r>
                      <m:r>
                        <a:rPr lang="en-GB" sz="2400" b="1" i="1" smtClean="0">
                          <a:latin typeface="Cambria Math"/>
                        </a:rPr>
                        <m:t>𝟔</m:t>
                      </m:r>
                      <m:f>
                        <m:fPr>
                          <m:ctrlPr>
                            <a:rPr lang="en-GB" sz="2400" b="1" i="1" smtClean="0">
                              <a:latin typeface="Cambria Math" panose="02040503050406030204" pitchFamily="18" charset="0"/>
                            </a:rPr>
                          </m:ctrlPr>
                        </m:fPr>
                        <m:num>
                          <m:r>
                            <a:rPr lang="en-GB" sz="2400" b="1" i="1" smtClean="0">
                              <a:latin typeface="Cambria Math"/>
                            </a:rPr>
                            <m:t>𝟏𝟓</m:t>
                          </m:r>
                        </m:num>
                        <m:den>
                          <m:r>
                            <a:rPr lang="en-GB" sz="2400" b="1" i="1" smtClean="0">
                              <a:latin typeface="Cambria Math"/>
                            </a:rPr>
                            <m:t>𝟏𝟐</m:t>
                          </m:r>
                        </m:den>
                      </m:f>
                      <m:r>
                        <a:rPr lang="en-GB" sz="2400" b="1" i="1" smtClean="0">
                          <a:latin typeface="Cambria Math"/>
                        </a:rPr>
                        <m:t>−</m:t>
                      </m:r>
                      <m:r>
                        <a:rPr lang="en-GB" sz="2400" b="1" i="1" smtClean="0">
                          <a:latin typeface="Cambria Math"/>
                        </a:rPr>
                        <m:t>𝟑</m:t>
                      </m:r>
                      <m:f>
                        <m:fPr>
                          <m:ctrlPr>
                            <a:rPr lang="en-GB" sz="2400" b="1" i="1" smtClean="0">
                              <a:latin typeface="Cambria Math" panose="02040503050406030204" pitchFamily="18" charset="0"/>
                            </a:rPr>
                          </m:ctrlPr>
                        </m:fPr>
                        <m:num>
                          <m:r>
                            <a:rPr lang="en-GB" sz="2400" b="1" i="1" smtClean="0">
                              <a:latin typeface="Cambria Math"/>
                            </a:rPr>
                            <m:t>𝟖</m:t>
                          </m:r>
                        </m:num>
                        <m:den>
                          <m:r>
                            <a:rPr lang="en-GB" sz="2400" b="1" i="1" smtClean="0">
                              <a:latin typeface="Cambria Math"/>
                            </a:rPr>
                            <m:t>𝟏𝟐</m:t>
                          </m:r>
                        </m:den>
                      </m:f>
                    </m:oMath>
                    <m:oMath xmlns:m="http://schemas.openxmlformats.org/officeDocument/2006/math">
                      <m:r>
                        <a:rPr lang="en-GB" sz="2400" b="1" i="1" smtClean="0">
                          <a:latin typeface="Cambria Math"/>
                        </a:rPr>
                        <m:t>                  =</m:t>
                      </m:r>
                      <m:r>
                        <a:rPr lang="en-GB" sz="2400" b="1" i="1" smtClean="0">
                          <a:latin typeface="Cambria Math"/>
                        </a:rPr>
                        <m:t>𝟑</m:t>
                      </m:r>
                      <m:f>
                        <m:fPr>
                          <m:ctrlPr>
                            <a:rPr lang="en-GB" sz="2400" b="1" i="1" smtClean="0">
                              <a:latin typeface="Cambria Math" panose="02040503050406030204" pitchFamily="18" charset="0"/>
                            </a:rPr>
                          </m:ctrlPr>
                        </m:fPr>
                        <m:num>
                          <m:r>
                            <a:rPr lang="en-GB" sz="2400" b="1" i="1" smtClean="0">
                              <a:latin typeface="Cambria Math"/>
                            </a:rPr>
                            <m:t>𝟕</m:t>
                          </m:r>
                        </m:num>
                        <m:den>
                          <m:r>
                            <a:rPr lang="en-GB" sz="2400" b="1" i="1" smtClean="0">
                              <a:latin typeface="Cambria Math"/>
                            </a:rPr>
                            <m:t>𝟏𝟐</m:t>
                          </m:r>
                        </m:den>
                      </m:f>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25846" y="4458817"/>
                <a:ext cx="3486508" cy="217418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47210" y="3786720"/>
                <a:ext cx="4369403" cy="28752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56</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5</m:t>
                          </m:r>
                        </m:den>
                      </m:f>
                      <m:r>
                        <a:rPr lang="en-GB" sz="2400" b="0" i="1" smtClean="0">
                          <a:latin typeface="Cambria Math"/>
                        </a:rPr>
                        <m:t>−</m:t>
                      </m:r>
                      <m:r>
                        <a:rPr lang="en-GB" sz="2400" b="0" i="1" smtClean="0">
                          <a:latin typeface="Cambria Math" panose="02040503050406030204" pitchFamily="18" charset="0"/>
                        </a:rPr>
                        <m:t>40</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7</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𝟓𝟔</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𝟏𝟒</m:t>
                          </m:r>
                        </m:num>
                        <m:den>
                          <m:r>
                            <a:rPr lang="en-GB" sz="2400" b="1" i="1" smtClean="0">
                              <a:latin typeface="Cambria Math" panose="02040503050406030204" pitchFamily="18" charset="0"/>
                            </a:rPr>
                            <m:t>𝟑𝟓</m:t>
                          </m:r>
                        </m:den>
                      </m:f>
                      <m:r>
                        <a:rPr lang="en-GB" sz="2400" b="1" i="1" smtClean="0">
                          <a:latin typeface="Cambria Math" panose="02040503050406030204" pitchFamily="18" charset="0"/>
                        </a:rPr>
                        <m:t>−</m:t>
                      </m:r>
                      <m:r>
                        <a:rPr lang="en-GB" sz="2400" b="1" i="1" smtClean="0">
                          <a:latin typeface="Cambria Math" panose="02040503050406030204" pitchFamily="18" charset="0"/>
                        </a:rPr>
                        <m:t>𝟒𝟎</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𝟑𝟓</m:t>
                          </m:r>
                        </m:den>
                      </m:f>
                    </m:oMath>
                    <m:oMath xmlns:m="http://schemas.openxmlformats.org/officeDocument/2006/math">
                      <m:r>
                        <a:rPr lang="en-GB" sz="2400" b="1" i="1" smtClean="0">
                          <a:latin typeface="Cambria Math"/>
                        </a:rPr>
                        <m:t>=</m:t>
                      </m:r>
                      <m:r>
                        <a:rPr lang="en-GB" sz="2400" b="1" i="1" smtClean="0">
                          <a:latin typeface="Cambria Math"/>
                        </a:rPr>
                        <m:t>𝟓𝟓</m:t>
                      </m:r>
                      <m:f>
                        <m:fPr>
                          <m:ctrlPr>
                            <a:rPr lang="en-GB" sz="2400" b="1" i="1" smtClean="0">
                              <a:latin typeface="Cambria Math" panose="02040503050406030204" pitchFamily="18" charset="0"/>
                            </a:rPr>
                          </m:ctrlPr>
                        </m:fPr>
                        <m:num>
                          <m:r>
                            <a:rPr lang="en-GB" sz="2400" b="1" i="1" smtClean="0">
                              <a:latin typeface="Cambria Math"/>
                            </a:rPr>
                            <m:t>𝟒𝟗</m:t>
                          </m:r>
                        </m:num>
                        <m:den>
                          <m:r>
                            <a:rPr lang="en-GB" sz="2400" b="1" i="1" smtClean="0">
                              <a:latin typeface="Cambria Math"/>
                            </a:rPr>
                            <m:t>𝟑𝟓</m:t>
                          </m:r>
                        </m:den>
                      </m:f>
                      <m:r>
                        <a:rPr lang="en-GB" sz="2400" b="1" i="1" smtClean="0">
                          <a:latin typeface="Cambria Math"/>
                        </a:rPr>
                        <m:t>−</m:t>
                      </m:r>
                      <m:r>
                        <a:rPr lang="en-GB" sz="2400" b="1" i="1" smtClean="0">
                          <a:latin typeface="Cambria Math"/>
                        </a:rPr>
                        <m:t>𝟒𝟎</m:t>
                      </m:r>
                      <m:f>
                        <m:fPr>
                          <m:ctrlPr>
                            <a:rPr lang="en-GB" sz="2400" b="1" i="1" smtClean="0">
                              <a:latin typeface="Cambria Math" panose="02040503050406030204" pitchFamily="18" charset="0"/>
                            </a:rPr>
                          </m:ctrlPr>
                        </m:fPr>
                        <m:num>
                          <m:r>
                            <a:rPr lang="en-GB" sz="2400" b="1" i="1" smtClean="0">
                              <a:latin typeface="Cambria Math"/>
                            </a:rPr>
                            <m:t>𝟏𝟓</m:t>
                          </m:r>
                        </m:num>
                        <m:den>
                          <m:r>
                            <a:rPr lang="en-GB" sz="2400" b="1" i="1" smtClean="0">
                              <a:latin typeface="Cambria Math"/>
                            </a:rPr>
                            <m:t>𝟑𝟓</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𝟏𝟓</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447210" y="3786720"/>
                <a:ext cx="4369403" cy="2875211"/>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2313482" y="4491613"/>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829892" y="4561290"/>
            <a:ext cx="2218838" cy="64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5" name="Straight Arrow Connector 14"/>
          <p:cNvCxnSpPr/>
          <p:nvPr/>
        </p:nvCxnSpPr>
        <p:spPr>
          <a:xfrm flipH="1">
            <a:off x="5771030" y="1768510"/>
            <a:ext cx="860882" cy="1822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631912" y="980728"/>
            <a:ext cx="1972536"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We’d end up with a negative number for the fractions. Can we borrow a whole? </a:t>
            </a:r>
            <a:r>
              <a:rPr lang="en-GB" sz="1200" dirty="0"/>
              <a:t>(In the same way we borrow in column subtraction)</a:t>
            </a:r>
          </a:p>
        </p:txBody>
      </p:sp>
      <p:sp>
        <p:nvSpPr>
          <p:cNvPr id="16" name="Rectangle 15"/>
          <p:cNvSpPr/>
          <p:nvPr/>
        </p:nvSpPr>
        <p:spPr>
          <a:xfrm>
            <a:off x="4594956" y="1046488"/>
            <a:ext cx="1132603" cy="6215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94956" y="1668026"/>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594955" y="2190541"/>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313482" y="5204745"/>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313482" y="5905177"/>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829892" y="5204745"/>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829892" y="5908431"/>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24351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animBg="1"/>
      <p:bldP spid="13"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979712" y="1700808"/>
                <a:ext cx="5400600" cy="27277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r>
                        <a:rPr lang="en-GB" sz="3600" b="0" i="1" smtClean="0">
                          <a:latin typeface="Cambria Math"/>
                        </a:rPr>
                        <m:t>+142</m:t>
                      </m:r>
                      <m:f>
                        <m:fPr>
                          <m:ctrlPr>
                            <a:rPr lang="en-GB" sz="3600" b="0" i="1" smtClean="0">
                              <a:latin typeface="Cambria Math" panose="02040503050406030204" pitchFamily="18" charset="0"/>
                            </a:rPr>
                          </m:ctrlPr>
                        </m:fPr>
                        <m:num>
                          <m:r>
                            <a:rPr lang="en-GB" sz="3600" b="0" i="1" smtClean="0">
                              <a:latin typeface="Cambria Math"/>
                            </a:rPr>
                            <m:t>2</m:t>
                          </m:r>
                        </m:num>
                        <m:den>
                          <m:r>
                            <a:rPr lang="en-GB" sz="3600" b="0" i="1" smtClean="0">
                              <a:latin typeface="Cambria Math"/>
                            </a:rPr>
                            <m:t>3</m:t>
                          </m:r>
                        </m:den>
                      </m:f>
                      <m:r>
                        <a:rPr lang="en-GB" sz="3600" b="0" i="1" smtClean="0">
                          <a:latin typeface="Cambria Math"/>
                        </a:rPr>
                        <m:t>=</m:t>
                      </m:r>
                      <m:r>
                        <a:rPr lang="en-GB" sz="3600" b="1" i="1" smtClean="0">
                          <a:latin typeface="Cambria Math"/>
                        </a:rPr>
                        <m:t>𝟏𝟒𝟓</m:t>
                      </m:r>
                      <m:f>
                        <m:fPr>
                          <m:ctrlPr>
                            <a:rPr lang="en-GB" sz="3600" b="1" i="1" smtClean="0">
                              <a:latin typeface="Cambria Math" panose="02040503050406030204" pitchFamily="18" charset="0"/>
                            </a:rPr>
                          </m:ctrlPr>
                        </m:fPr>
                        <m:num>
                          <m:r>
                            <a:rPr lang="en-GB" sz="3600" b="1" i="1" smtClean="0">
                              <a:latin typeface="Cambria Math"/>
                            </a:rPr>
                            <m:t>𝟏</m:t>
                          </m:r>
                        </m:num>
                        <m:den>
                          <m:r>
                            <a:rPr lang="en-GB" sz="3600" b="1" i="1" smtClean="0">
                              <a:latin typeface="Cambria Math"/>
                            </a:rPr>
                            <m:t>𝟔</m:t>
                          </m:r>
                        </m:den>
                      </m:f>
                    </m:oMath>
                    <m:oMath xmlns:m="http://schemas.openxmlformats.org/officeDocument/2006/math">
                      <m:r>
                        <a:rPr lang="en-GB" sz="3600" b="0" i="1" smtClean="0">
                          <a:latin typeface="Cambria Math"/>
                        </a:rPr>
                        <m:t>   </m:t>
                      </m:r>
                    </m:oMath>
                    <m:oMath xmlns:m="http://schemas.openxmlformats.org/officeDocument/2006/math">
                      <m:r>
                        <a:rPr lang="en-GB" sz="3600" b="0" i="1" smtClean="0">
                          <a:latin typeface="Cambria Math"/>
                        </a:rPr>
                        <m:t>76</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4</m:t>
                          </m:r>
                        </m:den>
                      </m:f>
                      <m:r>
                        <a:rPr lang="en-GB" sz="3600" b="0" i="1" smtClean="0">
                          <a:latin typeface="Cambria Math"/>
                        </a:rPr>
                        <m:t>−30</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3</m:t>
                          </m:r>
                        </m:den>
                      </m:f>
                      <m:r>
                        <a:rPr lang="en-GB" sz="3600" b="0" i="1" smtClean="0">
                          <a:latin typeface="Cambria Math"/>
                        </a:rPr>
                        <m:t>=</m:t>
                      </m:r>
                      <m:r>
                        <a:rPr lang="en-GB" sz="3600" b="1" i="1" smtClean="0">
                          <a:latin typeface="Cambria Math"/>
                        </a:rPr>
                        <m:t>𝟒𝟓</m:t>
                      </m:r>
                      <m:f>
                        <m:fPr>
                          <m:ctrlPr>
                            <a:rPr lang="en-GB" sz="3600" b="1" i="1" smtClean="0">
                              <a:latin typeface="Cambria Math" panose="02040503050406030204" pitchFamily="18" charset="0"/>
                            </a:rPr>
                          </m:ctrlPr>
                        </m:fPr>
                        <m:num>
                          <m:r>
                            <a:rPr lang="en-GB" sz="3600" b="1" i="1" smtClean="0">
                              <a:latin typeface="Cambria Math"/>
                            </a:rPr>
                            <m:t>𝟏𝟏</m:t>
                          </m:r>
                        </m:num>
                        <m:den>
                          <m:r>
                            <a:rPr lang="en-GB" sz="3600" b="1" i="1" smtClean="0">
                              <a:latin typeface="Cambria Math"/>
                            </a:rPr>
                            <m:t>𝟏𝟐</m:t>
                          </m:r>
                        </m:den>
                      </m:f>
                    </m:oMath>
                  </m:oMathPara>
                </a14:m>
                <a:endParaRPr lang="en-GB" sz="3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979712" y="1700808"/>
                <a:ext cx="5400600" cy="2727798"/>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5436096" y="1612900"/>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5436096" y="3284984"/>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49210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Multiplying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11560" y="3717032"/>
            <a:ext cx="8064896" cy="369332"/>
          </a:xfrm>
          <a:prstGeom prst="rect">
            <a:avLst/>
          </a:prstGeom>
          <a:noFill/>
        </p:spPr>
        <p:txBody>
          <a:bodyPr wrap="square" rtlCol="0">
            <a:spAutoFit/>
          </a:bodyPr>
          <a:lstStyle/>
          <a:p>
            <a:r>
              <a:rPr lang="en-GB" dirty="0"/>
              <a:t>Multiplying fractions is fairly easy. Simply multiply numerators and denominators.</a:t>
            </a:r>
          </a:p>
        </p:txBody>
      </p:sp>
      <p:sp>
        <p:nvSpPr>
          <p:cNvPr id="6" name="TextBox 5"/>
          <p:cNvSpPr txBox="1"/>
          <p:nvPr/>
        </p:nvSpPr>
        <p:spPr>
          <a:xfrm>
            <a:off x="322956" y="764704"/>
            <a:ext cx="8496944"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Skills to do with multiplying fractions:</a:t>
            </a:r>
          </a:p>
          <a:p>
            <a:pPr marL="285750" indent="-285750">
              <a:buFont typeface="Arial" charset="0"/>
              <a:buChar char="•"/>
            </a:pPr>
            <a:r>
              <a:rPr lang="en-GB" dirty="0"/>
              <a:t>Multiply simple fractions.</a:t>
            </a:r>
          </a:p>
          <a:p>
            <a:pPr marL="285750" indent="-285750">
              <a:buFont typeface="Arial" charset="0"/>
              <a:buChar char="•"/>
            </a:pPr>
            <a:r>
              <a:rPr lang="en-GB" dirty="0"/>
              <a:t>Multiply a mixture of whole numbers, proper fractions and mixed numbers.</a:t>
            </a:r>
          </a:p>
          <a:p>
            <a:pPr marL="285750" indent="-285750">
              <a:buFont typeface="Arial" charset="0"/>
              <a:buChar char="•"/>
            </a:pPr>
            <a:r>
              <a:rPr lang="en-GB" dirty="0"/>
              <a:t>Understand ‘cross cancelling’ with fractions, including with several fractions where there may be a pattern of cancelling.</a:t>
            </a:r>
          </a:p>
          <a:p>
            <a:pPr marL="285750" indent="-285750">
              <a:buFont typeface="Arial" charset="0"/>
              <a:buChar char="•"/>
            </a:pPr>
            <a:r>
              <a:rPr lang="en-GB" dirty="0"/>
              <a:t>Find a fraction of an amount (including a fraction of a fraction).</a:t>
            </a:r>
          </a:p>
          <a:p>
            <a:pPr marL="285750" indent="-285750">
              <a:buFont typeface="Arial" charset="0"/>
              <a:buChar char="•"/>
            </a:pPr>
            <a:r>
              <a:rPr lang="en-GB" dirty="0"/>
              <a:t>Understand how to deal with fractions nested inside fractions.</a:t>
            </a:r>
          </a:p>
          <a:p>
            <a:pPr marL="285750" indent="-285750">
              <a:buFont typeface="Arial" charset="0"/>
              <a:buChar char="•"/>
            </a:pPr>
            <a:r>
              <a:rPr lang="en-GB" dirty="0"/>
              <a:t>Solve puzzles involving fractions, particularly involving successive fractions of an amount and what’s left.</a:t>
            </a:r>
          </a:p>
        </p:txBody>
      </p:sp>
      <mc:AlternateContent xmlns:mc="http://schemas.openxmlformats.org/markup-compatibility/2006" xmlns:a14="http://schemas.microsoft.com/office/drawing/2010/main">
        <mc:Choice Requires="a14">
          <p:sp>
            <p:nvSpPr>
              <p:cNvPr id="7" name="TextBox 6"/>
              <p:cNvSpPr txBox="1"/>
              <p:nvPr/>
            </p:nvSpPr>
            <p:spPr>
              <a:xfrm>
                <a:off x="1979712" y="4365104"/>
                <a:ext cx="5976664" cy="11443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3</m:t>
                          </m:r>
                        </m:num>
                        <m:den>
                          <m:r>
                            <a:rPr lang="en-GB" sz="3600" b="0" i="1" smtClean="0">
                              <a:latin typeface="Cambria Math"/>
                            </a:rPr>
                            <m:t>4</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5</m:t>
                          </m:r>
                        </m:num>
                        <m:den>
                          <m:r>
                            <a:rPr lang="en-GB" sz="3600" b="0" i="1" smtClean="0">
                              <a:latin typeface="Cambria Math"/>
                            </a:rPr>
                            <m:t>7</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15</m:t>
                          </m:r>
                        </m:num>
                        <m:den>
                          <m:r>
                            <a:rPr lang="en-GB" sz="3600" b="0" i="1" smtClean="0">
                              <a:latin typeface="Cambria Math"/>
                            </a:rPr>
                            <m:t>28</m:t>
                          </m:r>
                        </m:den>
                      </m:f>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4365104"/>
                <a:ext cx="5976664" cy="1144352"/>
              </a:xfrm>
              <a:prstGeom prst="rect">
                <a:avLst/>
              </a:prstGeom>
              <a:blipFill rotWithShape="1">
                <a:blip r:embed="rId2"/>
                <a:stretch>
                  <a:fillRect/>
                </a:stretch>
              </a:blipFill>
            </p:spPr>
            <p:txBody>
              <a:bodyPr/>
              <a:lstStyle/>
              <a:p>
                <a:r>
                  <a:rPr lang="en-GB">
                    <a:noFill/>
                  </a:rPr>
                  <a:t> </a:t>
                </a:r>
              </a:p>
            </p:txBody>
          </p:sp>
        </mc:Fallback>
      </mc:AlternateContent>
      <p:sp>
        <p:nvSpPr>
          <p:cNvPr id="8" name="Rectangle 7"/>
          <p:cNvSpPr/>
          <p:nvPr/>
        </p:nvSpPr>
        <p:spPr>
          <a:xfrm>
            <a:off x="5508104" y="4242352"/>
            <a:ext cx="1296144" cy="1389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0659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Cross-Cancelling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08912" cy="923330"/>
          </a:xfrm>
          <a:prstGeom prst="rect">
            <a:avLst/>
          </a:prstGeom>
          <a:noFill/>
        </p:spPr>
        <p:txBody>
          <a:bodyPr wrap="square" rtlCol="0">
            <a:spAutoFit/>
          </a:bodyPr>
          <a:lstStyle/>
          <a:p>
            <a:r>
              <a:rPr lang="en-GB" dirty="0"/>
              <a:t>Recall that we can simplify fractions by dividing top and bottom by a common factor.</a:t>
            </a:r>
          </a:p>
          <a:p>
            <a:r>
              <a:rPr lang="en-GB" dirty="0"/>
              <a:t>Since numerators are being combined and denominators likewise, there’s nothing preventing us cancelling any numerator with any denominator.</a:t>
            </a:r>
          </a:p>
        </p:txBody>
      </p:sp>
      <mc:AlternateContent xmlns:mc="http://schemas.openxmlformats.org/markup-compatibility/2006" xmlns:a14="http://schemas.microsoft.com/office/drawing/2010/main">
        <mc:Choice Requires="a14">
          <p:sp>
            <p:nvSpPr>
              <p:cNvPr id="6" name="TextBox 5"/>
              <p:cNvSpPr txBox="1"/>
              <p:nvPr/>
            </p:nvSpPr>
            <p:spPr>
              <a:xfrm>
                <a:off x="1763688" y="2132856"/>
                <a:ext cx="4824536" cy="1027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11</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55</m:t>
                          </m:r>
                        </m:num>
                        <m:den>
                          <m:r>
                            <a:rPr lang="en-GB" sz="3200" b="0" i="1" smtClean="0">
                              <a:latin typeface="Cambria Math" panose="02040503050406030204" pitchFamily="18" charset="0"/>
                            </a:rPr>
                            <m:t>18</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𝟓</m:t>
                          </m:r>
                        </m:num>
                        <m:den>
                          <m:r>
                            <a:rPr lang="en-GB" sz="3200" b="1" i="1" smtClean="0">
                              <a:latin typeface="Cambria Math" panose="02040503050406030204" pitchFamily="18" charset="0"/>
                            </a:rPr>
                            <m:t>𝟑</m:t>
                          </m:r>
                        </m:den>
                      </m:f>
                    </m:oMath>
                  </m:oMathPara>
                </a14:m>
                <a:endParaRPr lang="en-GB"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763688" y="2132856"/>
                <a:ext cx="4824536" cy="1027525"/>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p:nvPr/>
        </p:nvCxnSpPr>
        <p:spPr>
          <a:xfrm flipV="1">
            <a:off x="3059832" y="2276872"/>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993368" y="1956977"/>
            <a:ext cx="288032" cy="369332"/>
          </a:xfrm>
          <a:prstGeom prst="rect">
            <a:avLst/>
          </a:prstGeom>
          <a:noFill/>
        </p:spPr>
        <p:txBody>
          <a:bodyPr wrap="square" rtlCol="0">
            <a:spAutoFit/>
          </a:bodyPr>
          <a:lstStyle/>
          <a:p>
            <a:r>
              <a:rPr lang="en-GB" dirty="0"/>
              <a:t>1</a:t>
            </a:r>
          </a:p>
        </p:txBody>
      </p:sp>
      <p:cxnSp>
        <p:nvCxnSpPr>
          <p:cNvPr id="10" name="Straight Connector 9"/>
          <p:cNvCxnSpPr/>
          <p:nvPr/>
        </p:nvCxnSpPr>
        <p:spPr>
          <a:xfrm flipV="1">
            <a:off x="3923928" y="2252504"/>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857464" y="1932609"/>
            <a:ext cx="288032" cy="369332"/>
          </a:xfrm>
          <a:prstGeom prst="rect">
            <a:avLst/>
          </a:prstGeom>
          <a:noFill/>
        </p:spPr>
        <p:txBody>
          <a:bodyPr wrap="square" rtlCol="0">
            <a:spAutoFit/>
          </a:bodyPr>
          <a:lstStyle/>
          <a:p>
            <a:r>
              <a:rPr lang="en-GB" dirty="0"/>
              <a:t>5</a:t>
            </a:r>
          </a:p>
        </p:txBody>
      </p:sp>
      <p:cxnSp>
        <p:nvCxnSpPr>
          <p:cNvPr id="12" name="Straight Connector 11"/>
          <p:cNvCxnSpPr/>
          <p:nvPr/>
        </p:nvCxnSpPr>
        <p:spPr>
          <a:xfrm flipV="1">
            <a:off x="3029372" y="2839780"/>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765680" y="3033356"/>
            <a:ext cx="288032" cy="369332"/>
          </a:xfrm>
          <a:prstGeom prst="rect">
            <a:avLst/>
          </a:prstGeom>
          <a:noFill/>
        </p:spPr>
        <p:txBody>
          <a:bodyPr wrap="square" rtlCol="0">
            <a:spAutoFit/>
          </a:bodyPr>
          <a:lstStyle/>
          <a:p>
            <a:r>
              <a:rPr lang="en-GB" dirty="0"/>
              <a:t>1</a:t>
            </a:r>
          </a:p>
        </p:txBody>
      </p:sp>
      <p:cxnSp>
        <p:nvCxnSpPr>
          <p:cNvPr id="14" name="Straight Connector 13"/>
          <p:cNvCxnSpPr/>
          <p:nvPr/>
        </p:nvCxnSpPr>
        <p:spPr>
          <a:xfrm flipV="1">
            <a:off x="4012568" y="2815948"/>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802008" y="3066461"/>
            <a:ext cx="288032" cy="369332"/>
          </a:xfrm>
          <a:prstGeom prst="rect">
            <a:avLst/>
          </a:prstGeom>
          <a:noFill/>
        </p:spPr>
        <p:txBody>
          <a:bodyPr wrap="square" rtlCol="0">
            <a:spAutoFit/>
          </a:bodyPr>
          <a:lstStyle/>
          <a:p>
            <a:r>
              <a:rPr lang="en-GB" dirty="0"/>
              <a:t>3</a:t>
            </a:r>
          </a:p>
        </p:txBody>
      </p:sp>
      <p:sp>
        <p:nvSpPr>
          <p:cNvPr id="16" name="Rectangle 15"/>
          <p:cNvSpPr/>
          <p:nvPr/>
        </p:nvSpPr>
        <p:spPr>
          <a:xfrm>
            <a:off x="4941757" y="2080261"/>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1763688" y="3626163"/>
                <a:ext cx="4824536"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10</m:t>
                          </m:r>
                        </m:num>
                        <m:den>
                          <m:r>
                            <a:rPr lang="en-GB" sz="3200" b="0" i="1" smtClean="0">
                              <a:latin typeface="Cambria Math" panose="02040503050406030204" pitchFamily="18" charset="0"/>
                            </a:rPr>
                            <m:t>21</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14</m:t>
                          </m:r>
                        </m:num>
                        <m:den>
                          <m:r>
                            <a:rPr lang="en-GB" sz="3200" b="0" i="1" smtClean="0">
                              <a:latin typeface="Cambria Math" panose="02040503050406030204" pitchFamily="18" charset="0"/>
                            </a:rPr>
                            <m:t>15</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𝟒</m:t>
                          </m:r>
                        </m:num>
                        <m:den>
                          <m:r>
                            <a:rPr lang="en-GB" sz="3200" b="1" i="1" smtClean="0">
                              <a:latin typeface="Cambria Math" panose="02040503050406030204" pitchFamily="18" charset="0"/>
                            </a:rPr>
                            <m:t>𝟗</m:t>
                          </m:r>
                        </m:den>
                      </m:f>
                    </m:oMath>
                  </m:oMathPara>
                </a14:m>
                <a:endParaRPr lang="en-GB" sz="3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763688" y="3626163"/>
                <a:ext cx="4824536" cy="101752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11714" y="5056873"/>
                <a:ext cx="5319428"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𝑛</m:t>
                          </m:r>
                          <m:r>
                            <a:rPr lang="en-GB" sz="3200" b="0" i="1" smtClean="0">
                              <a:latin typeface="Cambria Math" panose="02040503050406030204" pitchFamily="18" charset="0"/>
                            </a:rPr>
                            <m:t>−1</m:t>
                          </m:r>
                        </m:num>
                        <m:den>
                          <m:r>
                            <a:rPr lang="en-GB" sz="3200" b="0" i="1" smtClean="0">
                              <a:latin typeface="Cambria Math" panose="02040503050406030204" pitchFamily="18" charset="0"/>
                            </a:rPr>
                            <m:t>𝑛</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𝒏</m:t>
                          </m:r>
                        </m:den>
                      </m:f>
                    </m:oMath>
                  </m:oMathPara>
                </a14:m>
                <a:endParaRPr lang="en-GB" sz="3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911714" y="5056873"/>
                <a:ext cx="5319428" cy="1017523"/>
              </a:xfrm>
              <a:prstGeom prst="rect">
                <a:avLst/>
              </a:prstGeom>
              <a:blipFill rotWithShape="0">
                <a:blip r:embed="rId4"/>
                <a:stretch>
                  <a:fillRect/>
                </a:stretch>
              </a:blipFill>
            </p:spPr>
            <p:txBody>
              <a:bodyPr/>
              <a:lstStyle/>
              <a:p>
                <a:r>
                  <a:rPr lang="en-GB">
                    <a:noFill/>
                  </a:rPr>
                  <a:t> </a:t>
                </a:r>
              </a:p>
            </p:txBody>
          </p:sp>
        </mc:Fallback>
      </mc:AlternateContent>
      <p:sp>
        <p:nvSpPr>
          <p:cNvPr id="19" name="Rectangle 18"/>
          <p:cNvSpPr/>
          <p:nvPr/>
        </p:nvSpPr>
        <p:spPr>
          <a:xfrm>
            <a:off x="4941757" y="3573568"/>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622858" y="4972979"/>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7" name="TextBox 6"/>
              <p:cNvSpPr txBox="1"/>
              <p:nvPr/>
            </p:nvSpPr>
            <p:spPr>
              <a:xfrm>
                <a:off x="1356974" y="6116997"/>
                <a:ext cx="6972319" cy="646331"/>
              </a:xfrm>
              <a:prstGeom prst="rect">
                <a:avLst/>
              </a:prstGeom>
              <a:noFill/>
            </p:spPr>
            <p:txBody>
              <a:bodyPr wrap="square" rtlCol="0">
                <a:spAutoFit/>
              </a:bodyPr>
              <a:lstStyle/>
              <a:p>
                <a:r>
                  <a:rPr lang="en-GB" dirty="0"/>
                  <a:t>We can see the numbers between 2 and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a:t> are common to top and bottom. This leaves just 1 in the numerator and </a:t>
                </a:r>
                <a14:m>
                  <m:oMath xmlns:m="http://schemas.openxmlformats.org/officeDocument/2006/math">
                    <m:r>
                      <a:rPr lang="en-GB" b="0" i="1" smtClean="0">
                        <a:latin typeface="Cambria Math" panose="02040503050406030204" pitchFamily="18" charset="0"/>
                      </a:rPr>
                      <m:t>𝑛</m:t>
                    </m:r>
                  </m:oMath>
                </a14:m>
                <a:r>
                  <a:rPr lang="en-GB" dirty="0"/>
                  <a:t> in the denominator.</a:t>
                </a:r>
              </a:p>
            </p:txBody>
          </p:sp>
        </mc:Choice>
        <mc:Fallback xmlns="">
          <p:sp>
            <p:nvSpPr>
              <p:cNvPr id="7" name="TextBox 6"/>
              <p:cNvSpPr txBox="1">
                <a:spLocks noRot="1" noChangeAspect="1" noMove="1" noResize="1" noEditPoints="1" noAdjustHandles="1" noChangeArrowheads="1" noChangeShapeType="1" noTextEdit="1"/>
              </p:cNvSpPr>
              <p:nvPr/>
            </p:nvSpPr>
            <p:spPr>
              <a:xfrm>
                <a:off x="1356974" y="6116997"/>
                <a:ext cx="6972319" cy="646331"/>
              </a:xfrm>
              <a:prstGeom prst="rect">
                <a:avLst/>
              </a:prstGeom>
              <a:blipFill rotWithShape="0">
                <a:blip r:embed="rId5"/>
                <a:stretch>
                  <a:fillRect l="-787"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999529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1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nextCondLst>
                <p:cond evt="onClick" delay="0">
                  <p:tgtEl>
                    <p:spTgt spid="20"/>
                  </p:tgtEl>
                </p:cond>
              </p:nextCondLst>
            </p:seq>
          </p:childTnLst>
        </p:cTn>
      </p:par>
    </p:tnLst>
    <p:bldLst>
      <p:bldP spid="9" grpId="0"/>
      <p:bldP spid="11" grpId="0"/>
      <p:bldP spid="13" grpId="0"/>
      <p:bldP spid="15" grpId="0"/>
      <p:bldP spid="16" grpId="0" animBg="1"/>
      <p:bldP spid="19" grpId="0" animBg="1"/>
      <p:bldP spid="20"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76256" y="764704"/>
            <a:ext cx="2088232" cy="646331"/>
          </a:xfrm>
          <a:prstGeom prst="rect">
            <a:avLst/>
          </a:prstGeom>
          <a:noFill/>
        </p:spPr>
        <p:txBody>
          <a:bodyPr wrap="square" rtlCol="0">
            <a:spAutoFit/>
          </a:bodyPr>
          <a:lstStyle/>
          <a:p>
            <a:r>
              <a:rPr lang="en-GB" dirty="0"/>
              <a:t>Ensure you simplify your fraction.</a:t>
            </a:r>
          </a:p>
        </p:txBody>
      </p:sp>
      <mc:AlternateContent xmlns:mc="http://schemas.openxmlformats.org/markup-compatibility/2006" xmlns:a14="http://schemas.microsoft.com/office/drawing/2010/main">
        <mc:Choice Requires="a14">
          <p:sp>
            <p:nvSpPr>
              <p:cNvPr id="6" name="TextBox 5"/>
              <p:cNvSpPr txBox="1"/>
              <p:nvPr/>
            </p:nvSpPr>
            <p:spPr>
              <a:xfrm>
                <a:off x="610988" y="908720"/>
                <a:ext cx="7920880" cy="399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11</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𝟕𝟕</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13</m:t>
                          </m:r>
                        </m:num>
                        <m:den>
                          <m:r>
                            <a:rPr lang="en-GB" sz="2400" b="0" i="1" smtClean="0">
                              <a:latin typeface="Cambria Math" panose="02040503050406030204" pitchFamily="18" charset="0"/>
                            </a:rPr>
                            <m:t>80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39</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𝟏𝟐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998</m:t>
                          </m:r>
                        </m:num>
                        <m:den>
                          <m:r>
                            <a:rPr lang="en-GB" sz="2400" b="0" i="1" smtClean="0">
                              <a:latin typeface="Cambria Math" panose="02040503050406030204" pitchFamily="18" charset="0"/>
                            </a:rPr>
                            <m:t>1000</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𝟐</m:t>
                          </m:r>
                        </m:num>
                        <m:den>
                          <m:r>
                            <a:rPr lang="en-GB" sz="2400" b="1" i="1" smtClean="0">
                              <a:latin typeface="Cambria Math" panose="02040503050406030204" pitchFamily="18" charset="0"/>
                            </a:rPr>
                            <m:t>𝟗𝟗𝟗</m:t>
                          </m:r>
                          <m:r>
                            <a:rPr lang="en-GB" sz="2400" b="1" i="1" smtClean="0">
                              <a:latin typeface="Cambria Math" panose="02040503050406030204" pitchFamily="18" charset="0"/>
                            </a:rPr>
                            <m:t>×</m:t>
                          </m:r>
                          <m:r>
                            <a:rPr lang="en-GB" sz="2400" b="1" i="1" smtClean="0">
                              <a:latin typeface="Cambria Math" panose="02040503050406030204" pitchFamily="18" charset="0"/>
                            </a:rPr>
                            <m:t>𝟏𝟎𝟎𝟎</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𝟒𝟗𝟗𝟓𝟎𝟎</m:t>
                          </m:r>
                        </m:den>
                      </m:f>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0988" y="908720"/>
                <a:ext cx="7920880" cy="3996928"/>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2267744" y="5067013"/>
            <a:ext cx="4968552" cy="923330"/>
          </a:xfrm>
          <a:prstGeom prst="rect">
            <a:avLst/>
          </a:prstGeom>
          <a:noFill/>
        </p:spPr>
        <p:txBody>
          <a:bodyPr wrap="square" rtlCol="0">
            <a:spAutoFit/>
          </a:bodyPr>
          <a:lstStyle/>
          <a:p>
            <a:r>
              <a:rPr lang="en-GB" dirty="0"/>
              <a:t>All numbers between 3 and 998 will cancel top and bottom. This leaves just 1 and 2 in the numerator and 999 and 1000 in the denominator.</a:t>
            </a:r>
          </a:p>
        </p:txBody>
      </p:sp>
      <p:sp>
        <p:nvSpPr>
          <p:cNvPr id="8" name="Rectangle 7"/>
          <p:cNvSpPr/>
          <p:nvPr/>
        </p:nvSpPr>
        <p:spPr>
          <a:xfrm>
            <a:off x="2114336" y="902368"/>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267744" y="1998515"/>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220762" y="3057001"/>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076056" y="4115488"/>
            <a:ext cx="3312368"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9512" y="11247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179512" y="2082409"/>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179512" y="3236057"/>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179512" y="42945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Tree>
    <p:extLst>
      <p:ext uri="{BB962C8B-B14F-4D97-AF65-F5344CB8AC3E}">
        <p14:creationId xmlns:p14="http://schemas.microsoft.com/office/powerpoint/2010/main" val="2707570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21904" y="689199"/>
                <a:ext cx="4823864" cy="6596614"/>
              </a:xfrm>
              <a:prstGeom prst="rect">
                <a:avLst/>
              </a:prstGeom>
              <a:noFill/>
            </p:spPr>
            <p:txBody>
              <a:bodyPr wrap="square" rtlCol="0">
                <a:spAutoFit/>
              </a:bodyPr>
              <a:lstStyle/>
              <a:p>
                <a:r>
                  <a:rPr lang="en-GB" sz="1600" dirty="0"/>
                  <a:t>Convert the following to mixed numbers:</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7</m:t>
                        </m:r>
                      </m:den>
                    </m:f>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7</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5</m:t>
                        </m:r>
                      </m:den>
                    </m:f>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oMath>
                </a14:m>
                <a:r>
                  <a:rPr lang="en-GB" dirty="0"/>
                  <a:t>	</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11</m:t>
                        </m:r>
                      </m:num>
                      <m:den>
                        <m:r>
                          <a:rPr lang="en-GB" b="0" i="1" smtClean="0">
                            <a:latin typeface="Cambria Math"/>
                          </a:rPr>
                          <m:t>3</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19</m:t>
                        </m:r>
                      </m:num>
                      <m:den>
                        <m:r>
                          <a:rPr lang="en-GB" b="0" i="1" smtClean="0">
                            <a:latin typeface="Cambria Math"/>
                          </a:rPr>
                          <m:t>4</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59</m:t>
                        </m:r>
                      </m:num>
                      <m:den>
                        <m:r>
                          <a:rPr lang="en-GB" b="0" i="1" smtClean="0">
                            <a:latin typeface="Cambria Math"/>
                          </a:rPr>
                          <m:t>6</m:t>
                        </m:r>
                      </m:den>
                    </m:f>
                    <m:r>
                      <a:rPr lang="en-GB" b="0" i="1" smtClean="0">
                        <a:latin typeface="Cambria Math"/>
                      </a:rPr>
                      <m:t>⇒9</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111</m:t>
                        </m:r>
                      </m:num>
                      <m:den>
                        <m:r>
                          <a:rPr lang="en-GB" b="0" i="1" smtClean="0">
                            <a:latin typeface="Cambria Math"/>
                          </a:rPr>
                          <m:t>5</m:t>
                        </m:r>
                      </m:den>
                    </m:f>
                    <m:r>
                      <a:rPr lang="en-GB" b="0" i="1" smtClean="0">
                        <a:latin typeface="Cambria Math"/>
                      </a:rPr>
                      <m:t>⇒22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a14:m>
                <a:endParaRPr lang="en-GB" dirty="0"/>
              </a:p>
              <a:p>
                <a:r>
                  <a:rPr lang="en-GB" sz="1600" dirty="0"/>
                  <a:t>Convert the following to improper fractions:</a:t>
                </a:r>
              </a:p>
              <a:p>
                <a14:m>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2</m:t>
                        </m:r>
                      </m:den>
                    </m:f>
                  </m:oMath>
                </a14:m>
                <a:r>
                  <a:rPr lang="en-GB" b="0" dirty="0"/>
                  <a:t>		</a:t>
                </a:r>
                <a14:m>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32</m:t>
                        </m:r>
                      </m:num>
                      <m:den>
                        <m:r>
                          <a:rPr lang="en-GB" b="0" i="1" smtClean="0">
                            <a:latin typeface="Cambria Math"/>
                          </a:rPr>
                          <m:t>9</m:t>
                        </m:r>
                      </m:den>
                    </m:f>
                  </m:oMath>
                </a14:m>
                <a:endParaRPr lang="en-GB" dirty="0"/>
              </a:p>
              <a:p>
                <a14:m>
                  <m:oMath xmlns:m="http://schemas.openxmlformats.org/officeDocument/2006/math">
                    <m:r>
                      <a:rPr lang="en-GB" b="0" i="1" smtClean="0">
                        <a:latin typeface="Cambria Math"/>
                      </a:rPr>
                      <m:t>7</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23</m:t>
                        </m:r>
                      </m:num>
                      <m:den>
                        <m:r>
                          <a:rPr lang="en-GB" b="0" i="1" smtClean="0">
                            <a:latin typeface="Cambria Math"/>
                          </a:rPr>
                          <m:t>3</m:t>
                        </m:r>
                      </m:den>
                    </m:f>
                  </m:oMath>
                </a14:m>
                <a:r>
                  <a:rPr lang="en-GB" dirty="0"/>
                  <a:t>		</a:t>
                </a:r>
                <a14:m>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19</m:t>
                        </m:r>
                      </m:num>
                      <m:den>
                        <m:r>
                          <a:rPr lang="en-GB" b="0" i="1" smtClean="0">
                            <a:latin typeface="Cambria Math"/>
                          </a:rPr>
                          <m:t>5</m:t>
                        </m:r>
                      </m:den>
                    </m:f>
                  </m:oMath>
                </a14:m>
                <a:endParaRPr lang="en-GB" dirty="0"/>
              </a:p>
              <a:p>
                <a:endParaRPr lang="en-GB" sz="1600" dirty="0"/>
              </a:p>
              <a:p>
                <a:r>
                  <a:rPr lang="en-GB" sz="1600" dirty="0"/>
                  <a:t>Calculate the following (leave answer as mixed number)</a:t>
                </a:r>
              </a:p>
              <a:p>
                <a14:m>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a14:m>
                <a:r>
                  <a:rPr lang="en-GB" dirty="0"/>
                  <a:t>	</a:t>
                </a:r>
                <a14:m>
                  <m:oMath xmlns:m="http://schemas.openxmlformats.org/officeDocument/2006/math">
                    <m:r>
                      <a:rPr lang="en-GB" i="1">
                        <a:latin typeface="Cambria Math"/>
                      </a:rPr>
                      <m:t>5</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5</m:t>
                        </m:r>
                      </m:den>
                    </m:f>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20</m:t>
                        </m:r>
                      </m:den>
                    </m:f>
                  </m:oMath>
                </a14:m>
                <a:endParaRPr lang="en-GB" dirty="0"/>
              </a:p>
              <a:p>
                <a14:m>
                  <m:oMath xmlns:m="http://schemas.openxmlformats.org/officeDocument/2006/math">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15</m:t>
                        </m:r>
                      </m:den>
                    </m:f>
                  </m:oMath>
                </a14:m>
                <a:r>
                  <a:rPr lang="en-GB" dirty="0"/>
                  <a:t>	</a:t>
                </a:r>
                <a14:m>
                  <m:oMath xmlns:m="http://schemas.openxmlformats.org/officeDocument/2006/math">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a14:m>
                <a:endParaRPr lang="en-GB" dirty="0"/>
              </a:p>
              <a:p>
                <a14:m>
                  <m:oMath xmlns:m="http://schemas.openxmlformats.org/officeDocument/2006/math">
                    <m:r>
                      <a:rPr lang="en-GB" b="0" i="1" smtClean="0">
                        <a:latin typeface="Cambria Math"/>
                      </a:rPr>
                      <m:t>7</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7</m:t>
                        </m:r>
                      </m:den>
                    </m:f>
                    <m:r>
                      <a:rPr lang="en-GB" b="0" i="1" smtClean="0">
                        <a:latin typeface="Cambria Math"/>
                      </a:rPr>
                      <m:t>+10</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=17</m:t>
                    </m:r>
                    <m:f>
                      <m:fPr>
                        <m:ctrlPr>
                          <a:rPr lang="en-GB" b="0" i="1" smtClean="0">
                            <a:latin typeface="Cambria Math" panose="02040503050406030204" pitchFamily="18" charset="0"/>
                          </a:rPr>
                        </m:ctrlPr>
                      </m:fPr>
                      <m:num>
                        <m:r>
                          <a:rPr lang="en-GB" b="0" i="1" smtClean="0">
                            <a:latin typeface="Cambria Math"/>
                          </a:rPr>
                          <m:t>16</m:t>
                        </m:r>
                      </m:num>
                      <m:den>
                        <m:r>
                          <a:rPr lang="en-GB" b="0" i="1" smtClean="0">
                            <a:latin typeface="Cambria Math"/>
                          </a:rPr>
                          <m:t>21</m:t>
                        </m:r>
                      </m:den>
                    </m:f>
                  </m:oMath>
                </a14:m>
                <a:r>
                  <a:rPr lang="en-GB" dirty="0"/>
                  <a:t> 		</a:t>
                </a:r>
                <a14:m>
                  <m:oMath xmlns:m="http://schemas.openxmlformats.org/officeDocument/2006/math">
                    <m:r>
                      <a:rPr lang="en-GB" b="0" i="0" smtClean="0">
                        <a:latin typeface="Cambria Math"/>
                      </a:rPr>
                      <m:t>10</m:t>
                    </m:r>
                    <m:f>
                      <m:fPr>
                        <m:ctrlPr>
                          <a:rPr lang="en-GB" b="0" i="1" smtClean="0">
                            <a:latin typeface="Cambria Math" panose="02040503050406030204" pitchFamily="18" charset="0"/>
                          </a:rPr>
                        </m:ctrlPr>
                      </m:fPr>
                      <m:num>
                        <m:r>
                          <a:rPr lang="en-GB" b="0" i="0" smtClean="0">
                            <a:latin typeface="Cambria Math"/>
                          </a:rPr>
                          <m:t>2</m:t>
                        </m:r>
                      </m:num>
                      <m:den>
                        <m:r>
                          <a:rPr lang="en-GB" b="0" i="0" smtClean="0">
                            <a:latin typeface="Cambria Math"/>
                          </a:rPr>
                          <m:t>5</m:t>
                        </m:r>
                      </m:den>
                    </m:f>
                    <m:r>
                      <a:rPr lang="en-GB" b="0" i="0" smtClean="0">
                        <a:latin typeface="Cambria Math"/>
                      </a:rPr>
                      <m:t>−7</m:t>
                    </m:r>
                    <m:f>
                      <m:fPr>
                        <m:ctrlPr>
                          <a:rPr lang="en-GB" b="0" i="1" smtClean="0">
                            <a:latin typeface="Cambria Math" panose="02040503050406030204" pitchFamily="18" charset="0"/>
                          </a:rPr>
                        </m:ctrlPr>
                      </m:fPr>
                      <m:num>
                        <m:r>
                          <a:rPr lang="en-GB" b="0" i="0" smtClean="0">
                            <a:latin typeface="Cambria Math"/>
                          </a:rPr>
                          <m:t>3</m:t>
                        </m:r>
                      </m:num>
                      <m:den>
                        <m:r>
                          <a:rPr lang="en-GB" b="0" i="0" smtClean="0">
                            <a:latin typeface="Cambria Math"/>
                          </a:rPr>
                          <m:t>4</m:t>
                        </m:r>
                      </m:den>
                    </m:f>
                    <m:r>
                      <a:rPr lang="en-GB" b="0" i="0" smtClean="0">
                        <a:latin typeface="Cambria Math"/>
                      </a:rPr>
                      <m:t>=2</m:t>
                    </m:r>
                    <m:f>
                      <m:fPr>
                        <m:ctrlPr>
                          <a:rPr lang="en-GB" b="0" i="1" smtClean="0">
                            <a:latin typeface="Cambria Math" panose="02040503050406030204" pitchFamily="18" charset="0"/>
                          </a:rPr>
                        </m:ctrlPr>
                      </m:fPr>
                      <m:num>
                        <m:r>
                          <a:rPr lang="en-GB" b="0" i="0" smtClean="0">
                            <a:latin typeface="Cambria Math"/>
                          </a:rPr>
                          <m:t>13</m:t>
                        </m:r>
                      </m:num>
                      <m:den>
                        <m:r>
                          <a:rPr lang="en-GB" b="0" i="0" smtClean="0">
                            <a:latin typeface="Cambria Math"/>
                          </a:rPr>
                          <m:t>20</m:t>
                        </m:r>
                      </m:den>
                    </m:f>
                    <m:r>
                      <a:rPr lang="en-GB" b="0" i="1" smtClean="0">
                        <a:latin typeface="Cambria Math"/>
                      </a:rPr>
                      <m:t> </m:t>
                    </m:r>
                  </m:oMath>
                </a14:m>
                <a:endParaRPr lang="en-GB" dirty="0"/>
              </a:p>
              <a:p>
                <a14:m>
                  <m:oMath xmlns:m="http://schemas.openxmlformats.org/officeDocument/2006/math">
                    <m:r>
                      <a:rPr lang="en-GB" b="0" i="1" smtClean="0">
                        <a:latin typeface="Cambria Math" panose="02040503050406030204" pitchFamily="18" charset="0"/>
                      </a:rPr>
                      <m:t>68</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1" smtClean="0">
                        <a:latin typeface="Cambria Math" panose="02040503050406030204" pitchFamily="18" charset="0"/>
                      </a:rPr>
                      <m:t>−17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r>
                      <a:rPr lang="en-GB" b="0" i="1" smtClean="0">
                        <a:latin typeface="Cambria Math" panose="02040503050406030204" pitchFamily="18" charset="0"/>
                      </a:rPr>
                      <m:t>=</m:t>
                    </m:r>
                    <m:r>
                      <a:rPr lang="en-GB" b="1" i="1" smtClean="0">
                        <a:latin typeface="Cambria Math"/>
                      </a:rPr>
                      <m:t>𝟓𝟏</m:t>
                    </m:r>
                    <m:f>
                      <m:fPr>
                        <m:ctrlPr>
                          <a:rPr lang="en-GB" b="1" i="1" smtClean="0">
                            <a:latin typeface="Cambria Math" panose="02040503050406030204" pitchFamily="18" charset="0"/>
                          </a:rPr>
                        </m:ctrlPr>
                      </m:fPr>
                      <m:num>
                        <m:r>
                          <a:rPr lang="en-GB" b="1" i="1" smtClean="0">
                            <a:latin typeface="Cambria Math"/>
                          </a:rPr>
                          <m:t>𝟏𝟔</m:t>
                        </m:r>
                      </m:num>
                      <m:den>
                        <m:r>
                          <a:rPr lang="en-GB" b="1" i="1" smtClean="0">
                            <a:latin typeface="Cambria Math"/>
                          </a:rPr>
                          <m:t>𝟑𝟓</m:t>
                        </m:r>
                      </m:den>
                    </m:f>
                  </m:oMath>
                </a14:m>
                <a:r>
                  <a:rPr lang="en-GB" dirty="0"/>
                  <a:t>            </a:t>
                </a:r>
                <a14:m>
                  <m:oMath xmlns:m="http://schemas.openxmlformats.org/officeDocument/2006/math">
                    <m:r>
                      <a:rPr lang="en-GB" b="0" i="1" dirty="0" smtClean="0">
                        <a:latin typeface="Cambria Math" panose="02040503050406030204" pitchFamily="18" charset="0"/>
                      </a:rPr>
                      <m:t>39</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5</m:t>
                        </m:r>
                      </m:den>
                    </m:f>
                    <m:r>
                      <a:rPr lang="en-GB" b="0" i="1" dirty="0" smtClean="0">
                        <a:latin typeface="Cambria Math" panose="02040503050406030204" pitchFamily="18" charset="0"/>
                      </a:rPr>
                      <m:t>−29</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r>
                      <a:rPr lang="en-GB" b="0" i="1" dirty="0" smtClean="0">
                        <a:latin typeface="Cambria Math" panose="02040503050406030204" pitchFamily="18" charset="0"/>
                      </a:rPr>
                      <m:t>=</m:t>
                    </m:r>
                    <m:r>
                      <a:rPr lang="en-GB" b="1" i="1" dirty="0" smtClean="0">
                        <a:latin typeface="Cambria Math"/>
                      </a:rPr>
                      <m:t>𝟗</m:t>
                    </m:r>
                    <m:f>
                      <m:fPr>
                        <m:ctrlPr>
                          <a:rPr lang="en-GB" b="1" i="1" dirty="0" smtClean="0">
                            <a:latin typeface="Cambria Math" panose="02040503050406030204" pitchFamily="18" charset="0"/>
                          </a:rPr>
                        </m:ctrlPr>
                      </m:fPr>
                      <m:num>
                        <m:r>
                          <a:rPr lang="en-GB" b="1" i="1" dirty="0" smtClean="0">
                            <a:latin typeface="Cambria Math"/>
                          </a:rPr>
                          <m:t>𝟏𝟗</m:t>
                        </m:r>
                      </m:num>
                      <m:den>
                        <m:r>
                          <a:rPr lang="en-GB" b="1" i="1" dirty="0" smtClean="0">
                            <a:latin typeface="Cambria Math"/>
                          </a:rPr>
                          <m:t>𝟐𝟎</m:t>
                        </m:r>
                      </m:den>
                    </m:f>
                  </m:oMath>
                </a14:m>
                <a:endParaRPr lang="en-GB" b="1" dirty="0"/>
              </a:p>
              <a:p>
                <a:endParaRPr lang="en-GB" dirty="0"/>
              </a:p>
              <a:p>
                <a:r>
                  <a:rPr lang="en-GB" sz="1600" dirty="0"/>
                  <a:t>Calculate (and simplify):</a:t>
                </a:r>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7</m:t>
                        </m:r>
                      </m:num>
                      <m:den>
                        <m:r>
                          <a:rPr lang="en-GB" sz="1600" b="0" i="1" dirty="0" smtClean="0">
                            <a:latin typeface="Cambria Math" panose="02040503050406030204" pitchFamily="18" charset="0"/>
                          </a:rPr>
                          <m:t>6</m:t>
                        </m:r>
                      </m:den>
                    </m:f>
                    <m:r>
                      <a:rPr lang="en-GB" sz="1600" b="0" i="1" dirty="0" smtClean="0">
                        <a:latin typeface="Cambria Math" panose="02040503050406030204" pitchFamily="18" charset="0"/>
                      </a:rPr>
                      <m:t>×</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24</m:t>
                        </m:r>
                      </m:num>
                      <m:den>
                        <m:r>
                          <a:rPr lang="en-GB" sz="1600" b="0" i="1" dirty="0" smtClean="0">
                            <a:latin typeface="Cambria Math" panose="02040503050406030204" pitchFamily="18" charset="0"/>
                          </a:rPr>
                          <m:t>21</m:t>
                        </m:r>
                      </m:den>
                    </m:f>
                    <m:r>
                      <a:rPr lang="en-GB" sz="1600" b="0" i="1" dirty="0" smtClean="0">
                        <a:latin typeface="Cambria Math" panose="02040503050406030204" pitchFamily="18" charset="0"/>
                      </a:rPr>
                      <m:t>=</m:t>
                    </m:r>
                    <m:f>
                      <m:fPr>
                        <m:ctrlPr>
                          <a:rPr lang="en-GB" sz="1600" b="1" i="1" dirty="0" smtClean="0">
                            <a:latin typeface="Cambria Math" panose="02040503050406030204" pitchFamily="18" charset="0"/>
                          </a:rPr>
                        </m:ctrlPr>
                      </m:fPr>
                      <m:num>
                        <m:r>
                          <a:rPr lang="en-GB" sz="1600" b="1" i="1" dirty="0" smtClean="0">
                            <a:latin typeface="Cambria Math" panose="02040503050406030204" pitchFamily="18" charset="0"/>
                          </a:rPr>
                          <m:t>𝟒</m:t>
                        </m:r>
                      </m:num>
                      <m:den>
                        <m:r>
                          <a:rPr lang="en-GB" sz="1600" b="1" i="1" dirty="0" smtClean="0">
                            <a:latin typeface="Cambria Math" panose="02040503050406030204" pitchFamily="18" charset="0"/>
                          </a:rPr>
                          <m:t>𝟑</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33</m:t>
                        </m:r>
                      </m:num>
                      <m:den>
                        <m:r>
                          <a:rPr lang="en-GB" sz="1600" b="0" i="1" smtClean="0">
                            <a:latin typeface="Cambria Math" panose="02040503050406030204" pitchFamily="18" charset="0"/>
                          </a:rPr>
                          <m:t>100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18</m:t>
                        </m:r>
                      </m:num>
                      <m:den>
                        <m:r>
                          <a:rPr lang="en-GB" sz="1600" b="0" i="1" dirty="0" smtClean="0">
                            <a:latin typeface="Cambria Math" panose="02040503050406030204" pitchFamily="18" charset="0"/>
                          </a:rPr>
                          <m:t>13</m:t>
                        </m:r>
                      </m:den>
                    </m:f>
                    <m:r>
                      <a:rPr lang="en-GB" sz="1600" b="0" i="1" dirty="0" smtClean="0">
                        <a:latin typeface="Cambria Math" panose="02040503050406030204" pitchFamily="18" charset="0"/>
                      </a:rPr>
                      <m:t>×</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39</m:t>
                        </m:r>
                      </m:num>
                      <m:den>
                        <m:r>
                          <a:rPr lang="en-GB" sz="1600" b="0" i="1" dirty="0" smtClean="0">
                            <a:latin typeface="Cambria Math" panose="02040503050406030204" pitchFamily="18" charset="0"/>
                          </a:rPr>
                          <m:t>12</m:t>
                        </m:r>
                      </m:den>
                    </m:f>
                    <m:r>
                      <a:rPr lang="en-GB" sz="1600" b="0" i="1" dirty="0" smtClean="0">
                        <a:latin typeface="Cambria Math" panose="02040503050406030204" pitchFamily="18" charset="0"/>
                      </a:rPr>
                      <m:t>=</m:t>
                    </m:r>
                    <m:f>
                      <m:fPr>
                        <m:ctrlPr>
                          <a:rPr lang="en-GB" sz="1600" b="1" i="1" dirty="0" smtClean="0">
                            <a:latin typeface="Cambria Math" panose="02040503050406030204" pitchFamily="18" charset="0"/>
                          </a:rPr>
                        </m:ctrlPr>
                      </m:fPr>
                      <m:num>
                        <m:r>
                          <a:rPr lang="en-GB" sz="1600" b="1" i="1" dirty="0" smtClean="0">
                            <a:latin typeface="Cambria Math" panose="02040503050406030204" pitchFamily="18" charset="0"/>
                          </a:rPr>
                          <m:t>𝟗</m:t>
                        </m:r>
                      </m:num>
                      <m:den>
                        <m:r>
                          <a:rPr lang="en-GB" sz="1600" b="1" i="1" dirty="0" smtClean="0">
                            <a:latin typeface="Cambria Math" panose="02040503050406030204" pitchFamily="18" charset="0"/>
                          </a:rPr>
                          <m:t>𝟐</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54</m:t>
                        </m:r>
                      </m:num>
                      <m:den>
                        <m:r>
                          <a:rPr lang="en-GB" sz="1600" b="0" i="1" smtClean="0">
                            <a:latin typeface="Cambria Math"/>
                          </a:rPr>
                          <m:t>55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77</m:t>
                        </m:r>
                      </m:num>
                      <m:den>
                        <m:r>
                          <a:rPr lang="en-GB" sz="1600" b="0" i="1" smtClean="0">
                            <a:latin typeface="Cambria Math"/>
                          </a:rPr>
                          <m:t>27</m:t>
                        </m:r>
                      </m:den>
                    </m:f>
                    <m:r>
                      <a:rPr lang="en-GB" sz="1600" b="0"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𝟏𝟒</m:t>
                        </m:r>
                      </m:num>
                      <m:den>
                        <m:r>
                          <a:rPr lang="en-GB" sz="1600" b="1" i="1" smtClean="0">
                            <a:latin typeface="Cambria Math"/>
                          </a:rPr>
                          <m:t>𝟓</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a:rPr>
                          <m:t>81</m:t>
                        </m:r>
                      </m:num>
                      <m:den>
                        <m:r>
                          <a:rPr lang="en-GB" sz="1600" b="0" i="1" dirty="0" smtClean="0">
                            <a:latin typeface="Cambria Math"/>
                          </a:rPr>
                          <m:t>51</m:t>
                        </m:r>
                      </m:den>
                    </m:f>
                    <m:r>
                      <a:rPr lang="en-GB" sz="1600" b="0" i="1" dirty="0" smtClean="0">
                        <a:latin typeface="Cambria Math"/>
                      </a:rPr>
                      <m:t>×</m:t>
                    </m:r>
                    <m:f>
                      <m:fPr>
                        <m:ctrlPr>
                          <a:rPr lang="en-GB" sz="1600" b="0" i="1" dirty="0" smtClean="0">
                            <a:latin typeface="Cambria Math" panose="02040503050406030204" pitchFamily="18" charset="0"/>
                          </a:rPr>
                        </m:ctrlPr>
                      </m:fPr>
                      <m:num>
                        <m:r>
                          <a:rPr lang="en-GB" sz="1600" b="0" i="1" dirty="0" smtClean="0">
                            <a:latin typeface="Cambria Math"/>
                          </a:rPr>
                          <m:t>17</m:t>
                        </m:r>
                      </m:num>
                      <m:den>
                        <m:r>
                          <a:rPr lang="en-GB" sz="1600" b="0" i="1" dirty="0" smtClean="0">
                            <a:latin typeface="Cambria Math"/>
                          </a:rPr>
                          <m:t>56</m:t>
                        </m:r>
                      </m:den>
                    </m:f>
                    <m:r>
                      <a:rPr lang="en-GB" sz="1600" b="0" i="1" dirty="0" smtClean="0">
                        <a:latin typeface="Cambria Math"/>
                      </a:rPr>
                      <m:t>=</m:t>
                    </m:r>
                    <m:f>
                      <m:fPr>
                        <m:ctrlPr>
                          <a:rPr lang="en-GB" sz="1600" b="1" i="1" dirty="0" smtClean="0">
                            <a:latin typeface="Cambria Math" panose="02040503050406030204" pitchFamily="18" charset="0"/>
                          </a:rPr>
                        </m:ctrlPr>
                      </m:fPr>
                      <m:num>
                        <m:r>
                          <a:rPr lang="en-GB" sz="1600" b="1" i="1" dirty="0" smtClean="0">
                            <a:latin typeface="Cambria Math"/>
                          </a:rPr>
                          <m:t>𝟐𝟕</m:t>
                        </m:r>
                      </m:num>
                      <m:den>
                        <m:r>
                          <a:rPr lang="en-GB" sz="1600" b="1" i="1" dirty="0" smtClean="0">
                            <a:latin typeface="Cambria Math"/>
                          </a:rPr>
                          <m:t>𝟓𝟔</m:t>
                        </m:r>
                      </m:den>
                    </m:f>
                  </m:oMath>
                </a14:m>
                <a:endParaRPr lang="en-GB" sz="1600" b="1" dirty="0"/>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21904" y="689199"/>
                <a:ext cx="4823864" cy="6596614"/>
              </a:xfrm>
              <a:prstGeom prst="rect">
                <a:avLst/>
              </a:prstGeom>
              <a:blipFill rotWithShape="1">
                <a:blip r:embed="rId3"/>
                <a:stretch>
                  <a:fillRect l="-631" t="-277"/>
                </a:stretch>
              </a:blipFill>
            </p:spPr>
            <p:txBody>
              <a:bodyPr/>
              <a:lstStyle/>
              <a:p>
                <a:r>
                  <a:rPr lang="en-GB">
                    <a:noFill/>
                  </a:rPr>
                  <a:t> </a:t>
                </a:r>
              </a:p>
            </p:txBody>
          </p:sp>
        </mc:Fallback>
      </mc:AlternateContent>
      <p:sp>
        <p:nvSpPr>
          <p:cNvPr id="13" name="Rectangle 12"/>
          <p:cNvSpPr/>
          <p:nvPr/>
        </p:nvSpPr>
        <p:spPr>
          <a:xfrm>
            <a:off x="129700" y="69161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129700" y="216314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5" name="Rectangle 14"/>
          <p:cNvSpPr/>
          <p:nvPr/>
        </p:nvSpPr>
        <p:spPr>
          <a:xfrm>
            <a:off x="126682" y="337250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2" name="Rectangle 21"/>
          <p:cNvSpPr/>
          <p:nvPr/>
        </p:nvSpPr>
        <p:spPr>
          <a:xfrm>
            <a:off x="129700" y="9786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3" name="Rectangle 22"/>
          <p:cNvSpPr/>
          <p:nvPr/>
        </p:nvSpPr>
        <p:spPr>
          <a:xfrm>
            <a:off x="129700" y="1410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4" name="Rectangle 23"/>
          <p:cNvSpPr/>
          <p:nvPr/>
        </p:nvSpPr>
        <p:spPr>
          <a:xfrm>
            <a:off x="129700" y="184274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5" name="Rectangle 24"/>
          <p:cNvSpPr/>
          <p:nvPr/>
        </p:nvSpPr>
        <p:spPr>
          <a:xfrm>
            <a:off x="1921371" y="104888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6" name="Rectangle 25"/>
          <p:cNvSpPr/>
          <p:nvPr/>
        </p:nvSpPr>
        <p:spPr>
          <a:xfrm>
            <a:off x="1930896" y="14203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7" name="Rectangle 26"/>
          <p:cNvSpPr/>
          <p:nvPr/>
        </p:nvSpPr>
        <p:spPr>
          <a:xfrm>
            <a:off x="1930896" y="18121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8" name="Rectangle 27"/>
          <p:cNvSpPr/>
          <p:nvPr/>
        </p:nvSpPr>
        <p:spPr>
          <a:xfrm>
            <a:off x="139225" y="246335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9" name="Rectangle 28"/>
          <p:cNvSpPr/>
          <p:nvPr/>
        </p:nvSpPr>
        <p:spPr>
          <a:xfrm>
            <a:off x="139225" y="289540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0" name="Rectangle 29"/>
          <p:cNvSpPr/>
          <p:nvPr/>
        </p:nvSpPr>
        <p:spPr>
          <a:xfrm>
            <a:off x="1930896" y="253359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1" name="Rectangle 30"/>
          <p:cNvSpPr/>
          <p:nvPr/>
        </p:nvSpPr>
        <p:spPr>
          <a:xfrm>
            <a:off x="1940421" y="290508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2" name="Rectangle 31"/>
          <p:cNvSpPr/>
          <p:nvPr/>
        </p:nvSpPr>
        <p:spPr>
          <a:xfrm>
            <a:off x="126682" y="370283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3" name="Rectangle 32"/>
          <p:cNvSpPr/>
          <p:nvPr/>
        </p:nvSpPr>
        <p:spPr>
          <a:xfrm>
            <a:off x="126682" y="409869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4" name="Rectangle 33"/>
          <p:cNvSpPr/>
          <p:nvPr/>
        </p:nvSpPr>
        <p:spPr>
          <a:xfrm>
            <a:off x="126682" y="44629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35" name="Rectangle 34"/>
          <p:cNvSpPr/>
          <p:nvPr/>
        </p:nvSpPr>
        <p:spPr>
          <a:xfrm>
            <a:off x="1993871" y="37240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6" name="Rectangle 35"/>
          <p:cNvSpPr/>
          <p:nvPr/>
        </p:nvSpPr>
        <p:spPr>
          <a:xfrm>
            <a:off x="1996377" y="41002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7" name="Rectangle 36"/>
          <p:cNvSpPr/>
          <p:nvPr/>
        </p:nvSpPr>
        <p:spPr>
          <a:xfrm>
            <a:off x="2745709" y="450207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47" name="Rectangle 46"/>
          <p:cNvSpPr/>
          <p:nvPr/>
        </p:nvSpPr>
        <p:spPr>
          <a:xfrm>
            <a:off x="910203" y="943465"/>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2749966" y="97408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985701"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2794896"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1040064" y="1761187"/>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2907098" y="175014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1057263"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1047256" y="2802401"/>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2896544"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2896544" y="279141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1422977" y="3676599"/>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1430437" y="4073923"/>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1731140" y="4457530"/>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3441728" y="3675902"/>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3453759" y="4064926"/>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4480376" y="4458157"/>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12668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42" name="Rectangle 41"/>
          <p:cNvSpPr/>
          <p:nvPr/>
        </p:nvSpPr>
        <p:spPr>
          <a:xfrm>
            <a:off x="261189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43" name="Rectangle 42"/>
          <p:cNvSpPr/>
          <p:nvPr/>
        </p:nvSpPr>
        <p:spPr>
          <a:xfrm>
            <a:off x="126682" y="548303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44" name="Rectangle 43"/>
          <p:cNvSpPr/>
          <p:nvPr/>
        </p:nvSpPr>
        <p:spPr>
          <a:xfrm>
            <a:off x="4786120" y="509480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5" name="TextBox 4"/>
              <p:cNvSpPr txBox="1"/>
              <p:nvPr/>
            </p:nvSpPr>
            <p:spPr>
              <a:xfrm>
                <a:off x="4988028" y="5063126"/>
                <a:ext cx="4134731" cy="1754519"/>
              </a:xfrm>
              <a:prstGeom prst="rect">
                <a:avLst/>
              </a:prstGeom>
              <a:noFill/>
            </p:spPr>
            <p:txBody>
              <a:bodyPr wrap="square" rtlCol="0">
                <a:spAutoFit/>
              </a:bodyPr>
              <a:lstStyle/>
              <a:p>
                <a:r>
                  <a:rPr lang="en-GB" dirty="0"/>
                  <a:t>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oMath>
                  </m:oMathPara>
                </a14:m>
                <a:endParaRPr lang="en-GB" dirty="0"/>
              </a:p>
              <a:p>
                <a:r>
                  <a:rPr lang="en-GB" sz="1600" b="1" dirty="0"/>
                  <a:t>After the first fraction, each pair of fractions cancel. This leaves just the first and last fraction, giving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𝟑</m:t>
                        </m:r>
                        <m:d>
                          <m:dPr>
                            <m:ctrlPr>
                              <a:rPr lang="en-GB" sz="1600" b="1" i="1" smtClean="0">
                                <a:latin typeface="Cambria Math" panose="02040503050406030204" pitchFamily="18" charset="0"/>
                              </a:rPr>
                            </m:ctrlPr>
                          </m:dPr>
                          <m:e>
                            <m:r>
                              <a:rPr lang="en-GB" sz="1600" b="1" i="1" smtClean="0">
                                <a:latin typeface="Cambria Math"/>
                              </a:rPr>
                              <m:t>𝒏</m:t>
                            </m:r>
                            <m:r>
                              <a:rPr lang="en-GB" sz="1600" b="1" i="1" smtClean="0">
                                <a:latin typeface="Cambria Math"/>
                              </a:rPr>
                              <m:t>+</m:t>
                            </m:r>
                            <m:r>
                              <a:rPr lang="en-GB" sz="1600" b="1" i="1" smtClean="0">
                                <a:latin typeface="Cambria Math"/>
                              </a:rPr>
                              <m:t>𝟏</m:t>
                            </m:r>
                          </m:e>
                        </m:d>
                      </m:num>
                      <m:den>
                        <m:r>
                          <a:rPr lang="en-GB" sz="1600" b="1" i="1" smtClean="0">
                            <a:latin typeface="Cambria Math"/>
                          </a:rPr>
                          <m:t>𝟒</m:t>
                        </m:r>
                        <m:r>
                          <a:rPr lang="en-GB" sz="1600" b="1" i="1" smtClean="0">
                            <a:latin typeface="Cambria Math"/>
                          </a:rPr>
                          <m:t>𝒏</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988028" y="5063126"/>
                <a:ext cx="4134731" cy="1754519"/>
              </a:xfrm>
              <a:prstGeom prst="rect">
                <a:avLst/>
              </a:prstGeom>
              <a:blipFill rotWithShape="1">
                <a:blip r:embed="rId4"/>
                <a:stretch>
                  <a:fillRect l="-1178" t="-1742" b="-1045"/>
                </a:stretch>
              </a:blipFill>
            </p:spPr>
            <p:txBody>
              <a:bodyPr/>
              <a:lstStyle/>
              <a:p>
                <a:r>
                  <a:rPr lang="en-GB">
                    <a:noFill/>
                  </a:rPr>
                  <a:t> </a:t>
                </a:r>
              </a:p>
            </p:txBody>
          </p:sp>
        </mc:Fallback>
      </mc:AlternateContent>
      <p:sp>
        <p:nvSpPr>
          <p:cNvPr id="46" name="Rectangle 45"/>
          <p:cNvSpPr/>
          <p:nvPr/>
        </p:nvSpPr>
        <p:spPr>
          <a:xfrm>
            <a:off x="4604678" y="77576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sp>
            <p:nvSpPr>
              <p:cNvPr id="6" name="TextBox 5"/>
              <p:cNvSpPr txBox="1"/>
              <p:nvPr/>
            </p:nvSpPr>
            <p:spPr>
              <a:xfrm>
                <a:off x="4849599" y="761853"/>
                <a:ext cx="4274304" cy="4026102"/>
              </a:xfrm>
              <a:prstGeom prst="rect">
                <a:avLst/>
              </a:prstGeom>
              <a:noFill/>
            </p:spPr>
            <p:txBody>
              <a:bodyPr wrap="square" rtlCol="0">
                <a:spAutoFit/>
              </a:bodyPr>
              <a:lstStyle/>
              <a:p>
                <a:r>
                  <a:rPr lang="en-GB" sz="1600" dirty="0"/>
                  <a:t>Bob and Dave go to </a:t>
                </a:r>
                <a:r>
                  <a:rPr lang="en-GB" sz="1600" dirty="0" err="1"/>
                  <a:t>PizzaScoff</a:t>
                </a:r>
                <a:r>
                  <a:rPr lang="en-GB" sz="1600" dirty="0"/>
                  <a:t>. Starting with 35 pizzas, Bob eats </a:t>
                </a:r>
                <a14:m>
                  <m:oMath xmlns:m="http://schemas.openxmlformats.org/officeDocument/2006/math">
                    <m:r>
                      <a:rPr lang="en-GB" sz="1600" b="0" i="1" smtClean="0">
                        <a:latin typeface="Cambria Math"/>
                      </a:rPr>
                      <m:t>6</m:t>
                    </m:r>
                    <m:f>
                      <m:fPr>
                        <m:ctrlPr>
                          <a:rPr lang="en-GB" sz="1600" b="0" i="1" smtClean="0">
                            <a:latin typeface="Cambria Math" panose="02040503050406030204" pitchFamily="18" charset="0"/>
                          </a:rPr>
                        </m:ctrlPr>
                      </m:fPr>
                      <m:num>
                        <m:r>
                          <a:rPr lang="en-GB" sz="1600" b="0" i="1" smtClean="0">
                            <a:latin typeface="Cambria Math"/>
                          </a:rPr>
                          <m:t>4</m:t>
                        </m:r>
                      </m:num>
                      <m:den>
                        <m:r>
                          <a:rPr lang="en-GB" sz="1600" b="0" i="1" smtClean="0">
                            <a:latin typeface="Cambria Math"/>
                          </a:rPr>
                          <m:t>5</m:t>
                        </m:r>
                      </m:den>
                    </m:f>
                  </m:oMath>
                </a14:m>
                <a:r>
                  <a:rPr lang="en-GB" sz="1600" dirty="0"/>
                  <a:t> pizzas and Dave eats </a:t>
                </a:r>
                <a14:m>
                  <m:oMath xmlns:m="http://schemas.openxmlformats.org/officeDocument/2006/math">
                    <m:r>
                      <a:rPr lang="en-GB" sz="1600" b="0" i="1" smtClean="0">
                        <a:latin typeface="Cambria Math"/>
                      </a:rPr>
                      <m:t>8</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oMath>
                </a14:m>
                <a:r>
                  <a:rPr lang="en-GB" sz="1600" dirty="0"/>
                  <a:t> pizzas. How many are left? </a:t>
                </a:r>
                <a14:m>
                  <m:oMath xmlns:m="http://schemas.openxmlformats.org/officeDocument/2006/math">
                    <m:r>
                      <a:rPr lang="en-GB" sz="1600" b="1" i="1" smtClean="0">
                        <a:latin typeface="Cambria Math"/>
                      </a:rPr>
                      <m:t>𝟏𝟗</m:t>
                    </m:r>
                    <m:f>
                      <m:fPr>
                        <m:ctrlPr>
                          <a:rPr lang="en-GB" sz="1600" b="1" i="1" smtClean="0">
                            <a:latin typeface="Cambria Math" panose="02040503050406030204" pitchFamily="18" charset="0"/>
                          </a:rPr>
                        </m:ctrlPr>
                      </m:fPr>
                      <m:num>
                        <m:r>
                          <a:rPr lang="en-GB" sz="1600" b="1" i="1" smtClean="0">
                            <a:latin typeface="Cambria Math"/>
                          </a:rPr>
                          <m:t>𝟏𝟑</m:t>
                        </m:r>
                      </m:num>
                      <m:den>
                        <m:r>
                          <a:rPr lang="en-GB" sz="1600" b="1" i="1" smtClean="0">
                            <a:latin typeface="Cambria Math"/>
                          </a:rPr>
                          <m:t>𝟏𝟓</m:t>
                        </m:r>
                      </m:den>
                    </m:f>
                  </m:oMath>
                </a14:m>
                <a:endParaRPr lang="en-GB" sz="1600" b="1" dirty="0"/>
              </a:p>
              <a:p>
                <a:endParaRPr lang="en-GB" sz="1600" b="1" dirty="0"/>
              </a:p>
              <a:p>
                <a:r>
                  <a:rPr lang="en-GB" sz="1600" dirty="0"/>
                  <a:t>The perimeter of a rectangle is 20. If its width is </a:t>
                </a:r>
                <a14:m>
                  <m:oMath xmlns:m="http://schemas.openxmlformats.org/officeDocument/2006/math">
                    <m:r>
                      <a:rPr lang="en-GB" sz="1600" b="0" i="1" smtClean="0">
                        <a:latin typeface="Cambria Math"/>
                      </a:rPr>
                      <m:t>3</m:t>
                    </m:r>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7</m:t>
                        </m:r>
                      </m:den>
                    </m:f>
                  </m:oMath>
                </a14:m>
                <a:r>
                  <a:rPr lang="en-GB" sz="1600" dirty="0"/>
                  <a:t>, what is its height?   </a:t>
                </a:r>
                <a14:m>
                  <m:oMath xmlns:m="http://schemas.openxmlformats.org/officeDocument/2006/math">
                    <m:r>
                      <a:rPr lang="en-GB" sz="1600" b="1" i="1" smtClean="0">
                        <a:latin typeface="Cambria Math"/>
                      </a:rPr>
                      <m:t>𝟔</m:t>
                    </m:r>
                    <m:f>
                      <m:fPr>
                        <m:ctrlPr>
                          <a:rPr lang="en-GB" sz="1600" b="1" i="1" smtClean="0">
                            <a:latin typeface="Cambria Math" panose="02040503050406030204" pitchFamily="18" charset="0"/>
                          </a:rPr>
                        </m:ctrlPr>
                      </m:fPr>
                      <m:num>
                        <m:r>
                          <a:rPr lang="en-GB" sz="1600" b="1" i="1" smtClean="0">
                            <a:latin typeface="Cambria Math"/>
                          </a:rPr>
                          <m:t>𝟒</m:t>
                        </m:r>
                      </m:num>
                      <m:den>
                        <m:r>
                          <a:rPr lang="en-GB" sz="1600" b="1" i="1" smtClean="0">
                            <a:latin typeface="Cambria Math"/>
                          </a:rPr>
                          <m:t>𝟕</m:t>
                        </m:r>
                      </m:den>
                    </m:f>
                  </m:oMath>
                </a14:m>
                <a:endParaRPr lang="en-GB" sz="1600" b="1" dirty="0"/>
              </a:p>
              <a:p>
                <a:endParaRPr lang="en-GB" sz="1600" b="1" dirty="0"/>
              </a:p>
              <a:p>
                <a:r>
                  <a:rPr lang="en-GB" sz="1600" dirty="0"/>
                  <a:t>         Calculate and simplify:</a:t>
                </a:r>
              </a:p>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4</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16</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15</m:t>
                          </m:r>
                        </m:num>
                        <m:den>
                          <m:r>
                            <a:rPr lang="en-GB" sz="1600" b="0" i="1" smtClean="0">
                              <a:latin typeface="Cambria Math"/>
                            </a:rPr>
                            <m:t>9</m:t>
                          </m:r>
                        </m:den>
                      </m:f>
                      <m:r>
                        <a:rPr lang="en-GB" sz="1600" b="0" i="1" smtClean="0">
                          <a:latin typeface="Cambria Math"/>
                        </a:rPr>
                        <m:t>=</m:t>
                      </m:r>
                      <m:r>
                        <a:rPr lang="en-GB" sz="1600" b="1" i="1" smtClean="0">
                          <a:latin typeface="Cambria Math"/>
                        </a:rPr>
                        <m:t>𝟒</m:t>
                      </m:r>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2</m:t>
                          </m:r>
                        </m:num>
                        <m:den>
                          <m:r>
                            <a:rPr lang="en-GB" sz="1600" b="0" i="1" smtClean="0">
                              <a:latin typeface="Cambria Math"/>
                            </a:rPr>
                            <m:t>4</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98</m:t>
                          </m:r>
                        </m:num>
                        <m:den>
                          <m:r>
                            <a:rPr lang="en-GB" sz="1600" b="0" i="1" smtClean="0">
                              <a:latin typeface="Cambria Math"/>
                            </a:rPr>
                            <m:t>100</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𝟒𝟗𝟓𝟎</m:t>
                          </m:r>
                        </m:den>
                      </m:f>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5</m:t>
                          </m:r>
                        </m:num>
                        <m:den>
                          <m:r>
                            <a:rPr lang="en-GB" sz="1600" b="0" i="1" smtClean="0">
                              <a:latin typeface="Cambria Math"/>
                            </a:rPr>
                            <m:t>1</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3</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9</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11</m:t>
                          </m:r>
                        </m:num>
                        <m:den>
                          <m:r>
                            <a:rPr lang="en-GB" sz="1600" b="0" i="1" smtClean="0">
                              <a:latin typeface="Cambria Math"/>
                            </a:rPr>
                            <m:t>7</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101</m:t>
                          </m:r>
                        </m:num>
                        <m:den>
                          <m:r>
                            <a:rPr lang="en-GB" sz="1600" b="0" i="1" smtClean="0">
                              <a:latin typeface="Cambria Math"/>
                            </a:rPr>
                            <m:t>97</m:t>
                          </m:r>
                        </m:den>
                      </m:f>
                      <m:r>
                        <a:rPr lang="en-GB" sz="1600" b="1" i="1" smtClean="0">
                          <a:latin typeface="Cambria Math"/>
                        </a:rPr>
                        <m:t>=</m:t>
                      </m:r>
                      <m:r>
                        <a:rPr lang="en-GB" sz="1600" b="1" i="1" smtClean="0">
                          <a:latin typeface="Cambria Math"/>
                        </a:rPr>
                        <m:t>𝟑𝟑𝟑𝟑</m:t>
                      </m:r>
                    </m:oMath>
                  </m:oMathPara>
                </a14:m>
                <a:br>
                  <a:rPr lang="en-GB" sz="1600" b="1" dirty="0"/>
                </a:b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849599" y="761853"/>
                <a:ext cx="4274304" cy="4026102"/>
              </a:xfrm>
              <a:prstGeom prst="rect">
                <a:avLst/>
              </a:prstGeom>
              <a:blipFill rotWithShape="1">
                <a:blip r:embed="rId5"/>
                <a:stretch>
                  <a:fillRect l="-856" t="-455"/>
                </a:stretch>
              </a:blipFill>
            </p:spPr>
            <p:txBody>
              <a:bodyPr/>
              <a:lstStyle/>
              <a:p>
                <a:r>
                  <a:rPr lang="en-GB">
                    <a:noFill/>
                  </a:rPr>
                  <a:t> </a:t>
                </a:r>
              </a:p>
            </p:txBody>
          </p:sp>
        </mc:Fallback>
      </mc:AlternateContent>
      <p:sp>
        <p:nvSpPr>
          <p:cNvPr id="63" name="Rectangle 62"/>
          <p:cNvSpPr/>
          <p:nvPr/>
        </p:nvSpPr>
        <p:spPr>
          <a:xfrm>
            <a:off x="4581965" y="195569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64" name="Rectangle 63"/>
          <p:cNvSpPr/>
          <p:nvPr/>
        </p:nvSpPr>
        <p:spPr>
          <a:xfrm>
            <a:off x="4978134" y="279963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65" name="Rectangle 64"/>
          <p:cNvSpPr/>
          <p:nvPr/>
        </p:nvSpPr>
        <p:spPr>
          <a:xfrm>
            <a:off x="5132048" y="32139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66" name="Rectangle 65"/>
          <p:cNvSpPr/>
          <p:nvPr/>
        </p:nvSpPr>
        <p:spPr>
          <a:xfrm>
            <a:off x="5132048" y="36585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67" name="Rectangle 66"/>
          <p:cNvSpPr/>
          <p:nvPr/>
        </p:nvSpPr>
        <p:spPr>
          <a:xfrm>
            <a:off x="5132048" y="405459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Wingdings" panose="05000000000000000000" pitchFamily="2" charset="2"/>
              </a:rPr>
              <a:t>N</a:t>
            </a:r>
          </a:p>
        </p:txBody>
      </p:sp>
      <p:sp>
        <p:nvSpPr>
          <p:cNvPr id="68" name="Rectangle 67"/>
          <p:cNvSpPr/>
          <p:nvPr/>
        </p:nvSpPr>
        <p:spPr>
          <a:xfrm>
            <a:off x="154270"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69" name="Rectangle 68"/>
          <p:cNvSpPr/>
          <p:nvPr/>
        </p:nvSpPr>
        <p:spPr>
          <a:xfrm>
            <a:off x="154270"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0" name="Rectangle 69"/>
          <p:cNvSpPr/>
          <p:nvPr/>
        </p:nvSpPr>
        <p:spPr>
          <a:xfrm>
            <a:off x="154270"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71" name="Rectangle 70"/>
          <p:cNvSpPr/>
          <p:nvPr/>
        </p:nvSpPr>
        <p:spPr>
          <a:xfrm>
            <a:off x="2230582"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2" name="Rectangle 71"/>
          <p:cNvSpPr/>
          <p:nvPr/>
        </p:nvSpPr>
        <p:spPr>
          <a:xfrm>
            <a:off x="2230582"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73" name="Rectangle 72"/>
          <p:cNvSpPr/>
          <p:nvPr/>
        </p:nvSpPr>
        <p:spPr>
          <a:xfrm>
            <a:off x="2230582"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78" name="Rectangle 77"/>
          <p:cNvSpPr/>
          <p:nvPr/>
        </p:nvSpPr>
        <p:spPr>
          <a:xfrm>
            <a:off x="1810363" y="4829478"/>
            <a:ext cx="581145"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4314106" y="4829478"/>
            <a:ext cx="40862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1587757" y="5757704"/>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1386882" y="6083902"/>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1327857" y="6456010"/>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3313951" y="5733171"/>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3425112" y="60739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3441728" y="64552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7214529" y="1344028"/>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6876256" y="2222487"/>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6794042" y="3104941"/>
            <a:ext cx="531206" cy="358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9" name="Rectangle 88"/>
          <p:cNvSpPr/>
          <p:nvPr/>
        </p:nvSpPr>
        <p:spPr>
          <a:xfrm>
            <a:off x="7515885" y="3516594"/>
            <a:ext cx="562989" cy="4839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0" name="Rectangle 89"/>
          <p:cNvSpPr/>
          <p:nvPr/>
        </p:nvSpPr>
        <p:spPr>
          <a:xfrm>
            <a:off x="7956376" y="4000395"/>
            <a:ext cx="562989" cy="462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5083619" y="5940384"/>
            <a:ext cx="3808861" cy="865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89400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8" restart="whenNotActive" fill="hold" evtFilter="cancelBubble" nodeType="interactiveSeq">
                <p:stCondLst>
                  <p:cond evt="onClick" delay="0">
                    <p:tgtEl>
                      <p:spTgt spid="5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4" restart="whenNotActive" fill="hold" evtFilter="cancelBubble" nodeType="interactiveSeq">
                <p:stCondLst>
                  <p:cond evt="onClick" delay="0">
                    <p:tgtEl>
                      <p:spTgt spid="5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0" restart="whenNotActive" fill="hold" evtFilter="cancelBubble" nodeType="interactiveSeq">
                <p:stCondLst>
                  <p:cond evt="onClick" delay="0">
                    <p:tgtEl>
                      <p:spTgt spid="5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5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2" restart="whenNotActive" fill="hold" evtFilter="cancelBubble" nodeType="interactiveSeq">
                <p:stCondLst>
                  <p:cond evt="onClick" delay="0">
                    <p:tgtEl>
                      <p:spTgt spid="5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9"/>
                                        </p:tgtEl>
                                      </p:cBhvr>
                                    </p:animEffect>
                                    <p:set>
                                      <p:cBhvr>
                                        <p:cTn id="7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6" restart="whenNotActive" fill="hold" evtFilter="cancelBubble" nodeType="interactiveSeq">
                <p:stCondLst>
                  <p:cond evt="onClick" delay="0">
                    <p:tgtEl>
                      <p:spTgt spid="6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1"/>
                                        </p:tgtEl>
                                      </p:cBhvr>
                                    </p:animEffect>
                                    <p:set>
                                      <p:cBhvr>
                                        <p:cTn id="9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8" restart="whenNotActive" fill="hold" evtFilter="cancelBubble" nodeType="interactiveSeq">
                <p:stCondLst>
                  <p:cond evt="onClick" delay="0">
                    <p:tgtEl>
                      <p:spTgt spid="78"/>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4"/>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84"/>
                                        </p:tgtEl>
                                      </p:cBhvr>
                                    </p:animEffect>
                                    <p:set>
                                      <p:cBhvr>
                                        <p:cTn id="13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0" restart="whenNotActive" fill="hold" evtFilter="cancelBubble" nodeType="interactiveSeq">
                <p:stCondLst>
                  <p:cond evt="onClick" delay="0">
                    <p:tgtEl>
                      <p:spTgt spid="8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85"/>
                                        </p:tgtEl>
                                      </p:cBhvr>
                                    </p:animEffect>
                                    <p:set>
                                      <p:cBhvr>
                                        <p:cTn id="1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6" restart="whenNotActive" fill="hold" evtFilter="cancelBubble" nodeType="interactiveSeq">
                <p:stCondLst>
                  <p:cond evt="onClick" delay="0">
                    <p:tgtEl>
                      <p:spTgt spid="86"/>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86"/>
                                        </p:tgtEl>
                                      </p:cBhvr>
                                    </p:animEffect>
                                    <p:set>
                                      <p:cBhvr>
                                        <p:cTn id="15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52" restart="whenNotActive" fill="hold" evtFilter="cancelBubble" nodeType="interactiveSeq">
                <p:stCondLst>
                  <p:cond evt="onClick" delay="0">
                    <p:tgtEl>
                      <p:spTgt spid="8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87"/>
                                        </p:tgtEl>
                                      </p:cBhvr>
                                    </p:animEffect>
                                    <p:set>
                                      <p:cBhvr>
                                        <p:cTn id="15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8" restart="whenNotActive" fill="hold" evtFilter="cancelBubble" nodeType="interactiveSeq">
                <p:stCondLst>
                  <p:cond evt="onClick" delay="0">
                    <p:tgtEl>
                      <p:spTgt spid="8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88"/>
                                        </p:tgtEl>
                                      </p:cBhvr>
                                    </p:animEffect>
                                    <p:set>
                                      <p:cBhvr>
                                        <p:cTn id="16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64" restart="whenNotActive" fill="hold" evtFilter="cancelBubble" nodeType="interactiveSeq">
                <p:stCondLst>
                  <p:cond evt="onClick" delay="0">
                    <p:tgtEl>
                      <p:spTgt spid="89"/>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89"/>
                                        </p:tgtEl>
                                      </p:cBhvr>
                                    </p:animEffect>
                                    <p:set>
                                      <p:cBhvr>
                                        <p:cTn id="16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70" restart="whenNotActive" fill="hold" evtFilter="cancelBubble" nodeType="interactiveSeq">
                <p:stCondLst>
                  <p:cond evt="onClick" delay="0">
                    <p:tgtEl>
                      <p:spTgt spid="90"/>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90"/>
                                        </p:tgtEl>
                                      </p:cBhvr>
                                    </p:animEffect>
                                    <p:set>
                                      <p:cBhvr>
                                        <p:cTn id="17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6" restart="whenNotActive" fill="hold" evtFilter="cancelBubble" nodeType="interactiveSeq">
                <p:stCondLst>
                  <p:cond evt="onClick" delay="0">
                    <p:tgtEl>
                      <p:spTgt spid="91"/>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91"/>
                                        </p:tgtEl>
                                      </p:cBhvr>
                                    </p:animEffect>
                                    <p:set>
                                      <p:cBhvr>
                                        <p:cTn id="18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pic>
        <p:nvPicPr>
          <p:cNvPr id="15" name="Picture 14">
            <a:extLst>
              <a:ext uri="{FF2B5EF4-FFF2-40B4-BE49-F238E27FC236}">
                <a16:creationId xmlns:a16="http://schemas.microsoft.com/office/drawing/2014/main" id="{48B6F143-DB25-45D0-9FDA-389A63E035B3}"/>
              </a:ext>
            </a:extLst>
          </p:cNvPr>
          <p:cNvPicPr>
            <a:picLocks noChangeAspect="1"/>
          </p:cNvPicPr>
          <p:nvPr/>
        </p:nvPicPr>
        <p:blipFill>
          <a:blip r:embed="rId5"/>
          <a:stretch>
            <a:fillRect/>
          </a:stretch>
        </p:blipFill>
        <p:spPr>
          <a:xfrm>
            <a:off x="5759357" y="4772829"/>
            <a:ext cx="2127343" cy="1443815"/>
          </a:xfrm>
          <a:prstGeom prst="rect">
            <a:avLst/>
          </a:prstGeom>
          <a:effectLst>
            <a:outerShdw blurRad="63500" sx="102000" sy="102000" algn="ctr" rotWithShape="0">
              <a:prstClr val="black">
                <a:alpha val="40000"/>
              </a:prstClr>
            </a:outerShdw>
          </a:effectLst>
        </p:spPr>
      </p:pic>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UKMT).</a:t>
            </a:r>
          </a:p>
          <a:p>
            <a:r>
              <a:rPr lang="en-GB" sz="1200" dirty="0"/>
              <a:t>Teachers: you can create student accounts (or students can register themselves), to set work, monitor progress and even create worksheets.</a:t>
            </a:r>
          </a:p>
        </p:txBody>
      </p:sp>
      <p:sp>
        <p:nvSpPr>
          <p:cNvPr id="12" name="TextBox 11">
            <a:extLst>
              <a:ext uri="{FF2B5EF4-FFF2-40B4-BE49-F238E27FC236}">
                <a16:creationId xmlns:a16="http://schemas.microsoft.com/office/drawing/2014/main" id="{5FC0DF13-8218-4DFF-AC94-2ABA505101F5}"/>
              </a:ext>
            </a:extLst>
          </p:cNvPr>
          <p:cNvSpPr txBox="1"/>
          <p:nvPr/>
        </p:nvSpPr>
        <p:spPr>
          <a:xfrm>
            <a:off x="7155904" y="6066600"/>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Multiplying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8208912" cy="369332"/>
          </a:xfrm>
          <a:prstGeom prst="rect">
            <a:avLst/>
          </a:prstGeom>
          <a:noFill/>
        </p:spPr>
        <p:txBody>
          <a:bodyPr wrap="square" rtlCol="0">
            <a:spAutoFit/>
          </a:bodyPr>
          <a:lstStyle/>
          <a:p>
            <a:r>
              <a:rPr lang="en-GB" dirty="0"/>
              <a:t>If the numbers are not improper fractions, convert them into improper fractions.</a:t>
            </a:r>
          </a:p>
        </p:txBody>
      </p:sp>
      <mc:AlternateContent xmlns:mc="http://schemas.openxmlformats.org/markup-compatibility/2006" xmlns:a14="http://schemas.microsoft.com/office/drawing/2010/main">
        <mc:Choice Requires="a14">
          <p:sp>
            <p:nvSpPr>
              <p:cNvPr id="6" name="TextBox 5"/>
              <p:cNvSpPr txBox="1"/>
              <p:nvPr/>
            </p:nvSpPr>
            <p:spPr>
              <a:xfrm>
                <a:off x="611560" y="2132856"/>
                <a:ext cx="4464496" cy="3382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2</m:t>
                          </m:r>
                        </m:den>
                      </m:f>
                      <m:r>
                        <a:rPr lang="en-GB" sz="2800" b="0" i="1" smtClean="0">
                          <a:latin typeface="Cambria Math"/>
                        </a:rPr>
                        <m:t>×2</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𝟕</m:t>
                          </m:r>
                        </m:num>
                        <m:den>
                          <m:r>
                            <a:rPr lang="en-GB" sz="2800" b="1" i="1" smtClean="0">
                              <a:latin typeface="Cambria Math"/>
                            </a:rPr>
                            <m:t>𝟐</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𝟗</m:t>
                          </m:r>
                        </m:num>
                        <m:den>
                          <m:r>
                            <a:rPr lang="en-GB" sz="2800" b="1" i="1" smtClean="0">
                              <a:latin typeface="Cambria Math"/>
                            </a:rPr>
                            <m:t>𝟒</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𝟔𝟑</m:t>
                          </m:r>
                        </m:num>
                        <m:den>
                          <m:r>
                            <a:rPr lang="en-GB" sz="2800" b="1" i="1" smtClean="0">
                              <a:latin typeface="Cambria Math"/>
                            </a:rPr>
                            <m:t>𝟖</m:t>
                          </m:r>
                        </m:den>
                      </m:f>
                    </m:oMath>
                  </m:oMathPara>
                </a14:m>
                <a:endParaRPr lang="en-GB" sz="2800" b="1" dirty="0"/>
              </a:p>
              <a:p>
                <a:pPr/>
                <a:br>
                  <a:rPr lang="en-GB" sz="2800" b="0" dirty="0"/>
                </a:br>
                <a14:m>
                  <m:oMathPara xmlns:m="http://schemas.openxmlformats.org/officeDocument/2006/math">
                    <m:oMathParaPr>
                      <m:jc m:val="centerGroup"/>
                    </m:oMathParaPr>
                    <m:oMath xmlns:m="http://schemas.openxmlformats.org/officeDocument/2006/math">
                      <m:r>
                        <a:rPr lang="en-GB" sz="2800" b="0" i="1" smtClean="0">
                          <a:latin typeface="Cambria Math"/>
                        </a:rPr>
                        <m:t>4×3</m:t>
                      </m:r>
                      <m:f>
                        <m:fPr>
                          <m:ctrlPr>
                            <a:rPr lang="en-GB" sz="2800" b="0" i="1" smtClean="0">
                              <a:latin typeface="Cambria Math" panose="02040503050406030204" pitchFamily="18" charset="0"/>
                            </a:rPr>
                          </m:ctrlPr>
                        </m:fPr>
                        <m:num>
                          <m:r>
                            <a:rPr lang="en-GB" sz="2800" b="0" i="1" smtClean="0">
                              <a:latin typeface="Cambria Math"/>
                            </a:rPr>
                            <m:t>2</m:t>
                          </m:r>
                        </m:num>
                        <m:den>
                          <m:r>
                            <a:rPr lang="en-GB" sz="2800" b="0" i="1" smtClean="0">
                              <a:latin typeface="Cambria Math"/>
                            </a:rPr>
                            <m:t>5</m:t>
                          </m:r>
                        </m:den>
                      </m:f>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𝟒</m:t>
                          </m:r>
                        </m:num>
                        <m:den>
                          <m:r>
                            <a:rPr lang="en-GB" sz="2800" b="1" i="1" smtClean="0">
                              <a:latin typeface="Cambria Math"/>
                            </a:rPr>
                            <m:t>𝟏</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𝟏𝟕</m:t>
                          </m:r>
                        </m:num>
                        <m:den>
                          <m:r>
                            <a:rPr lang="en-GB" sz="2800" b="1" i="1" smtClean="0">
                              <a:latin typeface="Cambria Math"/>
                            </a:rPr>
                            <m:t>𝟓</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𝟔𝟖</m:t>
                          </m:r>
                        </m:num>
                        <m:den>
                          <m:r>
                            <a:rPr lang="en-GB" sz="2800" b="1" i="1" smtClean="0">
                              <a:latin typeface="Cambria Math"/>
                            </a:rPr>
                            <m:t>𝟓</m:t>
                          </m:r>
                        </m:den>
                      </m:f>
                    </m:oMath>
                  </m:oMathPara>
                </a14:m>
                <a:endParaRPr lang="en-GB" sz="2800" b="1" dirty="0"/>
              </a:p>
              <a:p>
                <a:pPr/>
                <a:br>
                  <a:rPr lang="en-GB" sz="2800" b="0" dirty="0"/>
                </a:br>
                <a14:m>
                  <m:oMathPara xmlns:m="http://schemas.openxmlformats.org/officeDocument/2006/math">
                    <m:oMathParaPr>
                      <m:jc m:val="centerGroup"/>
                    </m:oMathParaPr>
                    <m:oMath xmlns:m="http://schemas.openxmlformats.org/officeDocument/2006/math">
                      <m:r>
                        <a:rPr lang="en-GB" sz="2800" b="0" i="1" smtClean="0">
                          <a:latin typeface="Cambria Math"/>
                        </a:rPr>
                        <m:t>7</m:t>
                      </m:r>
                      <m:f>
                        <m:fPr>
                          <m:ctrlPr>
                            <a:rPr lang="en-GB" sz="2800" b="0" i="1" smtClean="0">
                              <a:latin typeface="Cambria Math" panose="02040503050406030204" pitchFamily="18" charset="0"/>
                            </a:rPr>
                          </m:ctrlPr>
                        </m:fPr>
                        <m:num>
                          <m:r>
                            <a:rPr lang="en-GB" sz="2800" b="0" i="1" smtClean="0">
                              <a:latin typeface="Cambria Math"/>
                            </a:rPr>
                            <m:t>2</m:t>
                          </m:r>
                        </m:num>
                        <m:den>
                          <m:r>
                            <a:rPr lang="en-GB" sz="2800" b="0" i="1" smtClean="0">
                              <a:latin typeface="Cambria Math"/>
                            </a:rPr>
                            <m:t>3</m:t>
                          </m:r>
                        </m:den>
                      </m:f>
                      <m:r>
                        <a:rPr lang="en-GB" sz="2800" b="0" i="1" smtClean="0">
                          <a:latin typeface="Cambria Math"/>
                        </a:rPr>
                        <m:t>×2=</m:t>
                      </m:r>
                      <m:f>
                        <m:fPr>
                          <m:ctrlPr>
                            <a:rPr lang="en-GB" sz="2800" b="1" i="1" smtClean="0">
                              <a:latin typeface="Cambria Math" panose="02040503050406030204" pitchFamily="18" charset="0"/>
                            </a:rPr>
                          </m:ctrlPr>
                        </m:fPr>
                        <m:num>
                          <m:r>
                            <a:rPr lang="en-GB" sz="2800" b="1" i="1" smtClean="0">
                              <a:latin typeface="Cambria Math"/>
                            </a:rPr>
                            <m:t>𝟐𝟑</m:t>
                          </m:r>
                        </m:num>
                        <m:den>
                          <m:r>
                            <a:rPr lang="en-GB" sz="2800" b="1" i="1" smtClean="0">
                              <a:latin typeface="Cambria Math"/>
                            </a:rPr>
                            <m:t>𝟑</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𝟐</m:t>
                          </m:r>
                        </m:num>
                        <m:den>
                          <m:r>
                            <a:rPr lang="en-GB" sz="2800" b="1" i="1" smtClean="0">
                              <a:latin typeface="Cambria Math"/>
                            </a:rPr>
                            <m:t>𝟏</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𝟒𝟔</m:t>
                          </m:r>
                        </m:num>
                        <m:den>
                          <m:r>
                            <a:rPr lang="en-GB" sz="2800" b="1" i="1" smtClean="0">
                              <a:latin typeface="Cambria Math"/>
                            </a:rPr>
                            <m:t>𝟑</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132856"/>
                <a:ext cx="4464496" cy="3382464"/>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a:off x="611560" y="1516142"/>
            <a:ext cx="18722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Examples:</a:t>
            </a:r>
          </a:p>
        </p:txBody>
      </p:sp>
      <p:sp>
        <p:nvSpPr>
          <p:cNvPr id="8" name="TextBox 7"/>
          <p:cNvSpPr txBox="1"/>
          <p:nvPr/>
        </p:nvSpPr>
        <p:spPr>
          <a:xfrm>
            <a:off x="5436096" y="1481935"/>
            <a:ext cx="31430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err="1"/>
              <a:t>Quickfire</a:t>
            </a:r>
            <a:r>
              <a:rPr lang="en-GB" dirty="0"/>
              <a:t> Questions:</a:t>
            </a:r>
          </a:p>
        </p:txBody>
      </p:sp>
      <p:cxnSp>
        <p:nvCxnSpPr>
          <p:cNvPr id="10" name="Straight Connector 9"/>
          <p:cNvCxnSpPr/>
          <p:nvPr/>
        </p:nvCxnSpPr>
        <p:spPr>
          <a:xfrm>
            <a:off x="5076056" y="2276872"/>
            <a:ext cx="0" cy="29523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36096" y="2132856"/>
                <a:ext cx="3024336" cy="4364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3</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𝟖</m:t>
                          </m:r>
                        </m:num>
                        <m:den>
                          <m:r>
                            <a:rPr lang="en-GB" b="1" i="1" smtClean="0">
                              <a:latin typeface="Cambria Math"/>
                            </a:rPr>
                            <m:t>𝟑</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r>
                        <a:rPr lang="en-GB" b="0" i="1" smtClean="0">
                          <a:latin typeface="Cambria Math"/>
                        </a:rPr>
                        <m:t>×2=</m:t>
                      </m:r>
                      <m:f>
                        <m:fPr>
                          <m:ctrlPr>
                            <a:rPr lang="en-GB" b="1" i="1" smtClean="0">
                              <a:latin typeface="Cambria Math" panose="02040503050406030204" pitchFamily="18" charset="0"/>
                            </a:rPr>
                          </m:ctrlPr>
                        </m:fPr>
                        <m:num>
                          <m:r>
                            <a:rPr lang="en-GB" b="1" i="1" smtClean="0">
                              <a:latin typeface="Cambria Math"/>
                            </a:rPr>
                            <m:t>𝟏𝟎</m:t>
                          </m:r>
                        </m:num>
                        <m:den>
                          <m:r>
                            <a:rPr lang="en-GB" b="1" i="1" smtClean="0">
                              <a:latin typeface="Cambria Math"/>
                            </a:rPr>
                            <m:t>𝟕</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𝟑</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𝟓</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𝟐𝟖</m:t>
                          </m:r>
                        </m:num>
                        <m:den>
                          <m:r>
                            <a:rPr lang="en-GB" b="1" i="1" smtClean="0">
                              <a:latin typeface="Cambria Math"/>
                            </a:rPr>
                            <m:t>𝟏𝟓</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𝟑</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𝟏𝟑</m:t>
                          </m:r>
                        </m:num>
                        <m:den>
                          <m:r>
                            <a:rPr lang="en-GB" b="1" i="1" smtClean="0">
                              <a:latin typeface="Cambria Math"/>
                            </a:rPr>
                            <m:t>𝟓</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𝟓𝟐</m:t>
                          </m:r>
                        </m:num>
                        <m:den>
                          <m:r>
                            <a:rPr lang="en-GB" b="1" i="1" smtClean="0">
                              <a:latin typeface="Cambria Math"/>
                            </a:rPr>
                            <m:t>𝟏𝟓</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𝟐</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𝟏𝟗</m:t>
                          </m:r>
                        </m:num>
                        <m:den>
                          <m:r>
                            <a:rPr lang="en-GB" b="1" i="1" smtClean="0">
                              <a:latin typeface="Cambria Math"/>
                            </a:rPr>
                            <m:t>𝟒</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𝟏𝟑𝟑</m:t>
                          </m:r>
                        </m:num>
                        <m:den>
                          <m:r>
                            <a:rPr lang="en-GB" b="1" i="1" smtClean="0">
                              <a:latin typeface="Cambria Math"/>
                            </a:rPr>
                            <m:t>𝟖</m:t>
                          </m:r>
                        </m:den>
                      </m:f>
                    </m:oMath>
                  </m:oMathPara>
                </a14:m>
                <a:endParaRPr lang="en-GB" b="1" dirty="0"/>
              </a:p>
              <a:p>
                <a:endParaRPr lang="en-GB" dirty="0"/>
              </a:p>
              <a:p>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436096" y="2132856"/>
                <a:ext cx="3024336" cy="4364849"/>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9180" y="1885474"/>
                <a:ext cx="1402504" cy="829201"/>
              </a:xfrm>
              <a:prstGeom prst="rect">
                <a:avLst/>
              </a:prstGeom>
              <a:noFill/>
            </p:spPr>
            <p:txBody>
              <a:bodyPr wrap="square" rtlCol="0">
                <a:spAutoFit/>
              </a:bodyPr>
              <a:lstStyle/>
              <a:p>
                <a:r>
                  <a:rPr lang="en-GB" sz="1400" dirty="0"/>
                  <a:t>Schoolboy Error: thinking the answer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8</m:t>
                        </m:r>
                      </m:num>
                      <m:den>
                        <m:r>
                          <a:rPr lang="en-GB" sz="1400" b="0" i="1" smtClean="0">
                            <a:latin typeface="Cambria Math"/>
                          </a:rPr>
                          <m:t>6</m:t>
                        </m:r>
                      </m:den>
                    </m:f>
                    <m:r>
                      <a:rPr lang="en-GB" sz="1400" b="0" i="1" smtClean="0">
                        <a:latin typeface="Cambria Math"/>
                      </a:rPr>
                      <m:t>.</m:t>
                    </m:r>
                  </m:oMath>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180" y="1885474"/>
                <a:ext cx="1402504" cy="829201"/>
              </a:xfrm>
              <a:prstGeom prst="rect">
                <a:avLst/>
              </a:prstGeom>
              <a:blipFill rotWithShape="1">
                <a:blip r:embed="rId4"/>
                <a:stretch>
                  <a:fillRect l="-1304" t="-735" r="-2609" b="-1471"/>
                </a:stretch>
              </a:blipFill>
            </p:spPr>
            <p:txBody>
              <a:bodyPr/>
              <a:lstStyle/>
              <a:p>
                <a:r>
                  <a:rPr lang="en-GB">
                    <a:noFill/>
                  </a:rPr>
                  <a:t> </a:t>
                </a:r>
              </a:p>
            </p:txBody>
          </p:sp>
        </mc:Fallback>
      </mc:AlternateContent>
      <p:sp>
        <p:nvSpPr>
          <p:cNvPr id="13" name="Rectangle 12"/>
          <p:cNvSpPr/>
          <p:nvPr/>
        </p:nvSpPr>
        <p:spPr>
          <a:xfrm>
            <a:off x="2787943" y="2097505"/>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27784" y="3267661"/>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627784" y="4471857"/>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7236296" y="2097504"/>
            <a:ext cx="524381"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211135" y="2938951"/>
            <a:ext cx="961265"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879550" y="3714789"/>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899403" y="4507807"/>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828615" y="5275650"/>
            <a:ext cx="1410530"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0315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23528" y="1023488"/>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Mental division</a:t>
            </a:r>
          </a:p>
        </p:txBody>
      </p:sp>
      <mc:AlternateContent xmlns:mc="http://schemas.openxmlformats.org/markup-compatibility/2006" xmlns:a14="http://schemas.microsoft.com/office/drawing/2010/main">
        <mc:Choice Requires="a14">
          <p:sp>
            <p:nvSpPr>
              <p:cNvPr id="7" name="TextBox 6"/>
              <p:cNvSpPr txBox="1"/>
              <p:nvPr/>
            </p:nvSpPr>
            <p:spPr>
              <a:xfrm>
                <a:off x="931972" y="1830682"/>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𝟏𝟎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931972" y="1830682"/>
                <a:ext cx="2880320" cy="898964"/>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a:off x="4587527" y="1806316"/>
            <a:ext cx="4033020" cy="923330"/>
          </a:xfrm>
          <a:prstGeom prst="rect">
            <a:avLst/>
          </a:prstGeom>
          <a:noFill/>
        </p:spPr>
        <p:txBody>
          <a:bodyPr wrap="square" rtlCol="0">
            <a:spAutoFit/>
          </a:bodyPr>
          <a:lstStyle/>
          <a:p>
            <a:r>
              <a:rPr lang="en-GB" dirty="0"/>
              <a:t>What if this was phrased as “how many quarter pizzas </a:t>
            </a:r>
            <a:r>
              <a:rPr lang="en-GB" b="1" u="sng" dirty="0"/>
              <a:t>go into</a:t>
            </a:r>
            <a:r>
              <a:rPr lang="en-GB" dirty="0"/>
              <a:t> two and a half pizzas”?</a:t>
            </a:r>
          </a:p>
        </p:txBody>
      </p:sp>
      <mc:AlternateContent xmlns:mc="http://schemas.openxmlformats.org/markup-compatibility/2006" xmlns:a14="http://schemas.microsoft.com/office/drawing/2010/main">
        <mc:Choice Requires="a14">
          <p:sp>
            <p:nvSpPr>
              <p:cNvPr id="9" name="TextBox 8"/>
              <p:cNvSpPr txBox="1"/>
              <p:nvPr/>
            </p:nvSpPr>
            <p:spPr>
              <a:xfrm>
                <a:off x="1043608" y="2983405"/>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𝟐𝟎</m:t>
                      </m:r>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2983405"/>
                <a:ext cx="2880320" cy="89896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96287" y="3102664"/>
                <a:ext cx="3672980" cy="760465"/>
              </a:xfrm>
              <a:prstGeom prst="rect">
                <a:avLst/>
              </a:prstGeom>
              <a:noFill/>
            </p:spPr>
            <p:txBody>
              <a:bodyPr wrap="square" rtlCol="0">
                <a:spAutoFit/>
              </a:bodyPr>
              <a:lstStyle/>
              <a:p>
                <a:r>
                  <a:rPr lang="en-GB" dirty="0"/>
                  <a:t>What appears to be the effect of dividing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596287" y="3102664"/>
                <a:ext cx="3672980" cy="760465"/>
              </a:xfrm>
              <a:prstGeom prst="rect">
                <a:avLst/>
              </a:prstGeom>
              <a:blipFill rotWithShape="0">
                <a:blip r:embed="rId4"/>
                <a:stretch>
                  <a:fillRect l="-1493" t="-4800"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43608" y="3948264"/>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100÷</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r>
                        <a:rPr lang="en-GB" sz="2800" b="1" i="1" smtClean="0">
                          <a:latin typeface="Cambria Math" panose="02040503050406030204" pitchFamily="18" charset="0"/>
                        </a:rPr>
                        <m:t>𝟑𝟎𝟎</m:t>
                      </m:r>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043608" y="3948264"/>
                <a:ext cx="2880320" cy="898964"/>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879" y="4195139"/>
                <a:ext cx="1386894" cy="483466"/>
              </a:xfrm>
              <a:prstGeom prst="rect">
                <a:avLst/>
              </a:prstGeom>
              <a:noFill/>
            </p:spPr>
            <p:txBody>
              <a:bodyPr wrap="square" rtlCol="0">
                <a:spAutoFit/>
              </a:bodyPr>
              <a:lstStyle/>
              <a:p>
                <a:r>
                  <a:rPr lang="en-GB" dirty="0"/>
                  <a:t>Or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a:rPr>
                          <m:t>3</m:t>
                        </m:r>
                      </m:den>
                    </m:f>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552879" y="4195139"/>
                <a:ext cx="1386894" cy="483466"/>
              </a:xfrm>
              <a:prstGeom prst="rect">
                <a:avLst/>
              </a:prstGeom>
              <a:blipFill rotWithShape="1">
                <a:blip r:embed="rId6"/>
                <a:stretch>
                  <a:fillRect l="-3965" b="-8861"/>
                </a:stretch>
              </a:blipFill>
            </p:spPr>
            <p:txBody>
              <a:bodyPr/>
              <a:lstStyle/>
              <a:p>
                <a:r>
                  <a:rPr lang="en-GB">
                    <a:noFill/>
                  </a:rPr>
                  <a:t> </a:t>
                </a:r>
              </a:p>
            </p:txBody>
          </p:sp>
        </mc:Fallback>
      </mc:AlternateContent>
      <p:sp>
        <p:nvSpPr>
          <p:cNvPr id="13" name="Rectangle 12"/>
          <p:cNvSpPr/>
          <p:nvPr/>
        </p:nvSpPr>
        <p:spPr>
          <a:xfrm>
            <a:off x="2926903" y="1846607"/>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903465" y="3040209"/>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900738" y="4104603"/>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67494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556792"/>
            <a:ext cx="8280920" cy="400110"/>
          </a:xfrm>
          <a:prstGeom prst="rect">
            <a:avLst/>
          </a:prstGeom>
          <a:noFill/>
        </p:spPr>
        <p:txBody>
          <a:bodyPr wrap="square" rtlCol="0">
            <a:spAutoFit/>
          </a:bodyPr>
          <a:lstStyle/>
          <a:p>
            <a:r>
              <a:rPr lang="en-GB" sz="2000" b="1" u="sng" dirty="0"/>
              <a:t>Reciprocate</a:t>
            </a:r>
            <a:r>
              <a:rPr lang="en-GB" sz="2000" dirty="0"/>
              <a:t> (i.e. ‘flip’) the second fraction, and use multiplication instead.</a:t>
            </a:r>
          </a:p>
        </p:txBody>
      </p:sp>
      <p:sp>
        <p:nvSpPr>
          <p:cNvPr id="6" name="TextBox 5"/>
          <p:cNvSpPr txBox="1"/>
          <p:nvPr/>
        </p:nvSpPr>
        <p:spPr>
          <a:xfrm>
            <a:off x="395536" y="883131"/>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More generally…</a:t>
            </a:r>
          </a:p>
        </p:txBody>
      </p:sp>
      <mc:AlternateContent xmlns:mc="http://schemas.openxmlformats.org/markup-compatibility/2006" xmlns:a14="http://schemas.microsoft.com/office/drawing/2010/main">
        <mc:Choice Requires="a14">
          <p:sp>
            <p:nvSpPr>
              <p:cNvPr id="7" name="TextBox 6"/>
              <p:cNvSpPr txBox="1"/>
              <p:nvPr/>
            </p:nvSpPr>
            <p:spPr>
              <a:xfrm>
                <a:off x="503548" y="2168898"/>
                <a:ext cx="2664296" cy="1711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503548" y="2168898"/>
                <a:ext cx="2664296" cy="171123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76056" y="2150303"/>
                <a:ext cx="2664296" cy="1748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9</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𝟐𝟕</m:t>
                          </m:r>
                        </m:num>
                        <m:den>
                          <m:r>
                            <a:rPr lang="en-GB" sz="2800" b="1" i="1" smtClean="0">
                              <a:latin typeface="Cambria Math" panose="02040503050406030204" pitchFamily="18" charset="0"/>
                            </a:rPr>
                            <m:t>𝟐𝟖</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076056" y="2150303"/>
                <a:ext cx="2664296" cy="174842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1560" y="4263325"/>
                <a:ext cx="2664296" cy="2566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𝟏𝟓</m:t>
                          </m:r>
                        </m:num>
                        <m:den>
                          <m:r>
                            <a:rPr lang="en-GB" sz="2800" b="1" i="1" smtClean="0">
                              <a:latin typeface="Cambria Math" panose="02040503050406030204" pitchFamily="18" charset="0"/>
                            </a:rPr>
                            <m:t>𝟖</m:t>
                          </m:r>
                        </m:den>
                      </m:f>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11560" y="4263325"/>
                <a:ext cx="2664296" cy="2566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63888" y="4263325"/>
                <a:ext cx="2664296" cy="2513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2÷3</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563888" y="4263325"/>
                <a:ext cx="2664296" cy="251350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92014" y="4227782"/>
                <a:ext cx="2664296" cy="251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9</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𝟒𝟎</m:t>
                          </m:r>
                        </m:num>
                        <m:den>
                          <m:r>
                            <a:rPr lang="en-GB" sz="2800" b="1" i="1" smtClean="0">
                              <a:latin typeface="Cambria Math" panose="02040503050406030204" pitchFamily="18" charset="0"/>
                            </a:rPr>
                            <m:t>𝟗</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92014" y="4227782"/>
                <a:ext cx="2664296" cy="2516330"/>
              </a:xfrm>
              <a:prstGeom prst="rect">
                <a:avLst/>
              </a:prstGeom>
              <a:blipFill rotWithShape="0">
                <a:blip r:embed="rId6"/>
                <a:stretch>
                  <a:fillRect/>
                </a:stretch>
              </a:blipFill>
            </p:spPr>
            <p:txBody>
              <a:bodyPr/>
              <a:lstStyle/>
              <a:p>
                <a:r>
                  <a:rPr lang="en-GB">
                    <a:noFill/>
                  </a:rPr>
                  <a:t> </a:t>
                </a:r>
              </a:p>
            </p:txBody>
          </p:sp>
        </mc:Fallback>
      </mc:AlternateContent>
      <p:cxnSp>
        <p:nvCxnSpPr>
          <p:cNvPr id="13" name="Straight Connector 12"/>
          <p:cNvCxnSpPr/>
          <p:nvPr/>
        </p:nvCxnSpPr>
        <p:spPr>
          <a:xfrm>
            <a:off x="0" y="40770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5641" y="3022264"/>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923947" y="3010035"/>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244600" y="5168900"/>
            <a:ext cx="2037747" cy="1601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356100" y="5156201"/>
            <a:ext cx="1953999" cy="1632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061201" y="5130801"/>
            <a:ext cx="2050420" cy="16394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5258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39552" y="1629911"/>
                <a:ext cx="2880320" cy="2520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×4</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17</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1</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𝟔𝟖</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1629911"/>
                <a:ext cx="2880320" cy="252069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1268" y="1629911"/>
                <a:ext cx="1944788" cy="13326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r>
                        <a:rPr lang="en-GB" sz="2800" b="1" i="1" smtClean="0">
                          <a:latin typeface="Cambria Math" panose="02040503050406030204" pitchFamily="18" charset="0"/>
                        </a:rPr>
                        <m:t>𝟒𝟎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3131268" y="1629911"/>
                <a:ext cx="1944788" cy="133267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11588" y="1618257"/>
                <a:ext cx="2880320" cy="2512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4</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6011588" y="1618257"/>
                <a:ext cx="2880320" cy="251222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43608" y="4797152"/>
                <a:ext cx="7488832" cy="1977529"/>
              </a:xfrm>
              <a:prstGeom prst="rect">
                <a:avLst/>
              </a:prstGeom>
              <a:noFill/>
            </p:spPr>
            <p:txBody>
              <a:bodyPr wrap="square" rtlCol="0">
                <a:spAutoFit/>
              </a:bodyPr>
              <a:lstStyle/>
              <a:p>
                <a:pPr lvl="0"/>
                <a:r>
                  <a:rPr lang="en-GB" sz="2800" dirty="0"/>
                  <a:t>[JMO 1996 A4] Evaluate </a:t>
                </a:r>
                <a14:m>
                  <m:oMath xmlns:m="http://schemas.openxmlformats.org/officeDocument/2006/math">
                    <m:d>
                      <m:dPr>
                        <m:begChr m:val="["/>
                        <m:endChr m:val="]"/>
                        <m:ctrlPr>
                          <a:rPr lang="en-GB" sz="2800" i="1">
                            <a:latin typeface="Cambria Math" panose="02040503050406030204" pitchFamily="18" charset="0"/>
                          </a:rPr>
                        </m:ctrlPr>
                      </m:dPr>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2</m:t>
                                </m:r>
                              </m:den>
                            </m:f>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e>
                        </m:d>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4</m:t>
                            </m:r>
                          </m:den>
                        </m:f>
                      </m:e>
                    </m:d>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5</m:t>
                        </m:r>
                      </m:den>
                    </m:f>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6</m:t>
                        </m:r>
                      </m:den>
                    </m:f>
                  </m:oMath>
                </a14:m>
                <a:br>
                  <a:rPr lang="en-GB" sz="2800" dirty="0"/>
                </a:br>
                <a14:m>
                  <m:oMathPara xmlns:m="http://schemas.openxmlformats.org/officeDocument/2006/math">
                    <m:oMathParaPr>
                      <m:jc m:val="centerGroup"/>
                    </m:oMathParaPr>
                    <m:oMath xmlns:m="http://schemas.openxmlformats.org/officeDocument/2006/math">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𝟐𝟎</m:t>
                          </m:r>
                        </m:den>
                      </m:f>
                    </m:oMath>
                  </m:oMathPara>
                </a14:m>
                <a:endParaRPr lang="en-GB" sz="2800" b="1" dirty="0"/>
              </a:p>
              <a:p>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4797152"/>
                <a:ext cx="7488832" cy="1977529"/>
              </a:xfrm>
              <a:prstGeom prst="rect">
                <a:avLst/>
              </a:prstGeom>
              <a:blipFill rotWithShape="0">
                <a:blip r:embed="rId5"/>
                <a:stretch>
                  <a:fillRect l="-1627"/>
                </a:stretch>
              </a:blipFill>
            </p:spPr>
            <p:txBody>
              <a:bodyPr/>
              <a:lstStyle/>
              <a:p>
                <a:r>
                  <a:rPr lang="en-GB">
                    <a:noFill/>
                  </a:rPr>
                  <a:t> </a:t>
                </a:r>
              </a:p>
            </p:txBody>
          </p:sp>
        </mc:Fallback>
      </mc:AlternateContent>
      <p:sp>
        <p:nvSpPr>
          <p:cNvPr id="10" name="Rectangle 9"/>
          <p:cNvSpPr/>
          <p:nvPr/>
        </p:nvSpPr>
        <p:spPr>
          <a:xfrm>
            <a:off x="395536"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A</a:t>
            </a:r>
            <a:endParaRPr lang="en-GB" b="1" dirty="0"/>
          </a:p>
        </p:txBody>
      </p:sp>
      <p:sp>
        <p:nvSpPr>
          <p:cNvPr id="11" name="Rectangle 10"/>
          <p:cNvSpPr/>
          <p:nvPr/>
        </p:nvSpPr>
        <p:spPr>
          <a:xfrm>
            <a:off x="2936214"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B</a:t>
            </a:r>
            <a:endParaRPr lang="en-GB" b="1" dirty="0"/>
          </a:p>
        </p:txBody>
      </p:sp>
      <p:sp>
        <p:nvSpPr>
          <p:cNvPr id="12" name="Rectangle 11"/>
          <p:cNvSpPr/>
          <p:nvPr/>
        </p:nvSpPr>
        <p:spPr>
          <a:xfrm>
            <a:off x="6021730"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C</a:t>
            </a:r>
            <a:endParaRPr lang="en-GB" b="1" dirty="0"/>
          </a:p>
        </p:txBody>
      </p:sp>
      <p:sp>
        <p:nvSpPr>
          <p:cNvPr id="13" name="Rectangle 12"/>
          <p:cNvSpPr/>
          <p:nvPr/>
        </p:nvSpPr>
        <p:spPr>
          <a:xfrm>
            <a:off x="395536" y="488418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D</a:t>
            </a:r>
            <a:endParaRPr lang="en-GB" b="1" dirty="0"/>
          </a:p>
        </p:txBody>
      </p:sp>
      <p:sp>
        <p:nvSpPr>
          <p:cNvPr id="14" name="Rectangle 13"/>
          <p:cNvSpPr/>
          <p:nvPr/>
        </p:nvSpPr>
        <p:spPr>
          <a:xfrm>
            <a:off x="1282535" y="2529444"/>
            <a:ext cx="1531917" cy="1621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678024" y="2546857"/>
            <a:ext cx="1037992" cy="831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69845" y="2437473"/>
            <a:ext cx="1505186" cy="1713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852490" y="5557651"/>
            <a:ext cx="1978293" cy="111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87590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4248472" cy="5906232"/>
              </a:xfrm>
              <a:prstGeom prst="rect">
                <a:avLst/>
              </a:prstGeom>
              <a:noFill/>
            </p:spPr>
            <p:txBody>
              <a:bodyPr wrap="square" rtlCol="0">
                <a:spAutoFit/>
              </a:bodyPr>
              <a:lstStyle/>
              <a:p>
                <a:r>
                  <a:rPr lang="en-GB" sz="1600" dirty="0"/>
                  <a:t>Calculate the following, simplifying/cross-cancelling where possible.</a:t>
                </a:r>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𝟓</m:t>
                        </m:r>
                      </m:den>
                    </m:f>
                  </m:oMath>
                </a14:m>
                <a:r>
                  <a:rPr lang="en-GB" sz="1600" dirty="0"/>
                  <a:t>		</a:t>
                </a:r>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𝟏𝟔</m:t>
                        </m:r>
                      </m:num>
                      <m:den>
                        <m:r>
                          <a:rPr lang="en-GB" sz="1600" b="1" i="1" smtClean="0">
                            <a:latin typeface="Cambria Math" panose="02040503050406030204" pitchFamily="18" charset="0"/>
                          </a:rPr>
                          <m:t>𝟑</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25</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21</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𝟏𝟓</m:t>
                        </m:r>
                      </m:num>
                      <m:den>
                        <m:r>
                          <a:rPr lang="en-GB" sz="1600" b="1" i="1" smtClean="0">
                            <a:latin typeface="Cambria Math" panose="02040503050406030204" pitchFamily="18" charset="0"/>
                          </a:rPr>
                          <m:t>𝟐</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18</m:t>
                        </m:r>
                      </m:num>
                      <m:den>
                        <m:r>
                          <a:rPr lang="en-GB" sz="1600" b="0" i="1" smtClean="0">
                            <a:latin typeface="Cambria Math" panose="02040503050406030204" pitchFamily="18" charset="0"/>
                          </a:rPr>
                          <m:t>55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m:t>
                        </m:r>
                      </m:num>
                      <m:den>
                        <m:r>
                          <a:rPr lang="en-GB" sz="1600" b="0" i="1" smtClean="0">
                            <a:latin typeface="Cambria Math" panose="02040503050406030204" pitchFamily="18" charset="0"/>
                          </a:rPr>
                          <m:t>24</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𝟐𝟎</m:t>
                        </m:r>
                      </m:den>
                    </m:f>
                  </m:oMath>
                </a14:m>
                <a:endParaRPr lang="en-GB" sz="1600" b="1" dirty="0"/>
              </a:p>
              <a:p>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𝟐</m:t>
                    </m:r>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39</m:t>
                        </m:r>
                      </m:num>
                      <m:den>
                        <m:r>
                          <a:rPr lang="en-GB" sz="1600" b="0" i="1" smtClean="0">
                            <a:latin typeface="Cambria Math" panose="02040503050406030204" pitchFamily="18" charset="0"/>
                          </a:rPr>
                          <m:t>8</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a14:m>
                <a:endParaRPr lang="en-GB" sz="1600" b="1" dirty="0"/>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8</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𝟏𝟐</m:t>
                    </m:r>
                  </m:oMath>
                </a14:m>
                <a:r>
                  <a:rPr lang="en-GB" sz="1600" dirty="0"/>
                  <a:t>	</a:t>
                </a:r>
                <a14:m>
                  <m:oMath xmlns:m="http://schemas.openxmlformats.org/officeDocument/2006/math">
                    <m:r>
                      <a:rPr lang="en-GB" sz="1600" b="0" i="1" smtClean="0">
                        <a:latin typeface="Cambria Math" panose="02040503050406030204" pitchFamily="18" charset="0"/>
                      </a:rPr>
                      <m:t>8</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𝟗𝟏</m:t>
                        </m:r>
                      </m:num>
                      <m:den>
                        <m:r>
                          <a:rPr lang="en-GB" sz="1600" b="1" i="1" smtClean="0">
                            <a:latin typeface="Cambria Math" panose="02040503050406030204" pitchFamily="18" charset="0"/>
                          </a:rPr>
                          <m:t>𝟔</m:t>
                        </m:r>
                      </m:den>
                    </m:f>
                  </m:oMath>
                </a14:m>
                <a:endParaRPr lang="en-GB" sz="1600" b="1" dirty="0"/>
              </a:p>
              <a:p>
                <a:endParaRPr lang="en-GB" sz="1600" dirty="0"/>
              </a:p>
              <a:p>
                <a:pPr lvl="0"/>
                <a:r>
                  <a:rPr lang="en-GB" sz="1600" dirty="0"/>
                  <a:t>[JMC 2010 Q6] Which of the following has the largest value?</a:t>
                </a:r>
                <a:br>
                  <a:rPr lang="en-GB" sz="1600" dirty="0"/>
                </a:br>
                <a:r>
                  <a:rPr lang="en-GB" sz="1600" dirty="0"/>
                  <a:t>A </a:t>
                </a:r>
                <a14:m>
                  <m:oMath xmlns:m="http://schemas.openxmlformats.org/officeDocument/2006/math">
                    <m:r>
                      <a:rPr lang="en-GB" sz="1600" i="1">
                        <a:latin typeface="Cambria Math" panose="02040503050406030204" pitchFamily="18" charset="0"/>
                      </a:rPr>
                      <m:t>6÷</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oMath>
                </a14:m>
                <a:r>
                  <a:rPr lang="en-GB" sz="1600" dirty="0"/>
                  <a:t>    B  </a:t>
                </a:r>
                <a14:m>
                  <m:oMath xmlns:m="http://schemas.openxmlformats.org/officeDocument/2006/math">
                    <m:r>
                      <a:rPr lang="en-GB" sz="1600" i="1">
                        <a:latin typeface="Cambria Math" panose="02040503050406030204" pitchFamily="18" charset="0"/>
                      </a:rPr>
                      <m:t>5÷</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C </a:t>
                </a:r>
                <a14:m>
                  <m:oMath xmlns:m="http://schemas.openxmlformats.org/officeDocument/2006/math">
                    <m:r>
                      <a:rPr lang="en-GB" sz="1600" i="1">
                        <a:latin typeface="Cambria Math" panose="02040503050406030204" pitchFamily="18" charset="0"/>
                      </a:rPr>
                      <m:t>4÷</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r>
                      <a:rPr lang="en-GB" sz="1600" i="1">
                        <a:latin typeface="Cambria Math" panose="02040503050406030204" pitchFamily="18" charset="0"/>
                      </a:rPr>
                      <m:t>3÷</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E   </a:t>
                </a:r>
                <a14:m>
                  <m:oMath xmlns:m="http://schemas.openxmlformats.org/officeDocument/2006/math">
                    <m:r>
                      <a:rPr lang="en-GB" sz="1600" i="1">
                        <a:latin typeface="Cambria Math" panose="02040503050406030204" pitchFamily="18" charset="0"/>
                      </a:rPr>
                      <m:t>2÷</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6</m:t>
                        </m:r>
                      </m:den>
                    </m:f>
                  </m:oMath>
                </a14:m>
                <a:br>
                  <a:rPr lang="en-GB" sz="1600" dirty="0"/>
                </a:br>
                <a:r>
                  <a:rPr lang="en-GB" sz="1600" b="1" dirty="0"/>
                  <a:t>Solution: C</a:t>
                </a:r>
              </a:p>
              <a:p>
                <a:pPr lvl="0"/>
                <a:endParaRPr lang="en-GB" sz="1600" dirty="0"/>
              </a:p>
              <a:p>
                <a:pPr lvl="0"/>
                <a:r>
                  <a:rPr lang="en-GB" sz="1600" dirty="0"/>
                  <a:t>Calculate the following:</a:t>
                </a:r>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𝟐𝟐</m:t>
                        </m:r>
                      </m:num>
                      <m:den>
                        <m:r>
                          <a:rPr lang="en-GB" sz="1600" b="1" i="1" smtClean="0">
                            <a:latin typeface="Cambria Math" panose="02040503050406030204" pitchFamily="18" charset="0"/>
                          </a:rPr>
                          <m:t>𝟐𝟏</m:t>
                        </m:r>
                      </m:den>
                    </m:f>
                  </m:oMath>
                </a14:m>
                <a:endParaRPr lang="en-GB" sz="1600" b="1" dirty="0"/>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÷5=</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a:t>	</a:t>
                </a:r>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𝟏𝟓</m:t>
                        </m:r>
                      </m:den>
                    </m:f>
                  </m:oMath>
                </a14:m>
                <a:endParaRPr lang="en-GB" sz="1600" b="1" dirty="0"/>
              </a:p>
              <a:p>
                <a:pPr lvl="0"/>
                <a14:m>
                  <m:oMath xmlns:m="http://schemas.openxmlformats.org/officeDocument/2006/math">
                    <m:r>
                      <a:rPr lang="en-GB" sz="1600" b="0" i="1" smtClean="0">
                        <a:latin typeface="Cambria Math" panose="02040503050406030204" pitchFamily="18" charset="0"/>
                      </a:rPr>
                      <m:t>6÷4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a:t>	</a:t>
                </a:r>
                <a14:m>
                  <m:oMath xmlns:m="http://schemas.openxmlformats.org/officeDocument/2006/math">
                    <m:r>
                      <a:rPr lang="en-GB" sz="1600" b="0" i="1" smtClean="0">
                        <a:latin typeface="Cambria Math" panose="02040503050406030204" pitchFamily="18" charset="0"/>
                      </a:rPr>
                      <m:t>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𝟕</m:t>
                        </m:r>
                      </m:num>
                      <m:den>
                        <m:r>
                          <a:rPr lang="en-GB" sz="1600" b="1" i="1" smtClean="0">
                            <a:latin typeface="Cambria Math" panose="02040503050406030204" pitchFamily="18" charset="0"/>
                          </a:rPr>
                          <m:t>𝟔</m:t>
                        </m:r>
                      </m:den>
                    </m:f>
                  </m:oMath>
                </a14:m>
                <a:endParaRPr lang="en-GB" sz="1600" b="1" dirty="0"/>
              </a:p>
              <a:p>
                <a:pPr lvl="0"/>
                <a14:m>
                  <m:oMath xmlns:m="http://schemas.openxmlformats.org/officeDocument/2006/math">
                    <m:r>
                      <a:rPr lang="en-GB" sz="1600" b="0" i="1" smtClean="0">
                        <a:latin typeface="Cambria Math" panose="02040503050406030204" pitchFamily="18" charset="0"/>
                      </a:rPr>
                      <m:t>10÷9</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𝟏𝟎𝟎</m:t>
                        </m:r>
                      </m:num>
                      <m:den>
                        <m:r>
                          <a:rPr lang="en-GB" sz="1600" b="1" i="1" smtClean="0">
                            <a:latin typeface="Cambria Math" panose="02040503050406030204" pitchFamily="18" charset="0"/>
                          </a:rPr>
                          <m:t>𝟗𝟗</m:t>
                        </m:r>
                      </m:den>
                    </m:f>
                  </m:oMath>
                </a14:m>
                <a:r>
                  <a:rPr lang="en-GB" sz="1600" dirty="0"/>
                  <a:t>	</a:t>
                </a:r>
                <a14:m>
                  <m:oMath xmlns:m="http://schemas.openxmlformats.org/officeDocument/2006/math">
                    <m:r>
                      <a:rPr lang="en-GB" sz="1600" b="0" i="1" smtClean="0">
                        <a:latin typeface="Cambria Math" panose="02040503050406030204" pitchFamily="18" charset="0"/>
                      </a:rPr>
                      <m:t>5</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endParaRPr lang="en-GB" sz="1600" b="1" dirty="0"/>
              </a:p>
              <a:p>
                <a:pPr lvl="0"/>
                <a:endParaRPr lang="en-GB" sz="1600" dirty="0"/>
              </a:p>
              <a:p>
                <a:pPr lvl="0"/>
                <a:r>
                  <a:rPr lang="en-GB" sz="1600" dirty="0"/>
                  <a:t>[JMC 1997 Q9] What is the value of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4</m:t>
                        </m:r>
                      </m:num>
                      <m:den>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3</m:t>
                            </m:r>
                          </m:num>
                          <m:den>
                            <m:r>
                              <a:rPr lang="en-GB" sz="1600" i="1">
                                <a:latin typeface="Cambria Math" panose="02040503050406030204" pitchFamily="18" charset="0"/>
                              </a:rPr>
                              <m:t>4</m:t>
                            </m:r>
                          </m:den>
                        </m:f>
                      </m:den>
                    </m:f>
                  </m:oMath>
                </a14:m>
                <a:r>
                  <a:rPr lang="en-GB" sz="1600" dirty="0"/>
                  <a:t> ? </a:t>
                </a:r>
                <a:r>
                  <a:rPr lang="en-GB" sz="1600" b="1" dirty="0"/>
                  <a:t>16</a:t>
                </a:r>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4248472" cy="5906232"/>
              </a:xfrm>
              <a:prstGeom prst="rect">
                <a:avLst/>
              </a:prstGeom>
              <a:blipFill rotWithShape="0">
                <a:blip r:embed="rId3"/>
                <a:stretch>
                  <a:fillRect l="-717" t="-3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5" y="859169"/>
                <a:ext cx="4340374" cy="5891677"/>
              </a:xfrm>
              <a:prstGeom prst="rect">
                <a:avLst/>
              </a:prstGeom>
            </p:spPr>
            <p:txBody>
              <a:bodyPr wrap="square">
                <a:spAutoFit/>
              </a:bodyPr>
              <a:lstStyle/>
              <a:p>
                <a:r>
                  <a:rPr lang="en-GB" sz="1600" dirty="0"/>
                  <a:t>Calculate </a:t>
                </a:r>
                <a14:m>
                  <m:oMath xmlns:m="http://schemas.openxmlformats.org/officeDocument/2006/math">
                    <m:d>
                      <m:dPr>
                        <m:begChr m:val="["/>
                        <m:endChr m:val="]"/>
                        <m:ctrlPr>
                          <a:rPr lang="en-GB" sz="1600" b="0" i="1" smtClean="0">
                            <a:latin typeface="Cambria Math" panose="02040503050406030204" pitchFamily="18" charset="0"/>
                          </a:rPr>
                        </m:ctrlPr>
                      </m:d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m:t>
                                </m:r>
                              </m:den>
                            </m:f>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𝟏𝟏𝟑</m:t>
                        </m:r>
                      </m:num>
                      <m:den>
                        <m:r>
                          <a:rPr lang="en-GB" sz="1600" b="1" i="1" smtClean="0">
                            <a:latin typeface="Cambria Math" panose="02040503050406030204" pitchFamily="18" charset="0"/>
                          </a:rPr>
                          <m:t>𝟔𝟑𝟎</m:t>
                        </m:r>
                      </m:den>
                    </m:f>
                  </m:oMath>
                </a14:m>
                <a:endParaRPr lang="en-GB" sz="1600" b="1" dirty="0"/>
              </a:p>
              <a:p>
                <a:endParaRPr lang="en-GB" sz="1600" dirty="0"/>
              </a:p>
              <a:p>
                <a:r>
                  <a:rPr lang="en-GB" sz="1600" dirty="0"/>
                  <a:t>If </a:t>
                </a:r>
                <a14:m>
                  <m:oMath xmlns:m="http://schemas.openxmlformats.org/officeDocument/2006/math">
                    <m:r>
                      <a:rPr lang="en-GB" sz="1600" b="0" i="1" smtClean="0">
                        <a:latin typeface="Cambria Math"/>
                      </a:rPr>
                      <m:t>𝑎</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 </m:t>
                    </m:r>
                    <m:r>
                      <a:rPr lang="en-GB" sz="1600" b="0" i="1" smtClean="0">
                        <a:latin typeface="Cambria Math"/>
                      </a:rPr>
                      <m:t>𝑏</m:t>
                    </m:r>
                    <m:r>
                      <a:rPr lang="en-GB" sz="1600" b="0" i="1" smtClean="0">
                        <a:latin typeface="Cambria Math"/>
                      </a:rPr>
                      <m:t>=−2, </m:t>
                    </m:r>
                    <m:r>
                      <a:rPr lang="en-GB" sz="1600" b="0" i="1" smtClean="0">
                        <a:latin typeface="Cambria Math"/>
                      </a:rPr>
                      <m:t>𝑐</m:t>
                    </m:r>
                    <m:r>
                      <a:rPr lang="en-GB" sz="1600" b="0" i="1" smtClean="0">
                        <a:latin typeface="Cambria Math"/>
                      </a:rPr>
                      <m:t>=1</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4</m:t>
                        </m:r>
                      </m:den>
                    </m:f>
                  </m:oMath>
                </a14:m>
                <a:r>
                  <a:rPr lang="en-GB" sz="1600" dirty="0"/>
                  <a:t> determine:</a:t>
                </a:r>
              </a:p>
              <a:p>
                <a:r>
                  <a:rPr lang="en-GB" sz="1600" dirty="0"/>
                  <a:t>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m:t>
                    </m:r>
                    <m:r>
                      <a:rPr lang="en-GB" sz="1600" b="0" i="1" smtClean="0">
                        <a:latin typeface="Cambria Math"/>
                      </a:rPr>
                      <m:t>𝑐</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𝟒𝟗</m:t>
                        </m:r>
                      </m:num>
                      <m:den>
                        <m:r>
                          <a:rPr lang="en-GB" sz="1600" b="1" i="1" smtClean="0">
                            <a:latin typeface="Cambria Math"/>
                          </a:rPr>
                          <m:t>𝟑𝟔</m:t>
                        </m:r>
                      </m:den>
                    </m:f>
                  </m:oMath>
                </a14:m>
                <a:r>
                  <a:rPr lang="en-GB" sz="1600" dirty="0"/>
                  <a:t>                </a:t>
                </a:r>
                <a14:m>
                  <m:oMath xmlns:m="http://schemas.openxmlformats.org/officeDocument/2006/math">
                    <m:r>
                      <a:rPr lang="en-GB" sz="1600" b="0" i="1" dirty="0" smtClean="0">
                        <a:latin typeface="Cambria Math"/>
                      </a:rPr>
                      <m:t>𝑐</m:t>
                    </m:r>
                    <m:r>
                      <a:rPr lang="en-GB" sz="1600" b="0" i="1" dirty="0" smtClean="0">
                        <a:latin typeface="Cambria Math"/>
                      </a:rPr>
                      <m:t>−</m:t>
                    </m:r>
                    <m:r>
                      <a:rPr lang="en-GB" sz="1600" b="0" i="1" dirty="0" smtClean="0">
                        <a:latin typeface="Cambria Math"/>
                      </a:rPr>
                      <m:t>𝑏𝑐</m:t>
                    </m:r>
                    <m:r>
                      <a:rPr lang="en-GB" sz="1600" b="0" i="1" dirty="0" smtClean="0">
                        <a:latin typeface="Cambria Math"/>
                      </a:rPr>
                      <m:t>=</m:t>
                    </m:r>
                    <m:f>
                      <m:fPr>
                        <m:ctrlPr>
                          <a:rPr lang="en-GB" sz="1600" b="1" i="1" dirty="0" smtClean="0">
                            <a:latin typeface="Cambria Math" panose="02040503050406030204" pitchFamily="18" charset="0"/>
                          </a:rPr>
                        </m:ctrlPr>
                      </m:fPr>
                      <m:num>
                        <m:r>
                          <a:rPr lang="en-GB" sz="1600" b="1" i="1" dirty="0" smtClean="0">
                            <a:latin typeface="Cambria Math"/>
                          </a:rPr>
                          <m:t>𝟐𝟑</m:t>
                        </m:r>
                      </m:num>
                      <m:den>
                        <m:r>
                          <a:rPr lang="en-GB" sz="1600" b="1" i="1" dirty="0" smtClean="0">
                            <a:latin typeface="Cambria Math"/>
                          </a:rPr>
                          <m:t>𝟏𝟐</m:t>
                        </m:r>
                      </m:den>
                    </m:f>
                  </m:oMath>
                </a14:m>
                <a:endParaRPr lang="en-GB" sz="1600" b="1" dirty="0"/>
              </a:p>
              <a:p>
                <a:r>
                  <a:rPr lang="en-GB" sz="1600" dirty="0">
                    <a:latin typeface="Calibri" panose="020F0502020204030204" pitchFamily="34" charset="0"/>
                    <a:ea typeface="Calibri" panose="020F0502020204030204" pitchFamily="34" charset="0"/>
                    <a:cs typeface="Times New Roman" panose="02020603050405020304" pitchFamily="18" charset="0"/>
                  </a:rPr>
                  <a:t>[JMO 2010 A1] What is the value of </a:t>
                </a:r>
              </a:p>
              <a:p>
                <a14:m>
                  <m:oMath xmlns:m="http://schemas.openxmlformats.org/officeDocument/2006/math">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den>
                        </m:f>
                      </m:den>
                    </m:f>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600" dirty="0"/>
                  <a:t> </a:t>
                </a:r>
                <a:r>
                  <a:rPr lang="en-GB" sz="1600" b="1" dirty="0"/>
                  <a:t>Solution: 55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GB" sz="1600" dirty="0"/>
                  <a:t>[IMC 2012 Q15] Which of the following has a value that is closest to 0?</a:t>
                </a:r>
                <a:br>
                  <a:rPr lang="en-GB" sz="1600" dirty="0"/>
                </a:br>
                <a:r>
                  <a:rPr lang="en-GB" sz="1600" dirty="0"/>
                  <a:t>A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B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br>
                  <a:rPr lang="en-GB" sz="1600" dirty="0"/>
                </a:br>
                <a:r>
                  <a:rPr lang="en-GB" sz="1600" dirty="0"/>
                  <a:t>C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br>
                  <a:rPr lang="en-GB" sz="1600" dirty="0"/>
                </a:br>
                <a:r>
                  <a:rPr lang="en-GB" sz="1600" dirty="0"/>
                  <a:t>E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r>
                  <a:rPr lang="en-GB" sz="1600" b="1" dirty="0"/>
                  <a:t>Solution: E</a:t>
                </a:r>
              </a:p>
              <a:p>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t>[Kangaroo Pink 2003 Q15] What is the value of: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e>
                    </m:d>
                    <m:r>
                      <a:rPr lang="en-GB" sz="1600" i="1">
                        <a:latin typeface="Cambria Math" panose="02040503050406030204" pitchFamily="18" charset="0"/>
                      </a:rPr>
                      <m:t>×</m:t>
                    </m:r>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e>
                    </m:d>
                    <m:r>
                      <a:rPr lang="en-GB" sz="1600" i="1">
                        <a:latin typeface="Cambria Math" panose="02040503050406030204" pitchFamily="18" charset="0"/>
                      </a:rPr>
                      <m:t>×…</m:t>
                    </m:r>
                    <m:r>
                      <a:rPr lang="en-GB" sz="1600" b="0" i="1" smtClean="0">
                        <a:latin typeface="Cambria Math" panose="02040503050406030204" pitchFamily="18" charset="0"/>
                      </a:rPr>
                      <m:t>×</m:t>
                    </m:r>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2003</m:t>
                            </m:r>
                          </m:den>
                        </m:f>
                      </m:e>
                    </m:d>
                  </m:oMath>
                </a14:m>
                <a:r>
                  <a:rPr lang="en-GB" sz="1600" dirty="0"/>
                  <a:t> ?</a:t>
                </a:r>
              </a:p>
              <a:p>
                <a:pPr/>
                <a14:m>
                  <m:oMathPara xmlns:m="http://schemas.openxmlformats.org/officeDocument/2006/math">
                    <m:oMathParaPr>
                      <m:jc m:val="centerGroup"/>
                    </m:oMathParaPr>
                    <m:oMath xmlns:m="http://schemas.openxmlformats.org/officeDocument/2006/math">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𝟏𝟎𝟎𝟐</m:t>
                      </m:r>
                    </m:oMath>
                  </m:oMathPara>
                </a14:m>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effectLst/>
                    <a:latin typeface="Calibri" panose="020F0502020204030204" pitchFamily="34" charset="0"/>
                    <a:ea typeface="Times New Roman" panose="02020603050405020304" pitchFamily="18" charset="0"/>
                    <a:cs typeface="Times New Roman" panose="02020603050405020304" pitchFamily="18" charset="0"/>
                  </a:rPr>
                  <a:t>Calculate</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en>
                                </m:f>
                              </m:den>
                            </m:f>
                          </m:den>
                        </m:f>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88025" y="859169"/>
                <a:ext cx="4340374" cy="5891677"/>
              </a:xfrm>
              <a:prstGeom prst="rect">
                <a:avLst/>
              </a:prstGeom>
              <a:blipFill rotWithShape="1">
                <a:blip r:embed="rId4"/>
                <a:stretch>
                  <a:fillRect l="-702"/>
                </a:stretch>
              </a:blipFill>
            </p:spPr>
            <p:txBody>
              <a:bodyPr/>
              <a:lstStyle/>
              <a:p>
                <a:r>
                  <a:rPr lang="en-GB">
                    <a:noFill/>
                  </a:rPr>
                  <a:t> </a:t>
                </a:r>
              </a:p>
            </p:txBody>
          </p:sp>
        </mc:Fallback>
      </mc:AlternateContent>
      <p:sp>
        <p:nvSpPr>
          <p:cNvPr id="8" name="Rectangle 7"/>
          <p:cNvSpPr/>
          <p:nvPr/>
        </p:nvSpPr>
        <p:spPr>
          <a:xfrm>
            <a:off x="72335" y="94388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72335" y="138670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 name="Rectangle 9"/>
          <p:cNvSpPr/>
          <p:nvPr/>
        </p:nvSpPr>
        <p:spPr>
          <a:xfrm>
            <a:off x="72335" y="176254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1" name="Rectangle 10"/>
          <p:cNvSpPr/>
          <p:nvPr/>
        </p:nvSpPr>
        <p:spPr>
          <a:xfrm>
            <a:off x="72335" y="212087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2" name="Rectangle 11"/>
          <p:cNvSpPr/>
          <p:nvPr/>
        </p:nvSpPr>
        <p:spPr>
          <a:xfrm>
            <a:off x="72335" y="247961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 name="Rectangle 12"/>
          <p:cNvSpPr/>
          <p:nvPr/>
        </p:nvSpPr>
        <p:spPr>
          <a:xfrm>
            <a:off x="1907704" y="139293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4" name="Rectangle 13"/>
          <p:cNvSpPr/>
          <p:nvPr/>
        </p:nvSpPr>
        <p:spPr>
          <a:xfrm>
            <a:off x="1907704" y="176876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5" name="Rectangle 14"/>
          <p:cNvSpPr/>
          <p:nvPr/>
        </p:nvSpPr>
        <p:spPr>
          <a:xfrm>
            <a:off x="1907704" y="212709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6" name="Rectangle 15"/>
          <p:cNvSpPr/>
          <p:nvPr/>
        </p:nvSpPr>
        <p:spPr>
          <a:xfrm>
            <a:off x="1907704" y="24858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7" name="Rectangle 16"/>
          <p:cNvSpPr/>
          <p:nvPr/>
        </p:nvSpPr>
        <p:spPr>
          <a:xfrm>
            <a:off x="72335" y="30755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 name="Rectangle 17"/>
          <p:cNvSpPr/>
          <p:nvPr/>
        </p:nvSpPr>
        <p:spPr>
          <a:xfrm>
            <a:off x="72335" y="431330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9" name="Rectangle 18"/>
          <p:cNvSpPr/>
          <p:nvPr/>
        </p:nvSpPr>
        <p:spPr>
          <a:xfrm>
            <a:off x="72335" y="462321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0" name="Rectangle 19"/>
          <p:cNvSpPr/>
          <p:nvPr/>
        </p:nvSpPr>
        <p:spPr>
          <a:xfrm>
            <a:off x="72335" y="49990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1" name="Rectangle 20"/>
          <p:cNvSpPr/>
          <p:nvPr/>
        </p:nvSpPr>
        <p:spPr>
          <a:xfrm>
            <a:off x="72335" y="535737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2" name="Rectangle 21"/>
          <p:cNvSpPr/>
          <p:nvPr/>
        </p:nvSpPr>
        <p:spPr>
          <a:xfrm>
            <a:off x="72335" y="571611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23" name="Rectangle 22"/>
          <p:cNvSpPr/>
          <p:nvPr/>
        </p:nvSpPr>
        <p:spPr>
          <a:xfrm>
            <a:off x="1907704" y="46294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4" name="Rectangle 23"/>
          <p:cNvSpPr/>
          <p:nvPr/>
        </p:nvSpPr>
        <p:spPr>
          <a:xfrm>
            <a:off x="1907704" y="50052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5" name="Rectangle 24"/>
          <p:cNvSpPr/>
          <p:nvPr/>
        </p:nvSpPr>
        <p:spPr>
          <a:xfrm>
            <a:off x="1907704" y="536359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6" name="Rectangle 25"/>
          <p:cNvSpPr/>
          <p:nvPr/>
        </p:nvSpPr>
        <p:spPr>
          <a:xfrm>
            <a:off x="1907704" y="572233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27" name="Rectangle 26"/>
          <p:cNvSpPr/>
          <p:nvPr/>
        </p:nvSpPr>
        <p:spPr>
          <a:xfrm>
            <a:off x="55894" y="625007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8" name="Rectangle 27"/>
          <p:cNvSpPr/>
          <p:nvPr/>
        </p:nvSpPr>
        <p:spPr>
          <a:xfrm>
            <a:off x="4437611" y="89983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29" name="Rectangle 28"/>
          <p:cNvSpPr/>
          <p:nvPr/>
        </p:nvSpPr>
        <p:spPr>
          <a:xfrm>
            <a:off x="4437611" y="158248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30" name="Rectangle 29"/>
          <p:cNvSpPr/>
          <p:nvPr/>
        </p:nvSpPr>
        <p:spPr>
          <a:xfrm>
            <a:off x="4437611" y="224659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31" name="Rectangle 30"/>
          <p:cNvSpPr/>
          <p:nvPr/>
        </p:nvSpPr>
        <p:spPr>
          <a:xfrm>
            <a:off x="4437611" y="2910702"/>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32" name="Rectangle 31"/>
          <p:cNvSpPr/>
          <p:nvPr/>
        </p:nvSpPr>
        <p:spPr>
          <a:xfrm>
            <a:off x="4305300" y="4724400"/>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1</a:t>
            </a:r>
          </a:p>
        </p:txBody>
      </p:sp>
      <p:sp>
        <p:nvSpPr>
          <p:cNvPr id="34" name="Rectangle 33"/>
          <p:cNvSpPr/>
          <p:nvPr/>
        </p:nvSpPr>
        <p:spPr>
          <a:xfrm>
            <a:off x="1107232" y="1388195"/>
            <a:ext cx="450106" cy="3263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228812" y="1714500"/>
            <a:ext cx="450106" cy="37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1343205" y="2085976"/>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1216060" y="2407905"/>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093907" y="1390650"/>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3059832" y="1707593"/>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3059832" y="2066925"/>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3163975" y="2419350"/>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95536" y="3829298"/>
            <a:ext cx="1080120"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107232" y="4587061"/>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2985079" y="4574088"/>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1248356"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3201104"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1216544" y="5305670"/>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3166440" y="5297914"/>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1432570" y="5664947"/>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3163975" y="5657246"/>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3780904" y="6213926"/>
            <a:ext cx="44343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7740352" y="879195"/>
            <a:ext cx="576064" cy="50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5836324" y="1828470"/>
            <a:ext cx="649926" cy="389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6538983" y="2483763"/>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6538983" y="4153438"/>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5116336" y="5310761"/>
            <a:ext cx="3608564"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6856568" y="5981280"/>
            <a:ext cx="1027800"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4351020" y="6016578"/>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2</a:t>
            </a:r>
          </a:p>
        </p:txBody>
      </p:sp>
      <p:sp>
        <p:nvSpPr>
          <p:cNvPr id="59" name="Rectangle 58"/>
          <p:cNvSpPr/>
          <p:nvPr/>
        </p:nvSpPr>
        <p:spPr>
          <a:xfrm>
            <a:off x="7559405" y="1824245"/>
            <a:ext cx="649926"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7289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4" restart="whenNotActive" fill="hold" evtFilter="cancelBubble" nodeType="interactiveSeq">
                <p:stCondLst>
                  <p:cond evt="onClick" delay="0">
                    <p:tgtEl>
                      <p:spTgt spid="4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0" restart="whenNotActive" fill="hold" evtFilter="cancelBubble" nodeType="interactiveSeq">
                <p:stCondLst>
                  <p:cond evt="onClick" delay="0">
                    <p:tgtEl>
                      <p:spTgt spid="4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2" restart="whenNotActive" fill="hold" evtFilter="cancelBubble" nodeType="interactiveSeq">
                <p:stCondLst>
                  <p:cond evt="onClick" delay="0">
                    <p:tgtEl>
                      <p:spTgt spid="4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8" restart="whenNotActive" fill="hold" evtFilter="cancelBubble" nodeType="interactiveSeq">
                <p:stCondLst>
                  <p:cond evt="onClick" delay="0">
                    <p:tgtEl>
                      <p:spTgt spid="5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04" restart="whenNotActive" fill="hold" evtFilter="cancelBubble" nodeType="interactiveSeq">
                <p:stCondLst>
                  <p:cond evt="onClick" delay="0">
                    <p:tgtEl>
                      <p:spTgt spid="5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1"/>
                                        </p:tgtEl>
                                      </p:cBhvr>
                                    </p:animEffect>
                                    <p:set>
                                      <p:cBhvr>
                                        <p:cTn id="10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0" restart="whenNotActive" fill="hold" evtFilter="cancelBubble" nodeType="interactiveSeq">
                <p:stCondLst>
                  <p:cond evt="onClick" delay="0">
                    <p:tgtEl>
                      <p:spTgt spid="5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2"/>
                                        </p:tgtEl>
                                      </p:cBhvr>
                                    </p:animEffect>
                                    <p:set>
                                      <p:cBhvr>
                                        <p:cTn id="11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6" restart="whenNotActive" fill="hold" evtFilter="cancelBubble" nodeType="interactiveSeq">
                <p:stCondLst>
                  <p:cond evt="onClick" delay="0">
                    <p:tgtEl>
                      <p:spTgt spid="5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2" restart="whenNotActive" fill="hold" evtFilter="cancelBubble" nodeType="interactiveSeq">
                <p:stCondLst>
                  <p:cond evt="onClick" delay="0">
                    <p:tgtEl>
                      <p:spTgt spid="5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8" restart="whenNotActive" fill="hold" evtFilter="cancelBubble" nodeType="interactiveSeq">
                <p:stCondLst>
                  <p:cond evt="onClick" delay="0">
                    <p:tgtEl>
                      <p:spTgt spid="5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55"/>
                                        </p:tgtEl>
                                      </p:cBhvr>
                                    </p:animEffect>
                                    <p:set>
                                      <p:cBhvr>
                                        <p:cTn id="1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34" restart="whenNotActive" fill="hold" evtFilter="cancelBubble" nodeType="interactiveSeq">
                <p:stCondLst>
                  <p:cond evt="onClick" delay="0">
                    <p:tgtEl>
                      <p:spTgt spid="5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0" restart="whenNotActive" fill="hold" evtFilter="cancelBubble" nodeType="interactiveSeq">
                <p:stCondLst>
                  <p:cond evt="onClick" delay="0">
                    <p:tgtEl>
                      <p:spTgt spid="5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57"/>
                                        </p:tgtEl>
                                      </p:cBhvr>
                                    </p:animEffect>
                                    <p:set>
                                      <p:cBhvr>
                                        <p:cTn id="14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6" restart="whenNotActive" fill="hold" evtFilter="cancelBubble" nodeType="interactiveSeq">
                <p:stCondLst>
                  <p:cond evt="onClick" delay="0">
                    <p:tgtEl>
                      <p:spTgt spid="59"/>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9"/>
                                        </p:tgtEl>
                                      </p:cBhvr>
                                    </p:animEffect>
                                    <p:set>
                                      <p:cBhvr>
                                        <p:cTn id="15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Embedded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776864" cy="896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[JMO 2004 A1] Write </a:t>
                </a:r>
                <a14:m>
                  <m:oMath xmlns:m="http://schemas.openxmlformats.org/officeDocument/2006/math">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1+</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den>
                    </m:f>
                  </m:oMath>
                </a14:m>
                <a:r>
                  <a:rPr lang="en-GB" sz="2800" dirty="0"/>
                  <a:t> as a decimal.</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776864" cy="89633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67544" y="2060848"/>
            <a:ext cx="7992888" cy="523220"/>
          </a:xfrm>
          <a:prstGeom prst="rect">
            <a:avLst/>
          </a:prstGeom>
          <a:noFill/>
        </p:spPr>
        <p:txBody>
          <a:bodyPr wrap="square" rtlCol="0">
            <a:spAutoFit/>
          </a:bodyPr>
          <a:lstStyle/>
          <a:p>
            <a:r>
              <a:rPr lang="en-GB" sz="2800" dirty="0"/>
              <a:t>There’s two ways you could deal with this:</a:t>
            </a:r>
          </a:p>
        </p:txBody>
      </p:sp>
      <mc:AlternateContent xmlns:mc="http://schemas.openxmlformats.org/markup-compatibility/2006" xmlns:a14="http://schemas.microsoft.com/office/drawing/2010/main">
        <mc:Choice Requires="a14">
          <p:sp>
            <p:nvSpPr>
              <p:cNvPr id="7" name="TextBox 6"/>
              <p:cNvSpPr txBox="1"/>
              <p:nvPr/>
            </p:nvSpPr>
            <p:spPr>
              <a:xfrm>
                <a:off x="440013" y="2714127"/>
                <a:ext cx="7992888"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3+1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40013" y="2714127"/>
                <a:ext cx="7992888" cy="124931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3793" y="4221088"/>
                <a:ext cx="7992888" cy="2064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e>
                          </m:d>
                        </m:den>
                      </m:f>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=0.75</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3793" y="4221088"/>
                <a:ext cx="7992888" cy="2064604"/>
              </a:xfrm>
              <a:prstGeom prst="rect">
                <a:avLst/>
              </a:prstGeom>
              <a:blipFill rotWithShape="0">
                <a:blip r:embed="rId4"/>
                <a:stretch>
                  <a:fillRect/>
                </a:stretch>
              </a:blipFill>
            </p:spPr>
            <p:txBody>
              <a:bodyPr/>
              <a:lstStyle/>
              <a:p>
                <a:r>
                  <a:rPr lang="en-GB">
                    <a:noFill/>
                  </a:rPr>
                  <a:t> </a:t>
                </a:r>
              </a:p>
            </p:txBody>
          </p:sp>
        </mc:Fallback>
      </mc:AlternateContent>
      <p:sp>
        <p:nvSpPr>
          <p:cNvPr id="9" name="Rectangle 8"/>
          <p:cNvSpPr/>
          <p:nvPr/>
        </p:nvSpPr>
        <p:spPr>
          <a:xfrm>
            <a:off x="743699" y="2666337"/>
            <a:ext cx="7677325" cy="1427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a:t>Multiply top and bottom of outer fraction by denominator of inner one. </a:t>
            </a:r>
          </a:p>
          <a:p>
            <a:pPr algn="ctr" fontAlgn="auto">
              <a:spcBef>
                <a:spcPts val="0"/>
              </a:spcBef>
              <a:spcAft>
                <a:spcPts val="0"/>
              </a:spcAft>
              <a:defRPr/>
            </a:pPr>
            <a:r>
              <a:rPr lang="en-GB" sz="2800" dirty="0"/>
              <a:t>?</a:t>
            </a:r>
          </a:p>
        </p:txBody>
      </p:sp>
      <p:sp>
        <p:nvSpPr>
          <p:cNvPr id="10" name="Rectangle 9"/>
          <p:cNvSpPr/>
          <p:nvPr/>
        </p:nvSpPr>
        <p:spPr>
          <a:xfrm>
            <a:off x="743699" y="4303356"/>
            <a:ext cx="7677325" cy="1982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a:t>Simplify denominator then treat outer fraction as a division. </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860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771718"/>
                <a:ext cx="7200800" cy="6082114"/>
              </a:xfrm>
              <a:prstGeom prst="rect">
                <a:avLst/>
              </a:prstGeom>
              <a:noFill/>
            </p:spPr>
            <p:txBody>
              <a:bodyPr wrap="square" rtlCol="0">
                <a:spAutoFit/>
              </a:bodyPr>
              <a:lstStyle/>
              <a:p>
                <a:r>
                  <a:rPr lang="en-GB" sz="3200" dirty="0"/>
                  <a:t>What is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oMath>
                </a14:m>
                <a:r>
                  <a:rPr lang="en-GB" sz="3200" dirty="0"/>
                  <a:t>?</a:t>
                </a:r>
              </a:p>
              <a:p>
                <a:endParaRPr lang="en-GB" sz="3200" dirty="0"/>
              </a:p>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𝟑</m:t>
                      </m:r>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𝟒</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𝟑</m:t>
                              </m:r>
                            </m:den>
                          </m:f>
                        </m:e>
                      </m:d>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𝟕</m:t>
                          </m:r>
                        </m:num>
                        <m:den>
                          <m:r>
                            <a:rPr lang="en-GB" sz="2800" b="1" i="1" smtClean="0">
                              <a:latin typeface="Cambria Math" panose="02040503050406030204" pitchFamily="18" charset="0"/>
                            </a:rPr>
                            <m:t>𝟏𝟐</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𝟏𝟐</m:t>
                          </m:r>
                        </m:num>
                        <m:den>
                          <m:r>
                            <a:rPr lang="en-GB" sz="2800" b="1" i="1" smtClean="0">
                              <a:latin typeface="Cambria Math" panose="02040503050406030204" pitchFamily="18" charset="0"/>
                            </a:rPr>
                            <m:t>𝟕</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𝟑𝟔</m:t>
                          </m:r>
                        </m:num>
                        <m:den>
                          <m:r>
                            <a:rPr lang="en-GB" sz="2800" b="1" i="1" smtClean="0">
                              <a:latin typeface="Cambria Math" panose="02040503050406030204" pitchFamily="18" charset="0"/>
                            </a:rPr>
                            <m:t>𝟕</m:t>
                          </m:r>
                        </m:den>
                      </m:f>
                    </m:oMath>
                  </m:oMathPara>
                </a14:m>
                <a:endParaRPr lang="en-GB" b="1" dirty="0"/>
              </a:p>
              <a:p>
                <a:endParaRPr lang="en-GB" dirty="0"/>
              </a:p>
              <a:p>
                <a:r>
                  <a:rPr lang="en-GB" sz="3200" dirty="0"/>
                  <a:t>What is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den>
                    </m:f>
                  </m:oMath>
                </a14:m>
                <a:r>
                  <a:rPr lang="en-GB" sz="3200" dirty="0"/>
                  <a:t>?</a:t>
                </a:r>
              </a:p>
              <a:p>
                <a:endParaRPr lang="en-GB" sz="3200" dirty="0"/>
              </a:p>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d>
                                <m:dPr>
                                  <m:ctrlPr>
                                    <a:rPr lang="en-GB" sz="3200" b="1" i="1" smtClean="0">
                                      <a:latin typeface="Cambria Math" panose="02040503050406030204" pitchFamily="18" charset="0"/>
                                    </a:rPr>
                                  </m:ctrlPr>
                                </m:dPr>
                                <m:e>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𝟐</m:t>
                                      </m:r>
                                    </m:num>
                                    <m:den>
                                      <m:r>
                                        <a:rPr lang="en-GB" sz="3200" b="1" i="1" smtClean="0">
                                          <a:latin typeface="Cambria Math" panose="02040503050406030204" pitchFamily="18" charset="0"/>
                                        </a:rPr>
                                        <m:t>𝟑</m:t>
                                      </m:r>
                                    </m:den>
                                  </m:f>
                                </m:e>
                              </m:d>
                            </m:den>
                          </m:f>
                        </m:den>
                      </m:f>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𝟑</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r>
                        <a:rPr lang="en-GB" sz="3200" b="1" i="1" smtClean="0">
                          <a:latin typeface="Cambria Math" panose="02040503050406030204" pitchFamily="18" charset="0"/>
                        </a:rPr>
                        <m:t>𝟐</m:t>
                      </m:r>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771718"/>
                <a:ext cx="7200800" cy="6082114"/>
              </a:xfrm>
              <a:prstGeom prst="rect">
                <a:avLst/>
              </a:prstGeom>
              <a:blipFill rotWithShape="0">
                <a:blip r:embed="rId2"/>
                <a:stretch>
                  <a:fillRect l="-2117"/>
                </a:stretch>
              </a:blipFill>
            </p:spPr>
            <p:txBody>
              <a:bodyPr/>
              <a:lstStyle/>
              <a:p>
                <a:r>
                  <a:rPr lang="en-GB">
                    <a:noFill/>
                  </a:rPr>
                  <a:t> </a:t>
                </a:r>
              </a:p>
            </p:txBody>
          </p:sp>
        </mc:Fallback>
      </mc:AlternateContent>
      <p:sp>
        <p:nvSpPr>
          <p:cNvPr id="6" name="Rectangle 5"/>
          <p:cNvSpPr/>
          <p:nvPr/>
        </p:nvSpPr>
        <p:spPr>
          <a:xfrm>
            <a:off x="1259632" y="1916832"/>
            <a:ext cx="6264696"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259632" y="4725144"/>
            <a:ext cx="6264696" cy="2055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46878" y="838326"/>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A</a:t>
            </a:r>
            <a:endParaRPr lang="en-GB" b="1" dirty="0"/>
          </a:p>
        </p:txBody>
      </p:sp>
      <p:sp>
        <p:nvSpPr>
          <p:cNvPr id="9" name="Rectangle 8"/>
          <p:cNvSpPr/>
          <p:nvPr/>
        </p:nvSpPr>
        <p:spPr>
          <a:xfrm>
            <a:off x="146878" y="351557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latin typeface="Wingdings" panose="05000000000000000000" pitchFamily="2" charset="2"/>
              </a:rPr>
              <a:t>N</a:t>
            </a:r>
            <a:endParaRPr lang="en-GB" b="1" dirty="0">
              <a:latin typeface="Wingdings" panose="05000000000000000000" pitchFamily="2" charset="2"/>
            </a:endParaRPr>
          </a:p>
        </p:txBody>
      </p:sp>
    </p:spTree>
    <p:extLst>
      <p:ext uri="{BB962C8B-B14F-4D97-AF65-F5344CB8AC3E}">
        <p14:creationId xmlns:p14="http://schemas.microsoft.com/office/powerpoint/2010/main" val="1341827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Fractions of Amounts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8980" y="692696"/>
                <a:ext cx="8064896" cy="5927713"/>
              </a:xfrm>
              <a:prstGeom prst="rect">
                <a:avLst/>
              </a:prstGeom>
              <a:noFill/>
            </p:spPr>
            <p:txBody>
              <a:bodyPr wrap="square" rtlCol="0">
                <a:spAutoFit/>
              </a:bodyPr>
              <a:lstStyle/>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of 80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r>
                      <a:rPr lang="en-GB" sz="2400" b="1" i="1" smtClean="0">
                        <a:latin typeface="Cambria Math" panose="02040503050406030204" pitchFamily="18" charset="0"/>
                      </a:rPr>
                      <m:t>𝟖𝟎</m:t>
                    </m:r>
                    <m:r>
                      <a:rPr lang="en-GB" sz="2400" b="1" i="1" smtClean="0">
                        <a:latin typeface="Cambria Math" panose="02040503050406030204" pitchFamily="18" charset="0"/>
                      </a:rPr>
                      <m:t>=</m:t>
                    </m:r>
                    <m:r>
                      <a:rPr lang="en-GB" sz="2400" b="1" i="1" smtClean="0">
                        <a:latin typeface="Cambria Math" panose="02040503050406030204" pitchFamily="18" charset="0"/>
                      </a:rPr>
                      <m:t>𝟔𝟎</m:t>
                    </m:r>
                  </m:oMath>
                </a14:m>
                <a:endParaRPr lang="en-GB" sz="2400" b="1" dirty="0"/>
              </a:p>
              <a:p>
                <a:endParaRPr lang="en-GB" sz="2400" dirty="0"/>
              </a:p>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𝟏𝟓</m:t>
                        </m:r>
                      </m:den>
                    </m:f>
                  </m:oMath>
                </a14:m>
                <a:endParaRPr lang="en-GB" sz="2400" b="1" dirty="0"/>
              </a:p>
              <a:p>
                <a:endParaRPr lang="en-GB" sz="2400" dirty="0"/>
              </a:p>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𝟓</m:t>
                        </m:r>
                      </m:den>
                    </m:f>
                  </m:oMath>
                </a14:m>
                <a:endParaRPr lang="en-GB" sz="2400" b="1" dirty="0"/>
              </a:p>
              <a:p>
                <a:endParaRPr lang="en-GB" sz="2400" dirty="0"/>
              </a:p>
              <a:p>
                <a:r>
                  <a:rPr lang="en-GB" dirty="0"/>
                  <a:t>[JMC 2004 Q15] Granny spends one third of her weekly pension on Thursday night, and one quarter of what remains on Friday. What fraction of the original amount is left for her big night out on Saturday?</a:t>
                </a:r>
              </a:p>
              <a:p>
                <a:r>
                  <a:rPr lang="en-GB" dirty="0"/>
                  <a:t>She retains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of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remaining.</a:t>
                </a:r>
                <a:r>
                  <a:rPr lang="en-GB" sz="2000" dirty="0"/>
                  <a:t>	</a:t>
                </a:r>
                <a14:m>
                  <m:oMath xmlns:m="http://schemas.openxmlformats.org/officeDocument/2006/math">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oMath>
                </a14:m>
                <a:endParaRPr lang="en-GB" sz="2000" b="1" dirty="0"/>
              </a:p>
              <a:p>
                <a:endParaRPr lang="en-GB" sz="2000" dirty="0"/>
              </a:p>
              <a:p>
                <a:r>
                  <a:rPr lang="en-GB" dirty="0"/>
                  <a:t>[JMO 2014 A10] My four pet monkeys and I harvested a large pile of peanuts. Monkey A woke in the night and ate half of them; then Monkey B woke and ate one third of what remained; then Monkey C woke and ate one quarter of the rest; finally Monkey D ate one fifth of the much diminished remaining pile. What fraction of the original harvest was left in the morning?</a:t>
                </a:r>
                <a:r>
                  <a:rPr lang="en-GB" sz="2000" dirty="0"/>
                  <a:t>	</a:t>
                </a:r>
                <a14:m>
                  <m:oMath xmlns:m="http://schemas.openxmlformats.org/officeDocument/2006/math">
                    <m:r>
                      <a:rPr lang="en-GB" sz="2000" b="0" i="0" smtClean="0">
                        <a:latin typeface="Cambria Math" panose="02040503050406030204" pitchFamily="18" charset="0"/>
                      </a:rPr>
                      <m:t>→  </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m:t>
                        </m:r>
                      </m:num>
                      <m:den>
                        <m:r>
                          <a:rPr lang="en-GB" sz="2000" b="1" i="1" smtClean="0">
                            <a:latin typeface="Cambria Math" panose="02040503050406030204" pitchFamily="18" charset="0"/>
                          </a:rPr>
                          <m:t>𝟓</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8980" y="692696"/>
                <a:ext cx="8064896" cy="5927713"/>
              </a:xfrm>
              <a:prstGeom prst="rect">
                <a:avLst/>
              </a:prstGeom>
              <a:blipFill rotWithShape="0">
                <a:blip r:embed="rId2"/>
                <a:stretch>
                  <a:fillRect l="-1134" r="-454"/>
                </a:stretch>
              </a:blipFill>
            </p:spPr>
            <p:txBody>
              <a:bodyPr/>
              <a:lstStyle/>
              <a:p>
                <a:r>
                  <a:rPr lang="en-GB">
                    <a:noFill/>
                  </a:rPr>
                  <a:t> </a:t>
                </a:r>
              </a:p>
            </p:txBody>
          </p:sp>
        </mc:Fallback>
      </mc:AlternateContent>
      <p:sp>
        <p:nvSpPr>
          <p:cNvPr id="6" name="Rectangle 5"/>
          <p:cNvSpPr/>
          <p:nvPr/>
        </p:nvSpPr>
        <p:spPr>
          <a:xfrm>
            <a:off x="4139952" y="651348"/>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4139952" y="1489581"/>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139952" y="2425577"/>
            <a:ext cx="2448272"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65067" y="4142280"/>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80112" y="6113115"/>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51520" y="939778"/>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p:cNvSpPr/>
          <p:nvPr/>
        </p:nvSpPr>
        <p:spPr>
          <a:xfrm>
            <a:off x="230378" y="1778011"/>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p:cNvSpPr/>
          <p:nvPr/>
        </p:nvSpPr>
        <p:spPr>
          <a:xfrm>
            <a:off x="234434" y="271400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p:cNvSpPr/>
          <p:nvPr/>
        </p:nvSpPr>
        <p:spPr>
          <a:xfrm>
            <a:off x="234434" y="3487575"/>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p:cNvSpPr/>
          <p:nvPr/>
        </p:nvSpPr>
        <p:spPr>
          <a:xfrm>
            <a:off x="251520" y="508518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579658" y="692696"/>
                <a:ext cx="2024218" cy="646331"/>
              </a:xfrm>
              <a:prstGeom prst="rect">
                <a:avLst/>
              </a:prstGeom>
              <a:noFill/>
            </p:spPr>
            <p:txBody>
              <a:bodyPr wrap="square" rtlCol="0">
                <a:spAutoFit/>
              </a:bodyPr>
              <a:lstStyle/>
              <a:p>
                <a:r>
                  <a:rPr lang="en-GB" dirty="0"/>
                  <a:t>You can think of the word ‘of’ as </a:t>
                </a:r>
                <a14:m>
                  <m:oMath xmlns:m="http://schemas.openxmlformats.org/officeDocument/2006/math">
                    <m:r>
                      <a:rPr lang="en-GB" b="0" i="1" smtClean="0">
                        <a:latin typeface="Cambria Math"/>
                      </a:rPr>
                      <m:t>×</m:t>
                    </m:r>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9658" y="692696"/>
                <a:ext cx="2024218" cy="646331"/>
              </a:xfrm>
              <a:prstGeom prst="rect">
                <a:avLst/>
              </a:prstGeom>
              <a:blipFill rotWithShape="1">
                <a:blip r:embed="rId3"/>
                <a:stretch>
                  <a:fillRect l="-241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4012720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u="sng" dirty="0"/>
                <a:t>Reverse</a:t>
              </a:r>
              <a:r>
                <a:rPr lang="en-GB" sz="3200" dirty="0"/>
                <a:t> Fractions of Amounts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776864" cy="4758547"/>
              </a:xfrm>
              <a:prstGeom prst="rect">
                <a:avLst/>
              </a:prstGeom>
              <a:noFill/>
            </p:spPr>
            <p:txBody>
              <a:bodyPr wrap="square" rtlCol="0">
                <a:spAutoFit/>
              </a:bodyPr>
              <a:lstStyle/>
              <a:p>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7</m:t>
                        </m:r>
                      </m:den>
                    </m:f>
                  </m:oMath>
                </a14:m>
                <a:r>
                  <a:rPr lang="en-GB" sz="2000" dirty="0"/>
                  <a:t> of a number is 18. What was the original number?</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𝟕</m:t>
                        </m:r>
                      </m:den>
                    </m:f>
                  </m:oMath>
                </a14:m>
                <a:r>
                  <a:rPr lang="en-GB" sz="2000" b="1" dirty="0"/>
                  <a:t> is 6. Thus number is 42.</a:t>
                </a:r>
              </a:p>
              <a:p>
                <a:endParaRPr lang="en-GB" sz="2000" dirty="0"/>
              </a:p>
              <a:p>
                <a:endParaRPr lang="en-GB" sz="2000" dirty="0"/>
              </a:p>
              <a:p>
                <a:pPr lvl="0"/>
                <a:r>
                  <a:rPr lang="en-GB" sz="2000" dirty="0"/>
                  <a:t>[Kangaroo Grey 2014 Q4] A bucket was half full. A cleaner added two litres of water to the bucket. The bucket was then three-quarters full. How many litres can the bucket hold?</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𝟒</m:t>
                        </m:r>
                      </m:den>
                    </m:f>
                  </m:oMath>
                </a14:m>
                <a:r>
                  <a:rPr lang="en-GB" sz="2000" b="1" dirty="0"/>
                  <a:t> is 2 litres. Thus whole bucket is 8 litres.</a:t>
                </a:r>
              </a:p>
              <a:p>
                <a:endParaRPr lang="en-GB" sz="2000" dirty="0"/>
              </a:p>
              <a:p>
                <a:r>
                  <a:rPr lang="en-GB" sz="2000" dirty="0"/>
                  <a:t>Bob has just been on a diet and managed to lose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oMath>
                </a14:m>
                <a:r>
                  <a:rPr lang="en-GB" sz="2000" dirty="0"/>
                  <a:t> of his body weight. He is now 15 stone. How heavy was he pre-diet?</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𝟓</m:t>
                        </m:r>
                      </m:den>
                    </m:f>
                  </m:oMath>
                </a14:m>
                <a:r>
                  <a:rPr lang="en-GB" sz="2000" b="1" dirty="0"/>
                  <a:t> of his original weight is 15kg. </a:t>
                </a:r>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r>
                  <a:rPr lang="en-GB" sz="2000" b="1" dirty="0"/>
                  <a:t> is 5kg. Thus his original weight was 25kg.</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776864" cy="4758547"/>
              </a:xfrm>
              <a:prstGeom prst="rect">
                <a:avLst/>
              </a:prstGeom>
              <a:blipFill rotWithShape="0">
                <a:blip r:embed="rId2"/>
                <a:stretch>
                  <a:fillRect l="-863" r="-706" b="-1410"/>
                </a:stretch>
              </a:blipFill>
            </p:spPr>
            <p:txBody>
              <a:bodyPr/>
              <a:lstStyle/>
              <a:p>
                <a:r>
                  <a:rPr lang="en-GB">
                    <a:noFill/>
                  </a:rPr>
                  <a:t> </a:t>
                </a:r>
              </a:p>
            </p:txBody>
          </p:sp>
        </mc:Fallback>
      </mc:AlternateContent>
      <p:sp>
        <p:nvSpPr>
          <p:cNvPr id="6" name="Rectangle 5"/>
          <p:cNvSpPr/>
          <p:nvPr/>
        </p:nvSpPr>
        <p:spPr>
          <a:xfrm>
            <a:off x="251520" y="127228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251520" y="2634129"/>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230664" y="436510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601104" y="1570553"/>
            <a:ext cx="2818767" cy="562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1104" y="3501008"/>
            <a:ext cx="447495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39552" y="5013175"/>
            <a:ext cx="7344816" cy="798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02335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599127"/>
                <a:ext cx="4104456" cy="6429389"/>
              </a:xfrm>
              <a:prstGeom prst="rect">
                <a:avLst/>
              </a:prstGeom>
              <a:noFill/>
            </p:spPr>
            <p:txBody>
              <a:bodyPr wrap="square" rtlCol="0">
                <a:spAutoFit/>
              </a:bodyPr>
              <a:lstStyle/>
              <a:p>
                <a:r>
                  <a:rPr lang="en-GB" sz="1400" dirty="0"/>
                  <a:t>If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7</m:t>
                        </m:r>
                      </m:den>
                    </m:f>
                  </m:oMath>
                </a14:m>
                <a:r>
                  <a:rPr lang="en-GB" sz="1400" dirty="0"/>
                  <a:t> of a number is 20, what is the number? </a:t>
                </a:r>
                <a:r>
                  <a:rPr lang="en-GB" sz="1400" b="1" dirty="0"/>
                  <a:t>35</a:t>
                </a:r>
              </a:p>
              <a:p>
                <a:r>
                  <a:rPr lang="en-GB" sz="1400" dirty="0"/>
                  <a:t>If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5</m:t>
                        </m:r>
                      </m:num>
                      <m:den>
                        <m:r>
                          <a:rPr lang="en-GB" sz="1400" b="0" i="1" smtClean="0">
                            <a:latin typeface="Cambria Math" panose="02040503050406030204" pitchFamily="18" charset="0"/>
                          </a:rPr>
                          <m:t>6</m:t>
                        </m:r>
                      </m:den>
                    </m:f>
                  </m:oMath>
                </a14:m>
                <a:r>
                  <a:rPr lang="en-GB" sz="1400" dirty="0"/>
                  <a:t> of a number is 30, what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3</m:t>
                        </m:r>
                      </m:den>
                    </m:f>
                  </m:oMath>
                </a14:m>
                <a:r>
                  <a:rPr lang="en-GB" sz="1400" dirty="0"/>
                  <a:t> of it? </a:t>
                </a:r>
                <a:r>
                  <a:rPr lang="en-GB" sz="1400" b="1" dirty="0"/>
                  <a:t>24</a:t>
                </a:r>
              </a:p>
              <a:p>
                <a:endParaRPr lang="en-GB" sz="1100" dirty="0"/>
              </a:p>
              <a:p>
                <a:r>
                  <a:rPr lang="en-GB" sz="1400" dirty="0"/>
                  <a:t>[IMC 2015 Q3] What is a half of a third, plus a third of a quarter, plus a quarter of a fifth?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𝟏𝟎</m:t>
                        </m:r>
                      </m:den>
                    </m:f>
                  </m:oMath>
                </a14:m>
                <a:endParaRPr lang="en-GB" sz="1400" b="1" dirty="0"/>
              </a:p>
              <a:p>
                <a:endParaRPr lang="en-GB" sz="1050" dirty="0"/>
              </a:p>
              <a:p>
                <a:r>
                  <a:rPr lang="en-GB" sz="1400" dirty="0"/>
                  <a:t>[JMC 2013 Q13] When painting the lounge, I used half of a 3 litre can to complete the first coat of paint. I then used two thirds of what was left to complete the second coat. How much paint was left after both coats were complete?       </a:t>
                </a:r>
                <a:r>
                  <a:rPr lang="en-GB" sz="1400" b="1" dirty="0"/>
                  <a:t>Solution: 500ml</a:t>
                </a:r>
              </a:p>
              <a:p>
                <a:endParaRPr lang="en-GB" sz="1050" dirty="0"/>
              </a:p>
              <a:p>
                <a:r>
                  <a:rPr lang="en-GB" sz="1400" dirty="0"/>
                  <a:t>[IMC 2007 Q4] Between them, Ginger and Victoria eat two thirds of a cake. If Ginger eats one quarter of the cake, what fraction of the cake does Victoria eat?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m:t>
                        </m:r>
                      </m:num>
                      <m:den>
                        <m:r>
                          <a:rPr lang="en-GB" sz="1400" b="1" i="1" smtClean="0">
                            <a:latin typeface="Cambria Math" panose="02040503050406030204" pitchFamily="18" charset="0"/>
                          </a:rPr>
                          <m:t>𝟏𝟐</m:t>
                        </m:r>
                      </m:den>
                    </m:f>
                  </m:oMath>
                </a14:m>
                <a:endParaRPr lang="en-GB" sz="1400" b="1" dirty="0"/>
              </a:p>
              <a:p>
                <a:endParaRPr lang="en-GB" sz="1200" dirty="0"/>
              </a:p>
              <a:p>
                <a:r>
                  <a:rPr lang="en-GB" sz="1400" dirty="0"/>
                  <a:t>[IMC 1997 Q15] On the first day after the flood, half of Noah’s animals escaped. On the second day one third of the remainder wandered off. On the third day one quarter of the rest hopped it. What fraction of Noah’s original menagerie was then left? </a:t>
                </a:r>
                <a:r>
                  <a:rPr lang="en-GB" sz="1400" b="1" dirty="0"/>
                  <a:t>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oMath>
                </a14:m>
                <a:endParaRPr lang="en-GB" sz="1400" b="1" dirty="0"/>
              </a:p>
              <a:p>
                <a:endParaRPr lang="en-GB" sz="1400" b="1" dirty="0"/>
              </a:p>
              <a:p>
                <a:r>
                  <a:rPr lang="en-GB" sz="1400" dirty="0"/>
                  <a:t>[JMO 1997 A6] One half of the class got As. One third of the rest got </a:t>
                </a:r>
                <a:r>
                  <a:rPr lang="en-GB" sz="1400" dirty="0" err="1"/>
                  <a:t>Bs</a:t>
                </a:r>
                <a:r>
                  <a:rPr lang="en-GB" sz="1400" dirty="0"/>
                  <a:t>. One quarter of the remainder got Cs. One fifth of the others got Ds. What fraction of the class got </a:t>
                </a:r>
                <a:r>
                  <a:rPr lang="en-GB" sz="1400" dirty="0" err="1"/>
                  <a:t>Es</a:t>
                </a:r>
                <a:r>
                  <a:rPr lang="en-GB" sz="1400" dirty="0"/>
                  <a:t> or worse?		</a:t>
                </a:r>
                <a:r>
                  <a:rPr lang="en-GB" sz="1400" b="1" dirty="0"/>
                  <a:t>Solution: </a:t>
                </a:r>
                <a14:m>
                  <m:oMath xmlns:m="http://schemas.openxmlformats.org/officeDocument/2006/math">
                    <m:f>
                      <m:fPr>
                        <m:ctrlPr>
                          <a:rPr lang="en-GB" sz="1400" b="1" i="1">
                            <a:latin typeface="Cambria Math" panose="02040503050406030204" pitchFamily="18" charset="0"/>
                          </a:rPr>
                        </m:ctrlPr>
                      </m:fPr>
                      <m:num>
                        <m:r>
                          <a:rPr lang="en-GB" sz="1400" b="1" i="1">
                            <a:latin typeface="Cambria Math" panose="02040503050406030204" pitchFamily="18" charset="0"/>
                          </a:rPr>
                          <m:t>𝟏</m:t>
                        </m:r>
                      </m:num>
                      <m:den>
                        <m:r>
                          <a:rPr lang="en-GB" sz="1400" b="1" i="1">
                            <a:latin typeface="Cambria Math" panose="02040503050406030204" pitchFamily="18" charset="0"/>
                          </a:rPr>
                          <m:t>𝟏𝟎</m:t>
                        </m:r>
                      </m:den>
                    </m:f>
                  </m:oMath>
                </a14:m>
                <a:endParaRPr lang="en-GB" sz="1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599127"/>
                <a:ext cx="4104456" cy="6429389"/>
              </a:xfrm>
              <a:prstGeom prst="rect">
                <a:avLst/>
              </a:prstGeom>
              <a:blipFill rotWithShape="0">
                <a:blip r:embed="rId2"/>
                <a:stretch>
                  <a:fillRect l="-446" r="-13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32040" y="692696"/>
                <a:ext cx="4282824" cy="5789598"/>
              </a:xfrm>
              <a:prstGeom prst="rect">
                <a:avLst/>
              </a:prstGeom>
              <a:noFill/>
            </p:spPr>
            <p:txBody>
              <a:bodyPr wrap="square" rtlCol="0">
                <a:spAutoFit/>
              </a:bodyPr>
              <a:lstStyle/>
              <a:p>
                <a:r>
                  <a:rPr lang="en-GB" sz="1400" dirty="0"/>
                  <a:t>[JMO 2007 A4] The hobbits Frodo, Sam, Pippin and Merry have breakfast at different times. Each one takes a quarter of the porridge in the pan, thinking that the other three have not yet eaten. What fraction of the porridge is left after all four hobbits had their breakfast?  			</a:t>
                </a:r>
                <a:r>
                  <a:rPr lang="en-GB" sz="1400" b="1" dirty="0"/>
                  <a:t>Solution: </a:t>
                </a:r>
                <a14:m>
                  <m:oMath xmlns:m="http://schemas.openxmlformats.org/officeDocument/2006/math">
                    <m:f>
                      <m:fPr>
                        <m:ctrlPr>
                          <a:rPr lang="en-GB" sz="1400" b="1" i="1">
                            <a:latin typeface="Cambria Math" panose="02040503050406030204" pitchFamily="18" charset="0"/>
                          </a:rPr>
                        </m:ctrlPr>
                      </m:fPr>
                      <m:num>
                        <m:r>
                          <a:rPr lang="en-GB" sz="1400" b="1" i="1">
                            <a:latin typeface="Cambria Math" panose="02040503050406030204" pitchFamily="18" charset="0"/>
                          </a:rPr>
                          <m:t>𝟖𝟏</m:t>
                        </m:r>
                      </m:num>
                      <m:den>
                        <m:r>
                          <a:rPr lang="en-GB" sz="1400" b="1" i="1">
                            <a:latin typeface="Cambria Math" panose="02040503050406030204" pitchFamily="18" charset="0"/>
                          </a:rPr>
                          <m:t>𝟐𝟓𝟔</m:t>
                        </m:r>
                      </m:den>
                    </m:f>
                  </m:oMath>
                </a14:m>
                <a:endParaRPr lang="en-GB" sz="1400" dirty="0"/>
              </a:p>
              <a:p>
                <a:endParaRPr lang="en-GB" sz="1400" dirty="0"/>
              </a:p>
              <a:p>
                <a:r>
                  <a:rPr lang="en-GB" sz="1400" dirty="0"/>
                  <a:t>[TMC Regional 2013 Q10] Dean spent one fifth of the amount of money in his wallet and then one fifth of what remained. He spent a total of £72. Find the amount of money in his wallet to start with.   </a:t>
                </a:r>
                <a:r>
                  <a:rPr lang="en-GB" sz="1400" b="1" dirty="0"/>
                  <a:t>£200</a:t>
                </a:r>
                <a:endParaRPr lang="en-GB" sz="1400" dirty="0"/>
              </a:p>
              <a:p>
                <a:endParaRPr lang="en-GB" sz="1400" dirty="0"/>
              </a:p>
              <a:p>
                <a:r>
                  <a:rPr lang="en-GB" sz="1400" dirty="0"/>
                  <a:t>[TMC Regional 2009 Q10] Three squirrels, Steve, Keith and Benjamin, have spent all day collecting nuts. At the end of the day they are very tired and go to bed. During the night, Steve wakes up and eats a nut. He then decides to take half of the remaining pile and hides it before going back to sleep. Keith then wakes up. He too is hungry, so eats a nut. He also takes half of the remaining pile and hides it before going back to sleep. Finally, Benjamin wakes up, eats a nut and hides half of the remaining pile. In the morning, all of the squirrels share the remaining nuts equally between them and each goes off with four more nuts. Each squirrel then eats all the nuts he now has. How many nuts has Steve eaten in total?		</a:t>
                </a:r>
                <a:r>
                  <a:rPr lang="en-GB" sz="1400" b="1" dirty="0"/>
                  <a:t>Solution: 56</a:t>
                </a:r>
              </a:p>
            </p:txBody>
          </p:sp>
        </mc:Choice>
        <mc:Fallback xmlns="">
          <p:sp>
            <p:nvSpPr>
              <p:cNvPr id="6" name="TextBox 5"/>
              <p:cNvSpPr txBox="1">
                <a:spLocks noRot="1" noChangeAspect="1" noMove="1" noResize="1" noEditPoints="1" noAdjustHandles="1" noChangeArrowheads="1" noChangeShapeType="1" noTextEdit="1"/>
              </p:cNvSpPr>
              <p:nvPr/>
            </p:nvSpPr>
            <p:spPr>
              <a:xfrm>
                <a:off x="4932040" y="692696"/>
                <a:ext cx="4282824" cy="5789598"/>
              </a:xfrm>
              <a:prstGeom prst="rect">
                <a:avLst/>
              </a:prstGeom>
              <a:blipFill rotWithShape="0">
                <a:blip r:embed="rId3"/>
                <a:stretch>
                  <a:fillRect l="-427" t="-211" r="-1422" b="-211"/>
                </a:stretch>
              </a:blipFill>
            </p:spPr>
            <p:txBody>
              <a:bodyPr/>
              <a:lstStyle/>
              <a:p>
                <a:r>
                  <a:rPr lang="en-GB">
                    <a:noFill/>
                  </a:rPr>
                  <a:t> </a:t>
                </a:r>
              </a:p>
            </p:txBody>
          </p:sp>
        </mc:Fallback>
      </mc:AlternateContent>
      <p:sp>
        <p:nvSpPr>
          <p:cNvPr id="7" name="Rectangle 6"/>
          <p:cNvSpPr/>
          <p:nvPr/>
        </p:nvSpPr>
        <p:spPr>
          <a:xfrm>
            <a:off x="72335" y="70588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321717" y="692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 name="Rectangle 8"/>
          <p:cNvSpPr/>
          <p:nvPr/>
        </p:nvSpPr>
        <p:spPr>
          <a:xfrm>
            <a:off x="321717" y="9787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0" name="Rectangle 9"/>
          <p:cNvSpPr/>
          <p:nvPr/>
        </p:nvSpPr>
        <p:spPr>
          <a:xfrm>
            <a:off x="321717" y="14083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321717" y="213285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339969" y="338327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3" name="Rectangle 12"/>
          <p:cNvSpPr/>
          <p:nvPr/>
        </p:nvSpPr>
        <p:spPr>
          <a:xfrm>
            <a:off x="339969" y="44901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4" name="Rectangle 13"/>
          <p:cNvSpPr/>
          <p:nvPr/>
        </p:nvSpPr>
        <p:spPr>
          <a:xfrm>
            <a:off x="321717" y="586011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5" name="Rectangle 14"/>
          <p:cNvSpPr/>
          <p:nvPr/>
        </p:nvSpPr>
        <p:spPr>
          <a:xfrm>
            <a:off x="4711357" y="7706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6" name="Rectangle 15"/>
          <p:cNvSpPr/>
          <p:nvPr/>
        </p:nvSpPr>
        <p:spPr>
          <a:xfrm>
            <a:off x="4726214" y="23852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17" name="Rectangle 16"/>
          <p:cNvSpPr/>
          <p:nvPr/>
        </p:nvSpPr>
        <p:spPr>
          <a:xfrm>
            <a:off x="4730020" y="343899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18" name="Rectangle 17"/>
          <p:cNvSpPr/>
          <p:nvPr/>
        </p:nvSpPr>
        <p:spPr>
          <a:xfrm>
            <a:off x="3900488" y="684729"/>
            <a:ext cx="657620" cy="2487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419872" y="978773"/>
            <a:ext cx="709216" cy="2880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419871" y="1646471"/>
            <a:ext cx="1028303" cy="38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555776" y="2933914"/>
            <a:ext cx="1344712" cy="351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15230" y="3975919"/>
            <a:ext cx="133764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779912" y="5289901"/>
            <a:ext cx="84178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3419871" y="6461760"/>
            <a:ext cx="1182609" cy="396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668344" y="1821180"/>
            <a:ext cx="1216576"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8214360" y="2949664"/>
            <a:ext cx="830580" cy="380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683200" y="6173490"/>
            <a:ext cx="1125520" cy="4330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44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2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Teacher Guidance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6984776" cy="2816156"/>
          </a:xfrm>
          <a:prstGeom prst="rect">
            <a:avLst/>
          </a:prstGeom>
          <a:noFill/>
        </p:spPr>
        <p:txBody>
          <a:bodyPr wrap="square" rtlCol="0">
            <a:spAutoFit/>
          </a:bodyPr>
          <a:lstStyle/>
          <a:p>
            <a:r>
              <a:rPr lang="en-GB" dirty="0"/>
              <a:t>Possible lesson structure:</a:t>
            </a:r>
          </a:p>
          <a:p>
            <a:endParaRPr lang="en-GB" dirty="0"/>
          </a:p>
          <a:p>
            <a:r>
              <a:rPr lang="en-GB" b="1" dirty="0"/>
              <a:t>Lesson 1</a:t>
            </a:r>
            <a:r>
              <a:rPr lang="en-GB" dirty="0"/>
              <a:t>: Equivalent fractions, adding/subtracting fractions.</a:t>
            </a:r>
          </a:p>
          <a:p>
            <a:endParaRPr lang="en-GB" sz="1100" dirty="0"/>
          </a:p>
          <a:p>
            <a:r>
              <a:rPr lang="en-GB" b="1" dirty="0"/>
              <a:t>Lesson 2</a:t>
            </a:r>
            <a:r>
              <a:rPr lang="en-GB" dirty="0"/>
              <a:t>:  Mixed numbers, adding/subtracting mixed numbers.</a:t>
            </a:r>
          </a:p>
          <a:p>
            <a:r>
              <a:rPr lang="en-GB" dirty="0"/>
              <a:t>                   Simple multiplication/cross-cancelling.</a:t>
            </a:r>
          </a:p>
          <a:p>
            <a:endParaRPr lang="en-GB" sz="1100" dirty="0"/>
          </a:p>
          <a:p>
            <a:r>
              <a:rPr lang="en-GB" b="1" dirty="0"/>
              <a:t>Lesson 3</a:t>
            </a:r>
            <a:r>
              <a:rPr lang="en-GB" dirty="0"/>
              <a:t>: Multiplying mixed numbers. Dividing fractions.</a:t>
            </a:r>
          </a:p>
          <a:p>
            <a:endParaRPr lang="en-GB" sz="1100" dirty="0"/>
          </a:p>
          <a:p>
            <a:r>
              <a:rPr lang="en-GB" b="1" dirty="0"/>
              <a:t>Lesson 4: </a:t>
            </a:r>
            <a:r>
              <a:rPr lang="en-GB" dirty="0"/>
              <a:t>Fractions of amounts, reverse fractions of amounts.</a:t>
            </a:r>
          </a:p>
          <a:p>
            <a:r>
              <a:rPr lang="en-GB" dirty="0"/>
              <a:t>	Problem solving involving fractions of amounts.</a:t>
            </a:r>
          </a:p>
        </p:txBody>
      </p:sp>
      <p:sp>
        <p:nvSpPr>
          <p:cNvPr id="6" name="Rectangle 5">
            <a:hlinkClick r:id="rId2" action="ppaction://hlinksldjump"/>
          </p:cNvPr>
          <p:cNvSpPr/>
          <p:nvPr/>
        </p:nvSpPr>
        <p:spPr>
          <a:xfrm>
            <a:off x="7524328" y="14921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7" name="Rectangle 6">
            <a:hlinkClick r:id="rId3" action="ppaction://hlinksldjump"/>
          </p:cNvPr>
          <p:cNvSpPr/>
          <p:nvPr/>
        </p:nvSpPr>
        <p:spPr>
          <a:xfrm>
            <a:off x="7524328" y="189960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8" name="Rectangle 7">
            <a:hlinkClick r:id="rId4" action="ppaction://hlinksldjump"/>
          </p:cNvPr>
          <p:cNvSpPr/>
          <p:nvPr/>
        </p:nvSpPr>
        <p:spPr>
          <a:xfrm>
            <a:off x="7524328" y="263691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9" name="Rectangle 8">
            <a:hlinkClick r:id="rId5" action="ppaction://hlinksldjump"/>
          </p:cNvPr>
          <p:cNvSpPr/>
          <p:nvPr/>
        </p:nvSpPr>
        <p:spPr>
          <a:xfrm>
            <a:off x="7524328" y="32129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Tree>
    <p:extLst>
      <p:ext uri="{BB962C8B-B14F-4D97-AF65-F5344CB8AC3E}">
        <p14:creationId xmlns:p14="http://schemas.microsoft.com/office/powerpoint/2010/main" val="97403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10815" y="1340768"/>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Pie 10"/>
          <p:cNvSpPr/>
          <p:nvPr/>
        </p:nvSpPr>
        <p:spPr>
          <a:xfrm>
            <a:off x="2810815" y="1340768"/>
            <a:ext cx="1944216" cy="1872208"/>
          </a:xfrm>
          <a:prstGeom prst="pie">
            <a:avLst>
              <a:gd name="adj1" fmla="val 16274319"/>
              <a:gd name="adj2" fmla="val 5347257"/>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40" name="Group 39"/>
          <p:cNvGrpSpPr/>
          <p:nvPr/>
        </p:nvGrpSpPr>
        <p:grpSpPr>
          <a:xfrm>
            <a:off x="0" y="0"/>
            <a:ext cx="9143074" cy="599127"/>
            <a:chOff x="0" y="13335"/>
            <a:chExt cx="9144218" cy="599127"/>
          </a:xfrm>
        </p:grpSpPr>
        <p:sp>
          <p:nvSpPr>
            <p:cNvPr id="4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 ::</a:t>
              </a:r>
              <a:r>
                <a:rPr lang="en-GB" sz="3200" dirty="0"/>
                <a:t> Equivalent Fractions</a:t>
              </a:r>
            </a:p>
          </p:txBody>
        </p:sp>
        <p:cxnSp>
          <p:nvCxnSpPr>
            <p:cNvPr id="42" name="Straight Connector 4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 name="TextBox 2"/>
          <p:cNvSpPr txBox="1"/>
          <p:nvPr/>
        </p:nvSpPr>
        <p:spPr>
          <a:xfrm>
            <a:off x="228525" y="801842"/>
            <a:ext cx="7992888" cy="461665"/>
          </a:xfrm>
          <a:prstGeom prst="rect">
            <a:avLst/>
          </a:prstGeom>
          <a:noFill/>
        </p:spPr>
        <p:txBody>
          <a:bodyPr wrap="square" rtlCol="0">
            <a:spAutoFit/>
          </a:bodyPr>
          <a:lstStyle/>
          <a:p>
            <a:r>
              <a:rPr lang="en-GB" sz="2400" dirty="0"/>
              <a:t>Give an equivalent fraction which is as simple as possible.</a:t>
            </a:r>
          </a:p>
        </p:txBody>
      </p:sp>
      <mc:AlternateContent xmlns:mc="http://schemas.openxmlformats.org/markup-compatibility/2006" xmlns:a14="http://schemas.microsoft.com/office/drawing/2010/main">
        <mc:Choice Requires="a14">
          <p:sp>
            <p:nvSpPr>
              <p:cNvPr id="6" name="TextBox 5"/>
              <p:cNvSpPr txBox="1"/>
              <p:nvPr/>
            </p:nvSpPr>
            <p:spPr>
              <a:xfrm>
                <a:off x="392525" y="1661231"/>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92525" y="1661231"/>
                <a:ext cx="1944217" cy="1014317"/>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a:stCxn id="5" idx="0"/>
            <a:endCxn id="5" idx="4"/>
          </p:cNvCxnSpPr>
          <p:nvPr/>
        </p:nvCxnSpPr>
        <p:spPr>
          <a:xfrm>
            <a:off x="3782923" y="1340768"/>
            <a:ext cx="0" cy="18722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a:stCxn id="5" idx="2"/>
            <a:endCxn id="5" idx="6"/>
          </p:cNvCxnSpPr>
          <p:nvPr/>
        </p:nvCxnSpPr>
        <p:spPr>
          <a:xfrm>
            <a:off x="2810815" y="2276872"/>
            <a:ext cx="1944216"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Rectangle 17"/>
          <p:cNvSpPr/>
          <p:nvPr/>
        </p:nvSpPr>
        <p:spPr>
          <a:xfrm>
            <a:off x="1619672" y="1556791"/>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Oval 18"/>
          <p:cNvSpPr/>
          <p:nvPr/>
        </p:nvSpPr>
        <p:spPr>
          <a:xfrm>
            <a:off x="7092280" y="138882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Pie 19"/>
          <p:cNvSpPr/>
          <p:nvPr/>
        </p:nvSpPr>
        <p:spPr>
          <a:xfrm>
            <a:off x="7092280" y="1388820"/>
            <a:ext cx="1944216" cy="1872208"/>
          </a:xfrm>
          <a:prstGeom prst="pie">
            <a:avLst>
              <a:gd name="adj1" fmla="val 16274319"/>
              <a:gd name="adj2" fmla="val 8784411"/>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673990" y="1709283"/>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oMath>
                  </m:oMathPara>
                </a14:m>
                <a:endParaRPr lang="en-GB"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673990" y="1709283"/>
                <a:ext cx="1944217" cy="1014317"/>
              </a:xfrm>
              <a:prstGeom prst="rect">
                <a:avLst/>
              </a:prstGeom>
              <a:blipFill rotWithShape="0">
                <a:blip r:embed="rId3"/>
                <a:stretch>
                  <a:fillRect/>
                </a:stretch>
              </a:blipFill>
            </p:spPr>
            <p:txBody>
              <a:bodyPr/>
              <a:lstStyle/>
              <a:p>
                <a:r>
                  <a:rPr lang="en-GB">
                    <a:noFill/>
                  </a:rPr>
                  <a:t> </a:t>
                </a:r>
              </a:p>
            </p:txBody>
          </p:sp>
        </mc:Fallback>
      </mc:AlternateContent>
      <p:cxnSp>
        <p:nvCxnSpPr>
          <p:cNvPr id="22" name="Straight Connector 21"/>
          <p:cNvCxnSpPr>
            <a:stCxn id="19" idx="0"/>
          </p:cNvCxnSpPr>
          <p:nvPr/>
        </p:nvCxnSpPr>
        <p:spPr>
          <a:xfrm flipH="1">
            <a:off x="8054340" y="1388820"/>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7452360" y="1615440"/>
            <a:ext cx="601980" cy="739140"/>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angle 23"/>
          <p:cNvSpPr/>
          <p:nvPr/>
        </p:nvSpPr>
        <p:spPr>
          <a:xfrm>
            <a:off x="5893256" y="163391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flipH="1">
            <a:off x="7284720" y="2339340"/>
            <a:ext cx="777240" cy="5029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a:off x="8061960" y="2339340"/>
            <a:ext cx="838200" cy="480060"/>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a:off x="7094220" y="2217420"/>
            <a:ext cx="982980" cy="1295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flipH="1">
            <a:off x="8046720" y="1615440"/>
            <a:ext cx="678180" cy="7391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flipH="1">
            <a:off x="8061960" y="2263140"/>
            <a:ext cx="982980" cy="76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p:cNvCxnSpPr/>
          <p:nvPr/>
        </p:nvCxnSpPr>
        <p:spPr>
          <a:xfrm flipH="1" flipV="1">
            <a:off x="8069580" y="2346960"/>
            <a:ext cx="365760" cy="84582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V="1">
            <a:off x="7741920" y="2346960"/>
            <a:ext cx="327660" cy="861061"/>
          </a:xfrm>
          <a:prstGeom prst="line">
            <a:avLst/>
          </a:prstGeom>
        </p:spPr>
        <p:style>
          <a:lnRef idx="3">
            <a:schemeClr val="accent6"/>
          </a:lnRef>
          <a:fillRef idx="0">
            <a:schemeClr val="accent6"/>
          </a:fillRef>
          <a:effectRef idx="2">
            <a:schemeClr val="accent6"/>
          </a:effectRef>
          <a:fontRef idx="minor">
            <a:schemeClr val="tx1"/>
          </a:fontRef>
        </p:style>
      </p:cxnSp>
      <p:sp>
        <p:nvSpPr>
          <p:cNvPr id="59" name="Oval 58"/>
          <p:cNvSpPr/>
          <p:nvPr/>
        </p:nvSpPr>
        <p:spPr>
          <a:xfrm>
            <a:off x="2729774" y="414908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Pie 59"/>
          <p:cNvSpPr/>
          <p:nvPr/>
        </p:nvSpPr>
        <p:spPr>
          <a:xfrm>
            <a:off x="2729774" y="4149080"/>
            <a:ext cx="1944216" cy="1872208"/>
          </a:xfrm>
          <a:prstGeom prst="pie">
            <a:avLst>
              <a:gd name="adj1" fmla="val 16274319"/>
              <a:gd name="adj2" fmla="val 2719245"/>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61" name="TextBox 60"/>
              <p:cNvSpPr txBox="1"/>
              <p:nvPr/>
            </p:nvSpPr>
            <p:spPr>
              <a:xfrm>
                <a:off x="311484" y="446954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4</m:t>
                          </m:r>
                        </m:num>
                        <m:den>
                          <m:r>
                            <a:rPr lang="en-GB" sz="3200" b="0" i="1" smtClean="0">
                              <a:latin typeface="Cambria Math" panose="02040503050406030204" pitchFamily="18" charset="0"/>
                            </a:rPr>
                            <m:t>10</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5</m:t>
                          </m:r>
                        </m:den>
                      </m:f>
                    </m:oMath>
                  </m:oMathPara>
                </a14:m>
                <a:endParaRPr lang="en-GB" sz="3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11484" y="4469543"/>
                <a:ext cx="1944217" cy="1024319"/>
              </a:xfrm>
              <a:prstGeom prst="rect">
                <a:avLst/>
              </a:prstGeom>
              <a:blipFill rotWithShape="0">
                <a:blip r:embed="rId4"/>
                <a:stretch>
                  <a:fillRect/>
                </a:stretch>
              </a:blipFill>
            </p:spPr>
            <p:txBody>
              <a:bodyPr/>
              <a:lstStyle/>
              <a:p>
                <a:r>
                  <a:rPr lang="en-GB">
                    <a:noFill/>
                  </a:rPr>
                  <a:t> </a:t>
                </a:r>
              </a:p>
            </p:txBody>
          </p:sp>
        </mc:Fallback>
      </mc:AlternateContent>
      <p:cxnSp>
        <p:nvCxnSpPr>
          <p:cNvPr id="62" name="Straight Connector 61"/>
          <p:cNvCxnSpPr>
            <a:stCxn id="60" idx="3"/>
          </p:cNvCxnSpPr>
          <p:nvPr/>
        </p:nvCxnSpPr>
        <p:spPr>
          <a:xfrm flipH="1">
            <a:off x="3693870" y="4149080"/>
            <a:ext cx="8012" cy="9159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Straight Connector 62"/>
          <p:cNvCxnSpPr/>
          <p:nvPr/>
        </p:nvCxnSpPr>
        <p:spPr>
          <a:xfrm flipV="1">
            <a:off x="3702050" y="4305300"/>
            <a:ext cx="539750" cy="800100"/>
          </a:xfrm>
          <a:prstGeom prst="line">
            <a:avLst/>
          </a:prstGeom>
        </p:spPr>
        <p:style>
          <a:lnRef idx="3">
            <a:schemeClr val="accent6"/>
          </a:lnRef>
          <a:fillRef idx="0">
            <a:schemeClr val="accent6"/>
          </a:fillRef>
          <a:effectRef idx="2">
            <a:schemeClr val="accent6"/>
          </a:effectRef>
          <a:fontRef idx="minor">
            <a:schemeClr val="tx1"/>
          </a:fontRef>
        </p:style>
      </p:cxnSp>
      <p:sp>
        <p:nvSpPr>
          <p:cNvPr id="64" name="Rectangle 63"/>
          <p:cNvSpPr/>
          <p:nvPr/>
        </p:nvSpPr>
        <p:spPr>
          <a:xfrm>
            <a:off x="1599923" y="4399593"/>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6" name="Straight Connector 65"/>
          <p:cNvCxnSpPr/>
          <p:nvPr/>
        </p:nvCxnSpPr>
        <p:spPr>
          <a:xfrm flipH="1">
            <a:off x="3695700" y="4718050"/>
            <a:ext cx="895350" cy="387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flipH="1" flipV="1">
            <a:off x="3702050" y="5111750"/>
            <a:ext cx="666750" cy="641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flipV="1">
            <a:off x="3092450" y="5073650"/>
            <a:ext cx="622301" cy="7429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Straight Connector 75"/>
          <p:cNvCxnSpPr/>
          <p:nvPr/>
        </p:nvCxnSpPr>
        <p:spPr>
          <a:xfrm>
            <a:off x="2787650" y="4794250"/>
            <a:ext cx="92075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9" name="Straight Connector 88"/>
          <p:cNvCxnSpPr/>
          <p:nvPr/>
        </p:nvCxnSpPr>
        <p:spPr>
          <a:xfrm>
            <a:off x="3708400" y="5111751"/>
            <a:ext cx="952500" cy="171449"/>
          </a:xfrm>
          <a:prstGeom prst="line">
            <a:avLst/>
          </a:prstGeom>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p:nvCxnSpPr>
        <p:spPr>
          <a:xfrm>
            <a:off x="3714751" y="5111750"/>
            <a:ext cx="6349" cy="9207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5" name="Straight Connector 94"/>
          <p:cNvCxnSpPr/>
          <p:nvPr/>
        </p:nvCxnSpPr>
        <p:spPr>
          <a:xfrm flipH="1">
            <a:off x="2781300" y="5105400"/>
            <a:ext cx="926932" cy="2476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8" name="Straight Connector 97"/>
          <p:cNvCxnSpPr/>
          <p:nvPr/>
        </p:nvCxnSpPr>
        <p:spPr>
          <a:xfrm flipH="1" flipV="1">
            <a:off x="3117850" y="4337050"/>
            <a:ext cx="584200" cy="774700"/>
          </a:xfrm>
          <a:prstGeom prst="line">
            <a:avLst/>
          </a:prstGeom>
        </p:spPr>
        <p:style>
          <a:lnRef idx="3">
            <a:schemeClr val="accent6"/>
          </a:lnRef>
          <a:fillRef idx="0">
            <a:schemeClr val="accent6"/>
          </a:fillRef>
          <a:effectRef idx="2">
            <a:schemeClr val="accent6"/>
          </a:effectRef>
          <a:fontRef idx="minor">
            <a:schemeClr val="tx1"/>
          </a:fontRef>
        </p:style>
      </p:cxnSp>
      <p:sp>
        <p:nvSpPr>
          <p:cNvPr id="101" name="Oval 100"/>
          <p:cNvSpPr/>
          <p:nvPr/>
        </p:nvSpPr>
        <p:spPr>
          <a:xfrm>
            <a:off x="7039014" y="413710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2" name="Pie 101"/>
          <p:cNvSpPr/>
          <p:nvPr/>
        </p:nvSpPr>
        <p:spPr>
          <a:xfrm>
            <a:off x="7039014" y="4137100"/>
            <a:ext cx="1944216" cy="1872208"/>
          </a:xfrm>
          <a:prstGeom prst="pie">
            <a:avLst>
              <a:gd name="adj1" fmla="val 16274319"/>
              <a:gd name="adj2" fmla="val 12874804"/>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03" name="TextBox 102"/>
              <p:cNvSpPr txBox="1"/>
              <p:nvPr/>
            </p:nvSpPr>
            <p:spPr>
              <a:xfrm>
                <a:off x="4620724" y="445756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45</m:t>
                          </m:r>
                        </m:num>
                        <m:den>
                          <m:r>
                            <a:rPr lang="en-GB" sz="3200" b="0" i="1" smtClean="0">
                              <a:latin typeface="Cambria Math" panose="02040503050406030204" pitchFamily="18" charset="0"/>
                            </a:rPr>
                            <m:t>54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5</m:t>
                          </m:r>
                        </m:num>
                        <m:den>
                          <m:r>
                            <a:rPr lang="en-GB" sz="3200" b="0" i="1" smtClean="0">
                              <a:latin typeface="Cambria Math" panose="02040503050406030204" pitchFamily="18" charset="0"/>
                            </a:rPr>
                            <m:t>6</m:t>
                          </m:r>
                        </m:den>
                      </m:f>
                    </m:oMath>
                  </m:oMathPara>
                </a14:m>
                <a:endParaRPr lang="en-GB" sz="32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4620724" y="4457563"/>
                <a:ext cx="1944217" cy="1024319"/>
              </a:xfrm>
              <a:prstGeom prst="rect">
                <a:avLst/>
              </a:prstGeom>
              <a:blipFill rotWithShape="0">
                <a:blip r:embed="rId5"/>
                <a:stretch>
                  <a:fillRect/>
                </a:stretch>
              </a:blipFill>
            </p:spPr>
            <p:txBody>
              <a:bodyPr/>
              <a:lstStyle/>
              <a:p>
                <a:r>
                  <a:rPr lang="en-GB">
                    <a:noFill/>
                  </a:rPr>
                  <a:t> </a:t>
                </a:r>
              </a:p>
            </p:txBody>
          </p:sp>
        </mc:Fallback>
      </mc:AlternateContent>
      <p:sp>
        <p:nvSpPr>
          <p:cNvPr id="106" name="Rectangle 105"/>
          <p:cNvSpPr/>
          <p:nvPr/>
        </p:nvSpPr>
        <p:spPr>
          <a:xfrm>
            <a:off x="5891120" y="4401407"/>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5" name="TextBox 114"/>
          <p:cNvSpPr txBox="1"/>
          <p:nvPr/>
        </p:nvSpPr>
        <p:spPr>
          <a:xfrm rot="20298228">
            <a:off x="7284720" y="5111750"/>
            <a:ext cx="1751776" cy="646331"/>
          </a:xfrm>
          <a:prstGeom prst="rect">
            <a:avLst/>
          </a:prstGeom>
          <a:noFill/>
        </p:spPr>
        <p:txBody>
          <a:bodyPr wrap="square" rtlCol="0">
            <a:spAutoFit/>
          </a:bodyPr>
          <a:lstStyle/>
          <a:p>
            <a:pPr algn="ctr"/>
            <a:r>
              <a:rPr lang="en-GB" dirty="0"/>
              <a:t>Lots of lines here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2" presetClass="exit" presetSubtype="8" fill="hold" nodeType="withEffect">
                                  <p:stCondLst>
                                    <p:cond delay="0"/>
                                  </p:stCondLst>
                                  <p:childTnLst>
                                    <p:animEffect transition="out" filter="wipe(left)">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6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par>
                                <p:cTn id="44" presetID="22" presetClass="exit" presetSubtype="8" fill="hold" nodeType="withEffect">
                                  <p:stCondLst>
                                    <p:cond delay="0"/>
                                  </p:stCondLst>
                                  <p:childTnLst>
                                    <p:animEffect transition="out" filter="wipe(left)">
                                      <p:cBhvr>
                                        <p:cTn id="45" dur="500"/>
                                        <p:tgtEl>
                                          <p:spTgt spid="89"/>
                                        </p:tgtEl>
                                      </p:cBhvr>
                                    </p:animEffect>
                                    <p:set>
                                      <p:cBhvr>
                                        <p:cTn id="46" dur="1" fill="hold">
                                          <p:stCondLst>
                                            <p:cond delay="499"/>
                                          </p:stCondLst>
                                        </p:cTn>
                                        <p:tgtEl>
                                          <p:spTgt spid="89"/>
                                        </p:tgtEl>
                                        <p:attrNameLst>
                                          <p:attrName>style.visibility</p:attrName>
                                        </p:attrNameLst>
                                      </p:cBhvr>
                                      <p:to>
                                        <p:strVal val="hidden"/>
                                      </p:to>
                                    </p:set>
                                  </p:childTnLst>
                                </p:cTn>
                              </p:par>
                              <p:par>
                                <p:cTn id="47" presetID="22" presetClass="exit" presetSubtype="8" fill="hold" nodeType="withEffect">
                                  <p:stCondLst>
                                    <p:cond delay="0"/>
                                  </p:stCondLst>
                                  <p:childTnLst>
                                    <p:animEffect transition="out" filter="wipe(left)">
                                      <p:cBhvr>
                                        <p:cTn id="48" dur="500"/>
                                        <p:tgtEl>
                                          <p:spTgt spid="92"/>
                                        </p:tgtEl>
                                      </p:cBhvr>
                                    </p:animEffect>
                                    <p:set>
                                      <p:cBhvr>
                                        <p:cTn id="49" dur="1" fill="hold">
                                          <p:stCondLst>
                                            <p:cond delay="499"/>
                                          </p:stCondLst>
                                        </p:cTn>
                                        <p:tgtEl>
                                          <p:spTgt spid="92"/>
                                        </p:tgtEl>
                                        <p:attrNameLst>
                                          <p:attrName>style.visibility</p:attrName>
                                        </p:attrNameLst>
                                      </p:cBhvr>
                                      <p:to>
                                        <p:strVal val="hidden"/>
                                      </p:to>
                                    </p:set>
                                  </p:childTnLst>
                                </p:cTn>
                              </p:par>
                              <p:par>
                                <p:cTn id="50" presetID="22" presetClass="exit" presetSubtype="8" fill="hold" nodeType="withEffect">
                                  <p:stCondLst>
                                    <p:cond delay="0"/>
                                  </p:stCondLst>
                                  <p:childTnLst>
                                    <p:animEffect transition="out" filter="wipe(left)">
                                      <p:cBhvr>
                                        <p:cTn id="51" dur="500"/>
                                        <p:tgtEl>
                                          <p:spTgt spid="95"/>
                                        </p:tgtEl>
                                      </p:cBhvr>
                                    </p:animEffect>
                                    <p:set>
                                      <p:cBhvr>
                                        <p:cTn id="52" dur="1" fill="hold">
                                          <p:stCondLst>
                                            <p:cond delay="499"/>
                                          </p:stCondLst>
                                        </p:cTn>
                                        <p:tgtEl>
                                          <p:spTgt spid="95"/>
                                        </p:tgtEl>
                                        <p:attrNameLst>
                                          <p:attrName>style.visibility</p:attrName>
                                        </p:attrNameLst>
                                      </p:cBhvr>
                                      <p:to>
                                        <p:strVal val="hidden"/>
                                      </p:to>
                                    </p:set>
                                  </p:childTnLst>
                                </p:cTn>
                              </p:par>
                              <p:par>
                                <p:cTn id="53" presetID="22" presetClass="exit" presetSubtype="8" fill="hold" nodeType="withEffect">
                                  <p:stCondLst>
                                    <p:cond delay="0"/>
                                  </p:stCondLst>
                                  <p:childTnLst>
                                    <p:animEffect transition="out" filter="wipe(left)">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6" restart="whenNotActive" fill="hold" evtFilter="cancelBubble" nodeType="interactiveSeq">
                <p:stCondLst>
                  <p:cond evt="onClick" delay="0">
                    <p:tgtEl>
                      <p:spTgt spid="10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06"/>
                                        </p:tgtEl>
                                      </p:cBhvr>
                                    </p:animEffect>
                                    <p:set>
                                      <p:cBhvr>
                                        <p:cTn id="6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childTnLst>
        </p:cTn>
      </p:par>
    </p:tnLst>
    <p:bldLst>
      <p:bldP spid="18" grpId="0" animBg="1"/>
      <p:bldP spid="24" grpId="0" animBg="1"/>
      <p:bldP spid="64"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644008" y="114571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Pie 27"/>
          <p:cNvSpPr/>
          <p:nvPr/>
        </p:nvSpPr>
        <p:spPr>
          <a:xfrm>
            <a:off x="4644008" y="1154524"/>
            <a:ext cx="1944216" cy="1872208"/>
          </a:xfrm>
          <a:prstGeom prst="pie">
            <a:avLst>
              <a:gd name="adj1" fmla="val 435177"/>
              <a:gd name="adj2" fmla="val 9785886"/>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27532" y="1505650"/>
                <a:ext cx="3024336"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5</m:t>
                          </m:r>
                        </m:num>
                        <m:den>
                          <m:r>
                            <a:rPr lang="en-GB" sz="3600" b="0" i="1" smtClean="0">
                              <a:latin typeface="Cambria Math" panose="02040503050406030204" pitchFamily="18" charset="0"/>
                            </a:rPr>
                            <m:t>7</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27532" y="1505650"/>
                <a:ext cx="3024336" cy="1142300"/>
              </a:xfrm>
              <a:prstGeom prst="rect">
                <a:avLst/>
              </a:prstGeom>
              <a:blipFill rotWithShape="0">
                <a:blip r:embed="rId2"/>
                <a:stretch>
                  <a:fillRect/>
                </a:stretch>
              </a:blipFill>
            </p:spPr>
            <p:txBody>
              <a:bodyPr/>
              <a:lstStyle/>
              <a:p>
                <a:r>
                  <a:rPr lang="en-GB">
                    <a:noFill/>
                  </a:rPr>
                  <a:t> </a:t>
                </a:r>
              </a:p>
            </p:txBody>
          </p:sp>
        </mc:Fallback>
      </mc:AlternateContent>
      <p:sp>
        <p:nvSpPr>
          <p:cNvPr id="7" name="Pie 6"/>
          <p:cNvSpPr/>
          <p:nvPr/>
        </p:nvSpPr>
        <p:spPr>
          <a:xfrm>
            <a:off x="4644008" y="1145710"/>
            <a:ext cx="1944216" cy="1872208"/>
          </a:xfrm>
          <a:prstGeom prst="pie">
            <a:avLst>
              <a:gd name="adj1" fmla="val 16274319"/>
              <a:gd name="adj2" fmla="val 471624"/>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flipH="1">
            <a:off x="5625286" y="1138089"/>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4808736" y="1566298"/>
            <a:ext cx="797332" cy="545172"/>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H="1">
            <a:off x="5259586" y="2096230"/>
            <a:ext cx="354102" cy="8607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5613688" y="2096230"/>
            <a:ext cx="515848" cy="7845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4688086" y="2103850"/>
            <a:ext cx="940842" cy="2752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5598448" y="1471048"/>
            <a:ext cx="727938" cy="640422"/>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flipH="1" flipV="1">
            <a:off x="5613688" y="2096230"/>
            <a:ext cx="966698" cy="130468"/>
          </a:xfrm>
          <a:prstGeom prst="line">
            <a:avLst/>
          </a:prstGeom>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323528" y="829091"/>
            <a:ext cx="4320480" cy="646331"/>
          </a:xfrm>
          <a:prstGeom prst="rect">
            <a:avLst/>
          </a:prstGeom>
          <a:noFill/>
        </p:spPr>
        <p:txBody>
          <a:bodyPr wrap="square" rtlCol="0">
            <a:spAutoFit/>
          </a:bodyPr>
          <a:lstStyle/>
          <a:p>
            <a:r>
              <a:rPr lang="en-GB" dirty="0"/>
              <a:t>Adding fractions is very simple if the denominators are the same.</a:t>
            </a:r>
          </a:p>
        </p:txBody>
      </p:sp>
      <p:sp>
        <p:nvSpPr>
          <p:cNvPr id="27" name="TextBox 26"/>
          <p:cNvSpPr txBox="1"/>
          <p:nvPr/>
        </p:nvSpPr>
        <p:spPr>
          <a:xfrm>
            <a:off x="6732240" y="1505650"/>
            <a:ext cx="2304256" cy="1077218"/>
          </a:xfrm>
          <a:prstGeom prst="rect">
            <a:avLst/>
          </a:prstGeom>
          <a:noFill/>
        </p:spPr>
        <p:txBody>
          <a:bodyPr wrap="square" rtlCol="0">
            <a:spAutoFit/>
          </a:bodyPr>
          <a:lstStyle/>
          <a:p>
            <a:r>
              <a:rPr lang="en-GB" sz="1600" dirty="0"/>
              <a:t>“I ate 2 sevenths of the pizza followed by 3 sevenths. How much have I eaten?”</a:t>
            </a:r>
          </a:p>
        </p:txBody>
      </p:sp>
      <p:sp>
        <p:nvSpPr>
          <p:cNvPr id="29" name="Rectangle 28"/>
          <p:cNvSpPr/>
          <p:nvPr/>
        </p:nvSpPr>
        <p:spPr>
          <a:xfrm>
            <a:off x="3381993" y="146520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323528" y="3065473"/>
            <a:ext cx="4320480" cy="646331"/>
          </a:xfrm>
          <a:prstGeom prst="rect">
            <a:avLst/>
          </a:prstGeom>
          <a:noFill/>
        </p:spPr>
        <p:txBody>
          <a:bodyPr wrap="square" rtlCol="0">
            <a:spAutoFit/>
          </a:bodyPr>
          <a:lstStyle/>
          <a:p>
            <a:r>
              <a:rPr lang="en-GB" dirty="0"/>
              <a:t>Therefore what should be our strategy if the denominators are different?</a:t>
            </a:r>
          </a:p>
        </p:txBody>
      </p:sp>
      <mc:AlternateContent xmlns:mc="http://schemas.openxmlformats.org/markup-compatibility/2006" xmlns:a14="http://schemas.microsoft.com/office/drawing/2010/main">
        <mc:Choice Requires="a14">
          <p:sp>
            <p:nvSpPr>
              <p:cNvPr id="31" name="TextBox 30"/>
              <p:cNvSpPr txBox="1"/>
              <p:nvPr/>
            </p:nvSpPr>
            <p:spPr>
              <a:xfrm>
                <a:off x="1619672" y="3734918"/>
                <a:ext cx="5688632"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8</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11</m:t>
                          </m:r>
                        </m:num>
                        <m:den>
                          <m:r>
                            <a:rPr lang="en-GB" sz="3600" b="0" i="1" smtClean="0">
                              <a:latin typeface="Cambria Math" panose="02040503050406030204" pitchFamily="18" charset="0"/>
                            </a:rPr>
                            <m:t>12</m:t>
                          </m:r>
                        </m:den>
                      </m:f>
                    </m:oMath>
                  </m:oMathPara>
                </a14:m>
                <a:endParaRPr lang="en-GB"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19672" y="3734918"/>
                <a:ext cx="5688632" cy="1142300"/>
              </a:xfrm>
              <a:prstGeom prst="rect">
                <a:avLst/>
              </a:prstGeom>
              <a:blipFill rotWithShape="0">
                <a:blip r:embed="rId3"/>
                <a:stretch>
                  <a:fillRect/>
                </a:stretch>
              </a:blipFill>
            </p:spPr>
            <p:txBody>
              <a:bodyPr/>
              <a:lstStyle/>
              <a:p>
                <a:r>
                  <a:rPr lang="en-GB">
                    <a:noFill/>
                  </a:rPr>
                  <a:t> </a:t>
                </a:r>
              </a:p>
            </p:txBody>
          </p:sp>
        </mc:Fallback>
      </mc:AlternateContent>
      <p:sp>
        <p:nvSpPr>
          <p:cNvPr id="32" name="Rectangle 31"/>
          <p:cNvSpPr/>
          <p:nvPr/>
        </p:nvSpPr>
        <p:spPr>
          <a:xfrm>
            <a:off x="3976886" y="4505004"/>
            <a:ext cx="2671564"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976886" y="3759361"/>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050039"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123192"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2267744" y="5155815"/>
            <a:ext cx="5328592" cy="646331"/>
          </a:xfrm>
          <a:prstGeom prst="rect">
            <a:avLst/>
          </a:prstGeom>
          <a:noFill/>
        </p:spPr>
        <p:txBody>
          <a:bodyPr wrap="square" rtlCol="0">
            <a:spAutoFit/>
          </a:bodyPr>
          <a:lstStyle/>
          <a:p>
            <a:r>
              <a:rPr lang="en-GB" dirty="0"/>
              <a:t>Use equivalent fractions! Find a number both of the denominators go into (preferably the smallest).</a:t>
            </a:r>
          </a:p>
        </p:txBody>
      </p:sp>
    </p:spTree>
    <p:extLst>
      <p:ext uri="{BB962C8B-B14F-4D97-AF65-F5344CB8AC3E}">
        <p14:creationId xmlns:p14="http://schemas.microsoft.com/office/powerpoint/2010/main" val="1395116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500"/>
                                        <p:tgtEl>
                                          <p:spTgt spid="28"/>
                                        </p:tgtEl>
                                      </p:cBhvr>
                                    </p:animEffec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nextCondLst>
                <p:cond evt="onClick" delay="0">
                  <p:tgtEl>
                    <p:spTgt spid="32"/>
                  </p:tgtEl>
                </p:cond>
              </p:nextCondLst>
            </p:seq>
            <p:seq concurrent="1" nextAc="seek">
              <p:cTn id="25" restart="whenNotActive" fill="hold" evtFilter="cancelBubble" nodeType="interactiveSeq">
                <p:stCondLst>
                  <p:cond evt="onClick" delay="0">
                    <p:tgtEl>
                      <p:spTgt spid="3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1" restart="whenNotActive" fill="hold" evtFilter="cancelBubble" nodeType="interactiveSeq">
                <p:stCondLst>
                  <p:cond evt="onClick" delay="0">
                    <p:tgtEl>
                      <p:spTgt spid="3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7" grpId="0" animBg="1"/>
      <p:bldP spid="29" grpId="0" animBg="1"/>
      <p:bldP spid="32" grpId="0" animBg="1"/>
      <p:bldP spid="33" grpId="0" animBg="1"/>
      <p:bldP spid="34" grpId="0" animBg="1"/>
      <p:bldP spid="35"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115616" y="1052736"/>
                <a:ext cx="626469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Para>
                </a14:m>
                <a:endParaRPr lang="en-GB" sz="2400" b="1" dirty="0"/>
              </a:p>
              <a:p>
                <a:endParaRPr lang="en-GB" sz="2400" b="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𝟑𝟓</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8</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16</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𝟑𝟏</m:t>
                          </m:r>
                        </m:num>
                        <m:den>
                          <m:r>
                            <a:rPr lang="en-GB" sz="2400" b="1" i="1" smtClean="0">
                              <a:latin typeface="Cambria Math" panose="02040503050406030204" pitchFamily="18" charset="0"/>
                            </a:rPr>
                            <m:t>𝟏𝟖</m:t>
                          </m:r>
                        </m:den>
                      </m:f>
                    </m:oMath>
                  </m:oMathPara>
                </a14:m>
                <a:br>
                  <a:rPr lang="en-GB" sz="2400" b="0" dirty="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115616" y="1052736"/>
                <a:ext cx="6264696" cy="2920095"/>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4124739" y="953348"/>
            <a:ext cx="2031437"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3886200" y="2017351"/>
            <a:ext cx="2296244"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908028" y="3081355"/>
            <a:ext cx="2322098"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088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474955" y="1583245"/>
                <a:ext cx="6264696" cy="41195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𝟓</m:t>
                          </m:r>
                        </m:num>
                        <m:den>
                          <m:r>
                            <a:rPr lang="en-GB" sz="2400" b="1" i="1" smtClean="0">
                              <a:latin typeface="Cambria Math" panose="02040503050406030204" pitchFamily="18" charset="0"/>
                            </a:rPr>
                            <m:t>𝟖</m:t>
                          </m:r>
                        </m:den>
                      </m:f>
                    </m:oMath>
                  </m:oMathPara>
                </a14:m>
                <a:endParaRPr lang="en-GB" sz="2400" b="1" dirty="0"/>
              </a:p>
              <a:p>
                <a:endParaRPr lang="en-GB" sz="2400" b="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6</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49</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36</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𝟏𝟑</m:t>
                          </m:r>
                        </m:num>
                        <m:den>
                          <m:r>
                            <a:rPr lang="en-GB" sz="2400" b="1" i="1" smtClean="0">
                              <a:latin typeface="Cambria Math" panose="02040503050406030204" pitchFamily="18" charset="0"/>
                            </a:rPr>
                            <m:t>𝟒𝟐</m:t>
                          </m:r>
                        </m:den>
                      </m:f>
                    </m:oMath>
                  </m:oMathPara>
                </a14:m>
                <a:endParaRPr lang="en-GB" sz="2400" b="1"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60</m:t>
                              </m:r>
                            </m:den>
                          </m:f>
                        </m:e>
                      </m:d>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𝟐𝟑</m:t>
                          </m:r>
                        </m:num>
                        <m:den>
                          <m:r>
                            <a:rPr lang="en-GB" sz="2400" b="1" i="1" smtClean="0">
                              <a:latin typeface="Cambria Math" panose="02040503050406030204" pitchFamily="18" charset="0"/>
                            </a:rPr>
                            <m:t>𝟔𝟎</m:t>
                          </m:r>
                        </m:den>
                      </m:f>
                    </m:oMath>
                  </m:oMathPara>
                </a14:m>
                <a:endParaRPr lang="en-GB" sz="2400" b="0"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𝑎</m:t>
                          </m:r>
                        </m:den>
                      </m:f>
                      <m:r>
                        <a:rPr lang="en-GB" sz="2400" b="0"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𝒂</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𝒂</m:t>
                          </m:r>
                          <m:r>
                            <a:rPr lang="en-GB" sz="2400" b="1" i="1" smtClean="0">
                              <a:latin typeface="Cambria Math"/>
                            </a:rPr>
                            <m:t>+</m:t>
                          </m:r>
                          <m:r>
                            <a:rPr lang="en-GB" sz="2400" b="1" i="1" smtClean="0">
                              <a:latin typeface="Cambria Math"/>
                            </a:rPr>
                            <m:t>𝟐</m:t>
                          </m:r>
                        </m:num>
                        <m:den>
                          <m:r>
                            <a:rPr lang="en-GB" sz="2400" b="1" i="1" smtClean="0">
                              <a:latin typeface="Cambria Math"/>
                            </a:rPr>
                            <m:t>𝟐</m:t>
                          </m:r>
                          <m:r>
                            <a:rPr lang="en-GB" sz="2400" b="1" i="1" smtClean="0">
                              <a:latin typeface="Cambria Math"/>
                            </a:rPr>
                            <m:t>𝒂</m:t>
                          </m:r>
                        </m:den>
                      </m:f>
                    </m:oMath>
                  </m:oMathPara>
                </a14:m>
                <a:br>
                  <a:rPr lang="en-GB" sz="2400" b="0" dirty="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474955" y="1583245"/>
                <a:ext cx="6264696" cy="4119526"/>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2627784" y="1484784"/>
            <a:ext cx="205090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620483" y="2557873"/>
            <a:ext cx="3820486"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624409" y="4721452"/>
            <a:ext cx="284954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897191" y="1809317"/>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Rectangle 9"/>
          <p:cNvSpPr/>
          <p:nvPr/>
        </p:nvSpPr>
        <p:spPr>
          <a:xfrm>
            <a:off x="897191" y="2813379"/>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900779" y="3897549"/>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897191" y="4991359"/>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3" name="Rectangle 12"/>
          <p:cNvSpPr/>
          <p:nvPr/>
        </p:nvSpPr>
        <p:spPr>
          <a:xfrm>
            <a:off x="4046874" y="3684584"/>
            <a:ext cx="410979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323528" y="764704"/>
            <a:ext cx="5832648" cy="646331"/>
          </a:xfrm>
          <a:prstGeom prst="rect">
            <a:avLst/>
          </a:prstGeom>
          <a:noFill/>
        </p:spPr>
        <p:txBody>
          <a:bodyPr wrap="square" rtlCol="0">
            <a:spAutoFit/>
          </a:bodyPr>
          <a:lstStyle/>
          <a:p>
            <a:r>
              <a:rPr lang="en-GB" dirty="0"/>
              <a:t>Fold the piece of paper you’ve been given into 4 and write your answer in each quarter as follows.</a:t>
            </a:r>
          </a:p>
        </p:txBody>
      </p:sp>
      <p:sp>
        <p:nvSpPr>
          <p:cNvPr id="16" name="Rectangle 15"/>
          <p:cNvSpPr/>
          <p:nvPr/>
        </p:nvSpPr>
        <p:spPr>
          <a:xfrm>
            <a:off x="6440968" y="776485"/>
            <a:ext cx="1155367" cy="3304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6440969" y="776485"/>
            <a:ext cx="579304" cy="6345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6440968" y="776486"/>
            <a:ext cx="1155367" cy="63455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p:cNvSpPr txBox="1"/>
          <p:nvPr/>
        </p:nvSpPr>
        <p:spPr>
          <a:xfrm>
            <a:off x="6383818" y="741462"/>
            <a:ext cx="219264" cy="261610"/>
          </a:xfrm>
          <a:prstGeom prst="rect">
            <a:avLst/>
          </a:prstGeom>
          <a:noFill/>
        </p:spPr>
        <p:txBody>
          <a:bodyPr wrap="square" rtlCol="0">
            <a:spAutoFit/>
          </a:bodyPr>
          <a:lstStyle/>
          <a:p>
            <a:r>
              <a:rPr lang="en-GB" sz="1050" dirty="0"/>
              <a:t>1</a:t>
            </a:r>
          </a:p>
        </p:txBody>
      </p:sp>
      <p:sp>
        <p:nvSpPr>
          <p:cNvPr id="19" name="TextBox 18"/>
          <p:cNvSpPr txBox="1"/>
          <p:nvPr/>
        </p:nvSpPr>
        <p:spPr>
          <a:xfrm>
            <a:off x="6979408" y="741462"/>
            <a:ext cx="219264" cy="261610"/>
          </a:xfrm>
          <a:prstGeom prst="rect">
            <a:avLst/>
          </a:prstGeom>
          <a:noFill/>
        </p:spPr>
        <p:txBody>
          <a:bodyPr wrap="square" rtlCol="0">
            <a:spAutoFit/>
          </a:bodyPr>
          <a:lstStyle/>
          <a:p>
            <a:r>
              <a:rPr lang="en-GB" sz="1050" dirty="0"/>
              <a:t>2</a:t>
            </a:r>
          </a:p>
        </p:txBody>
      </p:sp>
      <p:sp>
        <p:nvSpPr>
          <p:cNvPr id="20" name="TextBox 19"/>
          <p:cNvSpPr txBox="1"/>
          <p:nvPr/>
        </p:nvSpPr>
        <p:spPr>
          <a:xfrm>
            <a:off x="6383818" y="1070648"/>
            <a:ext cx="219264" cy="261610"/>
          </a:xfrm>
          <a:prstGeom prst="rect">
            <a:avLst/>
          </a:prstGeom>
          <a:noFill/>
        </p:spPr>
        <p:txBody>
          <a:bodyPr wrap="square" rtlCol="0">
            <a:spAutoFit/>
          </a:bodyPr>
          <a:lstStyle/>
          <a:p>
            <a:r>
              <a:rPr lang="en-GB" sz="1050" dirty="0"/>
              <a:t>3</a:t>
            </a:r>
          </a:p>
        </p:txBody>
      </p:sp>
      <p:sp>
        <p:nvSpPr>
          <p:cNvPr id="21" name="TextBox 20"/>
          <p:cNvSpPr txBox="1"/>
          <p:nvPr/>
        </p:nvSpPr>
        <p:spPr>
          <a:xfrm>
            <a:off x="6977108" y="1078239"/>
            <a:ext cx="219264" cy="261610"/>
          </a:xfrm>
          <a:prstGeom prst="rect">
            <a:avLst/>
          </a:prstGeom>
          <a:noFill/>
        </p:spPr>
        <p:txBody>
          <a:bodyPr wrap="square" rtlCol="0">
            <a:spAutoFit/>
          </a:bodyPr>
          <a:lstStyle/>
          <a:p>
            <a:r>
              <a:rPr lang="en-GB" sz="1050"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22" name="TextBox 21"/>
              <p:cNvSpPr txBox="1"/>
              <p:nvPr/>
            </p:nvSpPr>
            <p:spPr>
              <a:xfrm>
                <a:off x="5292080" y="5949280"/>
                <a:ext cx="2520280" cy="646331"/>
              </a:xfrm>
              <a:prstGeom prst="rect">
                <a:avLst/>
              </a:prstGeom>
              <a:noFill/>
            </p:spPr>
            <p:txBody>
              <a:bodyPr wrap="square" rtlCol="0">
                <a:spAutoFit/>
              </a:bodyPr>
              <a:lstStyle/>
              <a:p>
                <a:r>
                  <a:rPr lang="en-GB" dirty="0"/>
                  <a:t>Your fraction will involve the variable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22" name="TextBox 21"/>
              <p:cNvSpPr txBox="1">
                <a:spLocks noRot="1" noChangeAspect="1" noMove="1" noResize="1" noEditPoints="1" noAdjustHandles="1" noChangeArrowheads="1" noChangeShapeType="1" noTextEdit="1"/>
              </p:cNvSpPr>
              <p:nvPr/>
            </p:nvSpPr>
            <p:spPr>
              <a:xfrm>
                <a:off x="5292080" y="5949280"/>
                <a:ext cx="2520280" cy="646331"/>
              </a:xfrm>
              <a:prstGeom prst="rect">
                <a:avLst/>
              </a:prstGeom>
              <a:blipFill rotWithShape="0">
                <a:blip r:embed="rId3"/>
                <a:stretch>
                  <a:fillRect l="-1932" t="-5660" r="-1449" b="-14151"/>
                </a:stretch>
              </a:blipFill>
            </p:spPr>
            <p:txBody>
              <a:bodyPr/>
              <a:lstStyle/>
              <a:p>
                <a:r>
                  <a:rPr lang="en-GB">
                    <a:noFill/>
                  </a:rPr>
                  <a:t> </a:t>
                </a:r>
              </a:p>
            </p:txBody>
          </p:sp>
        </mc:Fallback>
      </mc:AlternateContent>
      <p:cxnSp>
        <p:nvCxnSpPr>
          <p:cNvPr id="24" name="Straight Arrow Connector 23"/>
          <p:cNvCxnSpPr>
            <a:stCxn id="22" idx="0"/>
          </p:cNvCxnSpPr>
          <p:nvPr/>
        </p:nvCxnSpPr>
        <p:spPr>
          <a:xfrm flipH="1" flipV="1">
            <a:off x="5724128" y="5423407"/>
            <a:ext cx="828092" cy="525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481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Quicker (Mental)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1556792"/>
                <a:ext cx="6264696" cy="149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5</m:t>
                          </m:r>
                        </m:num>
                        <m:den>
                          <m:r>
                            <a:rPr lang="en-GB" sz="4800" b="0" i="1" smtClean="0">
                              <a:latin typeface="Cambria Math" panose="02040503050406030204" pitchFamily="18" charset="0"/>
                            </a:rPr>
                            <m:t>6</m:t>
                          </m:r>
                        </m:den>
                      </m:f>
                      <m:r>
                        <a:rPr lang="en-GB" sz="4800" b="0" i="1" smtClean="0">
                          <a:latin typeface="Cambria Math" panose="02040503050406030204" pitchFamily="18" charset="0"/>
                        </a:rPr>
                        <m:t>+</m:t>
                      </m:r>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8</m:t>
                          </m:r>
                        </m:den>
                      </m:f>
                      <m:r>
                        <a:rPr lang="en-GB" sz="4800" b="0" i="1" smtClean="0">
                          <a:latin typeface="Cambria Math" panose="02040503050406030204" pitchFamily="18" charset="0"/>
                        </a:rPr>
                        <m:t>=</m:t>
                      </m:r>
                    </m:oMath>
                  </m:oMathPara>
                </a14:m>
                <a:endParaRPr lang="en-GB"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1556792"/>
                <a:ext cx="6264696" cy="1495089"/>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394159" y="889858"/>
            <a:ext cx="7488832" cy="369332"/>
          </a:xfrm>
          <a:prstGeom prst="rect">
            <a:avLst/>
          </a:prstGeom>
          <a:noFill/>
        </p:spPr>
        <p:txBody>
          <a:bodyPr wrap="square" rtlCol="0">
            <a:spAutoFit/>
          </a:bodyPr>
          <a:lstStyle/>
          <a:p>
            <a:r>
              <a:rPr lang="en-GB" dirty="0"/>
              <a:t>We can multiply the numerators diagonally.</a:t>
            </a:r>
          </a:p>
        </p:txBody>
      </p:sp>
      <p:cxnSp>
        <p:nvCxnSpPr>
          <p:cNvPr id="12" name="Straight Connector 11"/>
          <p:cNvCxnSpPr/>
          <p:nvPr/>
        </p:nvCxnSpPr>
        <p:spPr>
          <a:xfrm flipV="1">
            <a:off x="4960615" y="2381250"/>
            <a:ext cx="1602110" cy="573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2627784" y="2525266"/>
            <a:ext cx="1656184" cy="648072"/>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92129" y="2403897"/>
            <a:ext cx="748655" cy="769441"/>
          </a:xfrm>
          <a:prstGeom prst="rect">
            <a:avLst/>
          </a:prstGeom>
          <a:noFill/>
        </p:spPr>
        <p:txBody>
          <a:bodyPr wrap="square" rtlCol="0">
            <a:spAutoFit/>
          </a:bodyPr>
          <a:lstStyle/>
          <a:p>
            <a:r>
              <a:rPr lang="en-GB" sz="4400" dirty="0"/>
              <a:t>48</a:t>
            </a:r>
            <a:endParaRPr lang="en-GB" dirty="0"/>
          </a:p>
        </p:txBody>
      </p:sp>
      <p:sp>
        <p:nvSpPr>
          <p:cNvPr id="18" name="TextBox 17"/>
          <p:cNvSpPr txBox="1"/>
          <p:nvPr/>
        </p:nvSpPr>
        <p:spPr>
          <a:xfrm>
            <a:off x="410927" y="3429000"/>
            <a:ext cx="392675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Multiply the denominators (note: this guarantees you get a number both 6 and 8 go into, but it may not be the smallest!)</a:t>
            </a:r>
          </a:p>
        </p:txBody>
      </p:sp>
      <p:sp>
        <p:nvSpPr>
          <p:cNvPr id="19" name="TextBox 18"/>
          <p:cNvSpPr txBox="1"/>
          <p:nvPr/>
        </p:nvSpPr>
        <p:spPr>
          <a:xfrm>
            <a:off x="2009391" y="4436237"/>
            <a:ext cx="392675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Since the 6 got multiplied by 8, so does the 3. i.e. We are multiplying diagonally.</a:t>
            </a:r>
          </a:p>
        </p:txBody>
      </p:sp>
      <p:sp>
        <p:nvSpPr>
          <p:cNvPr id="20" name="Parallelogram 19"/>
          <p:cNvSpPr/>
          <p:nvPr/>
        </p:nvSpPr>
        <p:spPr>
          <a:xfrm rot="2402612">
            <a:off x="2149478" y="2043968"/>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86802" y="1603294"/>
            <a:ext cx="748655" cy="769441"/>
          </a:xfrm>
          <a:prstGeom prst="rect">
            <a:avLst/>
          </a:prstGeom>
          <a:noFill/>
        </p:spPr>
        <p:txBody>
          <a:bodyPr wrap="square" rtlCol="0">
            <a:spAutoFit/>
          </a:bodyPr>
          <a:lstStyle/>
          <a:p>
            <a:r>
              <a:rPr lang="en-GB" sz="4400" dirty="0"/>
              <a:t>40</a:t>
            </a:r>
            <a:endParaRPr lang="en-GB" dirty="0"/>
          </a:p>
        </p:txBody>
      </p:sp>
      <p:sp>
        <p:nvSpPr>
          <p:cNvPr id="22" name="TextBox 21"/>
          <p:cNvSpPr txBox="1"/>
          <p:nvPr/>
        </p:nvSpPr>
        <p:spPr>
          <a:xfrm>
            <a:off x="3455876" y="5173871"/>
            <a:ext cx="3926755"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And repeat with the other numerator.</a:t>
            </a:r>
          </a:p>
        </p:txBody>
      </p:sp>
      <p:sp>
        <p:nvSpPr>
          <p:cNvPr id="25" name="TextBox 24"/>
          <p:cNvSpPr txBox="1"/>
          <p:nvPr/>
        </p:nvSpPr>
        <p:spPr>
          <a:xfrm>
            <a:off x="5739582" y="1603294"/>
            <a:ext cx="1332746" cy="769441"/>
          </a:xfrm>
          <a:prstGeom prst="rect">
            <a:avLst/>
          </a:prstGeom>
          <a:noFill/>
        </p:spPr>
        <p:txBody>
          <a:bodyPr wrap="square" rtlCol="0">
            <a:spAutoFit/>
          </a:bodyPr>
          <a:lstStyle/>
          <a:p>
            <a:r>
              <a:rPr lang="en-GB" sz="4400" dirty="0"/>
              <a:t>+ 6</a:t>
            </a:r>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6618753" y="1777561"/>
                <a:ext cx="2377974"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46</m:t>
                          </m:r>
                        </m:num>
                        <m:den>
                          <m:r>
                            <a:rPr lang="en-GB" sz="3600" b="0" i="1" smtClean="0">
                              <a:latin typeface="Cambria Math" panose="02040503050406030204" pitchFamily="18" charset="0"/>
                            </a:rPr>
                            <m:t>48</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23</m:t>
                          </m:r>
                        </m:num>
                        <m:den>
                          <m:r>
                            <a:rPr lang="en-GB" sz="3600" b="0" i="1" smtClean="0">
                              <a:latin typeface="Cambria Math" panose="02040503050406030204" pitchFamily="18" charset="0"/>
                            </a:rPr>
                            <m:t>24</m:t>
                          </m:r>
                        </m:den>
                      </m:f>
                    </m:oMath>
                  </m:oMathPara>
                </a14:m>
                <a:endParaRPr lang="en-GB" sz="3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618753" y="1777561"/>
                <a:ext cx="2377974" cy="1133067"/>
              </a:xfrm>
              <a:prstGeom prst="rect">
                <a:avLst/>
              </a:prstGeom>
              <a:blipFill rotWithShape="0">
                <a:blip r:embed="rId3"/>
                <a:stretch>
                  <a:fillRect/>
                </a:stretch>
              </a:blipFill>
            </p:spPr>
            <p:txBody>
              <a:bodyPr/>
              <a:lstStyle/>
              <a:p>
                <a:r>
                  <a:rPr lang="en-GB">
                    <a:noFill/>
                  </a:rPr>
                  <a:t> </a:t>
                </a:r>
              </a:p>
            </p:txBody>
          </p:sp>
        </mc:Fallback>
      </mc:AlternateContent>
      <p:sp>
        <p:nvSpPr>
          <p:cNvPr id="28" name="TextBox 27"/>
          <p:cNvSpPr txBox="1"/>
          <p:nvPr/>
        </p:nvSpPr>
        <p:spPr>
          <a:xfrm>
            <a:off x="6035693" y="3293689"/>
            <a:ext cx="3085015" cy="1815882"/>
          </a:xfrm>
          <a:prstGeom prst="rect">
            <a:avLst/>
          </a:prstGeom>
          <a:noFill/>
        </p:spPr>
        <p:txBody>
          <a:bodyPr wrap="square" rtlCol="0">
            <a:spAutoFit/>
          </a:bodyPr>
          <a:lstStyle/>
          <a:p>
            <a:r>
              <a:rPr lang="en-GB" sz="1600" dirty="0"/>
              <a:t>Disadvantages of this method:</a:t>
            </a:r>
          </a:p>
          <a:p>
            <a:pPr marL="285750" indent="-285750">
              <a:buFont typeface="Arial" panose="020B0604020202020204" pitchFamily="34" charset="0"/>
              <a:buChar char="•"/>
            </a:pPr>
            <a:r>
              <a:rPr lang="en-GB" sz="1600" b="1" dirty="0"/>
              <a:t>Because we’re not finding smallest denominator, further simplification may be required.</a:t>
            </a:r>
          </a:p>
          <a:p>
            <a:pPr marL="285750" indent="-285750">
              <a:buFont typeface="Arial" panose="020B0604020202020204" pitchFamily="34" charset="0"/>
              <a:buChar char="•"/>
            </a:pPr>
            <a:r>
              <a:rPr lang="en-GB" sz="1600" b="1" dirty="0"/>
              <a:t>Doesn’t extend to more than two fractions.</a:t>
            </a:r>
          </a:p>
        </p:txBody>
      </p:sp>
      <p:sp>
        <p:nvSpPr>
          <p:cNvPr id="29" name="Rectangle 28"/>
          <p:cNvSpPr/>
          <p:nvPr/>
        </p:nvSpPr>
        <p:spPr>
          <a:xfrm>
            <a:off x="6115049" y="3599189"/>
            <a:ext cx="2905125" cy="14585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Parallelogram 22"/>
          <p:cNvSpPr/>
          <p:nvPr/>
        </p:nvSpPr>
        <p:spPr>
          <a:xfrm rot="19197388" flipH="1">
            <a:off x="2142636" y="1985630"/>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82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2000"/>
                            </p:stCondLst>
                            <p:childTnLst>
                              <p:par>
                                <p:cTn id="49" presetID="1" presetClass="entr" presetSubtype="0" fill="hold" grpId="1" nodeType="afterEffect">
                                  <p:stCondLst>
                                    <p:cond delay="75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9"/>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animBg="1"/>
      <p:bldP spid="13" grpId="1" animBg="1"/>
      <p:bldP spid="14" grpId="0"/>
      <p:bldP spid="18" grpId="0" animBg="1"/>
      <p:bldP spid="19" grpId="0" animBg="1"/>
      <p:bldP spid="20" grpId="0" animBg="1"/>
      <p:bldP spid="21" grpId="0"/>
      <p:bldP spid="22" grpId="0" animBg="1"/>
      <p:bldP spid="25" grpId="0"/>
      <p:bldP spid="26" grpId="0"/>
      <p:bldP spid="28" grpId="0"/>
      <p:bldP spid="29" grpId="0" animBg="1"/>
      <p:bldP spid="29"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Quicker (Mental)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06157"/>
            <a:ext cx="2952328" cy="523220"/>
          </a:xfrm>
          <a:prstGeom prst="rect">
            <a:avLst/>
          </a:prstGeom>
          <a:noFill/>
        </p:spPr>
        <p:txBody>
          <a:bodyPr wrap="square" rtlCol="0">
            <a:spAutoFit/>
          </a:bodyPr>
          <a:lstStyle/>
          <a:p>
            <a:r>
              <a:rPr lang="en-GB" sz="2800" dirty="0"/>
              <a:t>Another example:</a:t>
            </a:r>
          </a:p>
        </p:txBody>
      </p:sp>
      <mc:AlternateContent xmlns:mc="http://schemas.openxmlformats.org/markup-compatibility/2006" xmlns:a14="http://schemas.microsoft.com/office/drawing/2010/main">
        <mc:Choice Requires="a14">
          <p:sp>
            <p:nvSpPr>
              <p:cNvPr id="6" name="TextBox 5"/>
              <p:cNvSpPr txBox="1"/>
              <p:nvPr/>
            </p:nvSpPr>
            <p:spPr>
              <a:xfrm>
                <a:off x="2555776" y="1329377"/>
                <a:ext cx="4248472"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5</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10+27</m:t>
                          </m:r>
                        </m:num>
                        <m:den>
                          <m:r>
                            <a:rPr lang="en-GB" sz="3200" b="0" i="1" smtClean="0">
                              <a:latin typeface="Cambria Math" panose="02040503050406030204" pitchFamily="18" charset="0"/>
                            </a:rPr>
                            <m:t>45</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37</m:t>
                          </m:r>
                        </m:num>
                        <m:den>
                          <m:r>
                            <a:rPr lang="en-GB" sz="3200" b="0" i="1" smtClean="0">
                              <a:latin typeface="Cambria Math" panose="02040503050406030204" pitchFamily="18" charset="0"/>
                            </a:rPr>
                            <m:t>45</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776" y="1329377"/>
                <a:ext cx="4248472" cy="1017523"/>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67544" y="2815540"/>
            <a:ext cx="468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err="1"/>
              <a:t>Quickfire</a:t>
            </a:r>
            <a:r>
              <a:rPr lang="en-GB" sz="2800" dirty="0"/>
              <a:t> Questions </a:t>
            </a:r>
            <a:r>
              <a:rPr lang="en-GB" sz="2000" dirty="0"/>
              <a:t>(in your head!)</a:t>
            </a:r>
          </a:p>
        </p:txBody>
      </p:sp>
      <mc:AlternateContent xmlns:mc="http://schemas.openxmlformats.org/markup-compatibility/2006" xmlns:a14="http://schemas.microsoft.com/office/drawing/2010/main">
        <mc:Choice Requires="a14">
          <p:sp>
            <p:nvSpPr>
              <p:cNvPr id="8" name="TextBox 7"/>
              <p:cNvSpPr txBox="1"/>
              <p:nvPr/>
            </p:nvSpPr>
            <p:spPr>
              <a:xfrm>
                <a:off x="1043608" y="3573016"/>
                <a:ext cx="2523682"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𝟏𝟗</m:t>
                          </m:r>
                        </m:num>
                        <m:den>
                          <m:r>
                            <a:rPr lang="en-GB" sz="2400" b="1" i="1" smtClean="0">
                              <a:latin typeface="Cambria Math" panose="02040503050406030204" pitchFamily="18" charset="0"/>
                            </a:rPr>
                            <m:t>𝟏𝟓</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𝟐𝟑</m:t>
                          </m:r>
                        </m:num>
                        <m:den>
                          <m:r>
                            <a:rPr lang="en-GB" sz="2400" b="1" i="1" smtClean="0">
                              <a:latin typeface="Cambria Math" panose="02040503050406030204" pitchFamily="18" charset="0"/>
                            </a:rPr>
                            <m:t>𝟐𝟒</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br>
                  <a:rPr lang="en-GB" sz="2400" b="0" dirty="0"/>
                </a:b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43608" y="3573016"/>
                <a:ext cx="2523682" cy="292009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040" y="3573016"/>
                <a:ext cx="338437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𝟐𝟕</m:t>
                          </m:r>
                        </m:num>
                        <m:den>
                          <m:r>
                            <a:rPr lang="en-GB" sz="2400" b="1" i="1" smtClean="0">
                              <a:latin typeface="Cambria Math" panose="02040503050406030204" pitchFamily="18" charset="0"/>
                            </a:rPr>
                            <m:t>𝟐𝟎</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𝟔</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𝟑𝟑</m:t>
                          </m:r>
                        </m:num>
                        <m:den>
                          <m:r>
                            <a:rPr lang="en-GB" sz="2400" b="1" i="1" smtClean="0">
                              <a:latin typeface="Cambria Math" panose="02040503050406030204" pitchFamily="18" charset="0"/>
                            </a:rPr>
                            <m:t>𝟓𝟒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𝟏𝟏</m:t>
                          </m:r>
                        </m:num>
                        <m:den>
                          <m:r>
                            <a:rPr lang="en-GB" sz="2400" b="1" i="1" smtClean="0">
                              <a:latin typeface="Cambria Math" panose="02040503050406030204" pitchFamily="18" charset="0"/>
                            </a:rPr>
                            <m:t>𝟏𝟖</m:t>
                          </m:r>
                        </m:den>
                      </m:f>
                    </m:oMath>
                  </m:oMathPara>
                </a14:m>
                <a:br>
                  <a:rPr lang="en-GB" sz="2400" b="0" dirty="0"/>
                </a:br>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932040" y="3573016"/>
                <a:ext cx="3384376" cy="2920095"/>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2644611" y="3476764"/>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44611" y="4539199"/>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644611" y="5630176"/>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948264" y="3472470"/>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7020272" y="4587325"/>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607724" y="5596788"/>
            <a:ext cx="134865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7" name="Straight Connector 16"/>
          <p:cNvCxnSpPr/>
          <p:nvPr/>
        </p:nvCxnSpPr>
        <p:spPr>
          <a:xfrm>
            <a:off x="4644008" y="3573016"/>
            <a:ext cx="0" cy="2915248"/>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4184014" y="1329376"/>
            <a:ext cx="2440213" cy="101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91254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1" grpId="0" animBg="1"/>
      <p:bldP spid="12" grpId="0" animBg="1"/>
      <p:bldP spid="13" grpId="0" animBg="1"/>
      <p:bldP spid="14" grpId="0" animBg="1"/>
      <p:bldP spid="1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16034</TotalTime>
  <Words>2418</Words>
  <Application>Microsoft Office PowerPoint</Application>
  <PresentationFormat>On-screen Show (4:3)</PresentationFormat>
  <Paragraphs>646</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Times New Roman</vt:lpstr>
      <vt:lpstr>Wingdings</vt:lpstr>
      <vt:lpstr>Office Theme</vt:lpstr>
      <vt:lpstr>Year 7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629</cp:revision>
  <dcterms:created xsi:type="dcterms:W3CDTF">2013-02-28T07:36:55Z</dcterms:created>
  <dcterms:modified xsi:type="dcterms:W3CDTF">2018-07-22T20:10:42Z</dcterms:modified>
</cp:coreProperties>
</file>