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291" r:id="rId2"/>
    <p:sldId id="484" r:id="rId3"/>
    <p:sldId id="353" r:id="rId4"/>
    <p:sldId id="390" r:id="rId5"/>
    <p:sldId id="391" r:id="rId6"/>
    <p:sldId id="392" r:id="rId7"/>
    <p:sldId id="393" r:id="rId8"/>
    <p:sldId id="395" r:id="rId9"/>
    <p:sldId id="394" r:id="rId10"/>
    <p:sldId id="396" r:id="rId11"/>
    <p:sldId id="397" r:id="rId12"/>
    <p:sldId id="398" r:id="rId13"/>
    <p:sldId id="399" r:id="rId14"/>
    <p:sldId id="400" r:id="rId15"/>
    <p:sldId id="401" r:id="rId16"/>
    <p:sldId id="402" r:id="rId17"/>
    <p:sldId id="403" r:id="rId18"/>
    <p:sldId id="404" r:id="rId19"/>
    <p:sldId id="405" r:id="rId20"/>
    <p:sldId id="406" r:id="rId21"/>
    <p:sldId id="407" r:id="rId22"/>
    <p:sldId id="408" r:id="rId23"/>
    <p:sldId id="409" r:id="rId24"/>
    <p:sldId id="410" r:id="rId25"/>
    <p:sldId id="412" r:id="rId26"/>
    <p:sldId id="411" r:id="rId27"/>
    <p:sldId id="413" r:id="rId28"/>
    <p:sldId id="414" r:id="rId29"/>
    <p:sldId id="415" r:id="rId30"/>
    <p:sldId id="416" r:id="rId31"/>
    <p:sldId id="417" r:id="rId32"/>
    <p:sldId id="418" r:id="rId33"/>
    <p:sldId id="419" r:id="rId34"/>
    <p:sldId id="420" r:id="rId35"/>
    <p:sldId id="421" r:id="rId36"/>
    <p:sldId id="422" r:id="rId37"/>
    <p:sldId id="423" r:id="rId38"/>
    <p:sldId id="424" r:id="rId39"/>
    <p:sldId id="425" r:id="rId40"/>
    <p:sldId id="426" r:id="rId41"/>
    <p:sldId id="427" r:id="rId42"/>
    <p:sldId id="428" r:id="rId43"/>
    <p:sldId id="429" r:id="rId44"/>
    <p:sldId id="430" r:id="rId45"/>
    <p:sldId id="431" r:id="rId46"/>
    <p:sldId id="432" r:id="rId47"/>
    <p:sldId id="433" r:id="rId48"/>
    <p:sldId id="434" r:id="rId49"/>
    <p:sldId id="435" r:id="rId50"/>
    <p:sldId id="436" r:id="rId51"/>
    <p:sldId id="442" r:id="rId52"/>
    <p:sldId id="437" r:id="rId53"/>
    <p:sldId id="438" r:id="rId54"/>
    <p:sldId id="439" r:id="rId55"/>
    <p:sldId id="440" r:id="rId56"/>
    <p:sldId id="441" r:id="rId57"/>
    <p:sldId id="444" r:id="rId58"/>
    <p:sldId id="443" r:id="rId59"/>
    <p:sldId id="445" r:id="rId60"/>
    <p:sldId id="446" r:id="rId61"/>
    <p:sldId id="447" r:id="rId62"/>
    <p:sldId id="448" r:id="rId63"/>
    <p:sldId id="449" r:id="rId64"/>
    <p:sldId id="450" r:id="rId65"/>
    <p:sldId id="451" r:id="rId66"/>
    <p:sldId id="452" r:id="rId67"/>
    <p:sldId id="454" r:id="rId68"/>
    <p:sldId id="455" r:id="rId69"/>
    <p:sldId id="464" r:id="rId70"/>
    <p:sldId id="453" r:id="rId71"/>
    <p:sldId id="465" r:id="rId72"/>
    <p:sldId id="466" r:id="rId73"/>
    <p:sldId id="456" r:id="rId74"/>
    <p:sldId id="457" r:id="rId75"/>
    <p:sldId id="458" r:id="rId76"/>
    <p:sldId id="459" r:id="rId77"/>
    <p:sldId id="460" r:id="rId78"/>
    <p:sldId id="472" r:id="rId79"/>
    <p:sldId id="461" r:id="rId80"/>
    <p:sldId id="462" r:id="rId81"/>
    <p:sldId id="463" r:id="rId82"/>
    <p:sldId id="468" r:id="rId83"/>
    <p:sldId id="469" r:id="rId84"/>
    <p:sldId id="470" r:id="rId85"/>
    <p:sldId id="467" r:id="rId86"/>
    <p:sldId id="473" r:id="rId87"/>
    <p:sldId id="471"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616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4" autoAdjust="0"/>
    <p:restoredTop sz="93537" autoAdjust="0"/>
  </p:normalViewPr>
  <p:slideViewPr>
    <p:cSldViewPr>
      <p:cViewPr varScale="1">
        <p:scale>
          <a:sx n="107" d="100"/>
          <a:sy n="107" d="100"/>
        </p:scale>
        <p:origin x="163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22/07/2018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2F2399-CD51-4C4C-BC34-03B9F40F9CF8}" type="slidenum">
              <a:rPr lang="en-GB" smtClean="0"/>
              <a:pPr/>
              <a:t>16</a:t>
            </a:fld>
            <a:endParaRPr lang="en-GB"/>
          </a:p>
        </p:txBody>
      </p:sp>
    </p:spTree>
    <p:extLst>
      <p:ext uri="{BB962C8B-B14F-4D97-AF65-F5344CB8AC3E}">
        <p14:creationId xmlns:p14="http://schemas.microsoft.com/office/powerpoint/2010/main" val="3893482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22/07/2018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22/07/2018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22/07/2018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22/07/2018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22/07/2018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22/07/2018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22/07/2018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22/07/2018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22/07/2018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22/07/2018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22/07/2018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22/07/2018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10.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10.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4.wdp"/><Relationship Id="rId3" Type="http://schemas.openxmlformats.org/officeDocument/2006/relationships/image" Target="../media/image3.png"/><Relationship Id="rId7" Type="http://schemas.microsoft.com/office/2007/relationships/hdphoto" Target="../media/hdphoto1.wdp"/><Relationship Id="rId12"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3.wdp"/><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4.png"/><Relationship Id="rId9"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slide" Target="slide67.xml"/><Relationship Id="rId2"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slide" Target="slide61.xml"/><Relationship Id="rId5" Type="http://schemas.openxmlformats.org/officeDocument/2006/relationships/slide" Target="slide45.xml"/><Relationship Id="rId4" Type="http://schemas.openxmlformats.org/officeDocument/2006/relationships/slide" Target="slide33.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3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 Id="rId5" Type="http://schemas.openxmlformats.org/officeDocument/2006/relationships/image" Target="../media/image79.png"/><Relationship Id="rId4" Type="http://schemas.openxmlformats.org/officeDocument/2006/relationships/image" Target="../media/image78.png"/></Relationships>
</file>

<file path=ppt/slides/_rels/slide3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3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 Id="rId5" Type="http://schemas.openxmlformats.org/officeDocument/2006/relationships/image" Target="../media/image86.png"/><Relationship Id="rId4" Type="http://schemas.openxmlformats.org/officeDocument/2006/relationships/image" Target="../media/image85.png"/></Relationships>
</file>

<file path=ppt/slides/_rels/slide3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2.png"/><Relationship Id="rId18" Type="http://schemas.openxmlformats.org/officeDocument/2006/relationships/image" Target="../media/image107.png"/><Relationship Id="rId3" Type="http://schemas.openxmlformats.org/officeDocument/2006/relationships/image" Target="../media/image92.png"/><Relationship Id="rId7" Type="http://schemas.openxmlformats.org/officeDocument/2006/relationships/image" Target="../media/image96.png"/><Relationship Id="rId12" Type="http://schemas.openxmlformats.org/officeDocument/2006/relationships/image" Target="../media/image101.png"/><Relationship Id="rId17" Type="http://schemas.openxmlformats.org/officeDocument/2006/relationships/image" Target="../media/image106.png"/><Relationship Id="rId2" Type="http://schemas.openxmlformats.org/officeDocument/2006/relationships/image" Target="../media/image91.png"/><Relationship Id="rId16" Type="http://schemas.openxmlformats.org/officeDocument/2006/relationships/image" Target="../media/image105.png"/><Relationship Id="rId1" Type="http://schemas.openxmlformats.org/officeDocument/2006/relationships/slideLayout" Target="../slideLayouts/slideLayout7.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5" Type="http://schemas.openxmlformats.org/officeDocument/2006/relationships/image" Target="../media/image104.png"/><Relationship Id="rId10" Type="http://schemas.openxmlformats.org/officeDocument/2006/relationships/image" Target="../media/image99.png"/><Relationship Id="rId19" Type="http://schemas.openxmlformats.org/officeDocument/2006/relationships/image" Target="../media/image108.png"/><Relationship Id="rId4" Type="http://schemas.openxmlformats.org/officeDocument/2006/relationships/image" Target="../media/image93.png"/><Relationship Id="rId9" Type="http://schemas.openxmlformats.org/officeDocument/2006/relationships/image" Target="../media/image98.png"/><Relationship Id="rId14" Type="http://schemas.openxmlformats.org/officeDocument/2006/relationships/image" Target="../media/image103.png"/></Relationships>
</file>

<file path=ppt/slides/_rels/slide39.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20.png"/><Relationship Id="rId18" Type="http://schemas.openxmlformats.org/officeDocument/2006/relationships/image" Target="../media/image125.png"/><Relationship Id="rId3" Type="http://schemas.openxmlformats.org/officeDocument/2006/relationships/image" Target="../media/image110.png"/><Relationship Id="rId7" Type="http://schemas.openxmlformats.org/officeDocument/2006/relationships/image" Target="../media/image114.png"/><Relationship Id="rId12" Type="http://schemas.openxmlformats.org/officeDocument/2006/relationships/image" Target="../media/image119.png"/><Relationship Id="rId17" Type="http://schemas.openxmlformats.org/officeDocument/2006/relationships/image" Target="../media/image124.png"/><Relationship Id="rId2" Type="http://schemas.openxmlformats.org/officeDocument/2006/relationships/image" Target="../media/image109.png"/><Relationship Id="rId16" Type="http://schemas.openxmlformats.org/officeDocument/2006/relationships/image" Target="../media/image123.png"/><Relationship Id="rId1" Type="http://schemas.openxmlformats.org/officeDocument/2006/relationships/slideLayout" Target="../slideLayouts/slideLayout7.xml"/><Relationship Id="rId6" Type="http://schemas.openxmlformats.org/officeDocument/2006/relationships/image" Target="../media/image113.png"/><Relationship Id="rId11" Type="http://schemas.openxmlformats.org/officeDocument/2006/relationships/image" Target="../media/image118.png"/><Relationship Id="rId5" Type="http://schemas.openxmlformats.org/officeDocument/2006/relationships/image" Target="../media/image112.png"/><Relationship Id="rId15" Type="http://schemas.openxmlformats.org/officeDocument/2006/relationships/image" Target="../media/image122.png"/><Relationship Id="rId10" Type="http://schemas.openxmlformats.org/officeDocument/2006/relationships/image" Target="../media/image117.png"/><Relationship Id="rId19" Type="http://schemas.openxmlformats.org/officeDocument/2006/relationships/image" Target="../media/image126.png"/><Relationship Id="rId4" Type="http://schemas.openxmlformats.org/officeDocument/2006/relationships/image" Target="../media/image111.png"/><Relationship Id="rId9" Type="http://schemas.openxmlformats.org/officeDocument/2006/relationships/image" Target="../media/image116.png"/><Relationship Id="rId14" Type="http://schemas.openxmlformats.org/officeDocument/2006/relationships/image" Target="../media/image121.png"/></Relationships>
</file>

<file path=ppt/slides/_rels/slide4.xml.rels><?xml version="1.0" encoding="UTF-8" standalone="yes"?>
<Relationships xmlns="http://schemas.openxmlformats.org/package/2006/relationships"><Relationship Id="rId2" Type="http://schemas.openxmlformats.org/officeDocument/2006/relationships/image" Target="../media/image26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128.png"/><Relationship Id="rId7" Type="http://schemas.openxmlformats.org/officeDocument/2006/relationships/image" Target="../media/image132.png"/><Relationship Id="rId12" Type="http://schemas.openxmlformats.org/officeDocument/2006/relationships/image" Target="../media/image137.png"/><Relationship Id="rId2" Type="http://schemas.openxmlformats.org/officeDocument/2006/relationships/image" Target="../media/image127.png"/><Relationship Id="rId1" Type="http://schemas.openxmlformats.org/officeDocument/2006/relationships/slideLayout" Target="../slideLayouts/slideLayout7.xml"/><Relationship Id="rId6" Type="http://schemas.openxmlformats.org/officeDocument/2006/relationships/image" Target="../media/image131.png"/><Relationship Id="rId11" Type="http://schemas.openxmlformats.org/officeDocument/2006/relationships/image" Target="../media/image136.png"/><Relationship Id="rId5" Type="http://schemas.openxmlformats.org/officeDocument/2006/relationships/image" Target="../media/image130.png"/><Relationship Id="rId10" Type="http://schemas.openxmlformats.org/officeDocument/2006/relationships/image" Target="../media/image135.png"/><Relationship Id="rId4" Type="http://schemas.openxmlformats.org/officeDocument/2006/relationships/image" Target="../media/image129.png"/><Relationship Id="rId9" Type="http://schemas.openxmlformats.org/officeDocument/2006/relationships/image" Target="../media/image134.png"/></Relationships>
</file>

<file path=ppt/slides/_rels/slide41.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149.png"/><Relationship Id="rId3" Type="http://schemas.openxmlformats.org/officeDocument/2006/relationships/image" Target="../media/image144.png"/><Relationship Id="rId7" Type="http://schemas.openxmlformats.org/officeDocument/2006/relationships/image" Target="../media/image148.png"/><Relationship Id="rId2" Type="http://schemas.openxmlformats.org/officeDocument/2006/relationships/image" Target="../media/image143.png"/><Relationship Id="rId1" Type="http://schemas.openxmlformats.org/officeDocument/2006/relationships/slideLayout" Target="../slideLayouts/slideLayout7.xml"/><Relationship Id="rId6" Type="http://schemas.openxmlformats.org/officeDocument/2006/relationships/image" Target="../media/image147.png"/><Relationship Id="rId5" Type="http://schemas.openxmlformats.org/officeDocument/2006/relationships/image" Target="../media/image146.png"/><Relationship Id="rId10" Type="http://schemas.openxmlformats.org/officeDocument/2006/relationships/image" Target="../media/image136.jpeg"/><Relationship Id="rId4" Type="http://schemas.openxmlformats.org/officeDocument/2006/relationships/image" Target="../media/image145.png"/><Relationship Id="rId9" Type="http://schemas.openxmlformats.org/officeDocument/2006/relationships/image" Target="../media/image150.png"/></Relationships>
</file>

<file path=ppt/slides/_rels/slide45.xml.rels><?xml version="1.0" encoding="UTF-8" standalone="yes"?>
<Relationships xmlns="http://schemas.openxmlformats.org/package/2006/relationships"><Relationship Id="rId3" Type="http://schemas.openxmlformats.org/officeDocument/2006/relationships/image" Target="../media/image1520.png"/><Relationship Id="rId2" Type="http://schemas.openxmlformats.org/officeDocument/2006/relationships/image" Target="../media/image15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7.xml"/><Relationship Id="rId4" Type="http://schemas.openxmlformats.org/officeDocument/2006/relationships/image" Target="../media/image157.png"/></Relationships>
</file>

<file path=ppt/slides/_rels/slide48.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6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62.png"/><Relationship Id="rId1" Type="http://schemas.openxmlformats.org/officeDocument/2006/relationships/slideLayout" Target="../slideLayouts/slideLayout7.xml"/><Relationship Id="rId5" Type="http://schemas.openxmlformats.org/officeDocument/2006/relationships/image" Target="../media/image165.png"/><Relationship Id="rId4" Type="http://schemas.openxmlformats.org/officeDocument/2006/relationships/image" Target="../media/image164.png"/></Relationships>
</file>

<file path=ppt/slides/_rels/slide51.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image" Target="../media/image16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8.png"/><Relationship Id="rId1" Type="http://schemas.openxmlformats.org/officeDocument/2006/relationships/slideLayout" Target="../slideLayouts/slideLayout7.xml"/><Relationship Id="rId4" Type="http://schemas.openxmlformats.org/officeDocument/2006/relationships/image" Target="../media/image170.png"/></Relationships>
</file>

<file path=ppt/slides/_rels/slide53.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image" Target="../media/image16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image" Target="../media/image17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77.png"/><Relationship Id="rId7" Type="http://schemas.openxmlformats.org/officeDocument/2006/relationships/image" Target="../media/image181.png"/><Relationship Id="rId2" Type="http://schemas.openxmlformats.org/officeDocument/2006/relationships/image" Target="../media/image176.png"/><Relationship Id="rId1" Type="http://schemas.openxmlformats.org/officeDocument/2006/relationships/slideLayout" Target="../slideLayouts/slideLayout7.xml"/><Relationship Id="rId6" Type="http://schemas.openxmlformats.org/officeDocument/2006/relationships/image" Target="../media/image180.png"/><Relationship Id="rId5" Type="http://schemas.openxmlformats.org/officeDocument/2006/relationships/image" Target="../media/image179.png"/><Relationship Id="rId4" Type="http://schemas.openxmlformats.org/officeDocument/2006/relationships/image" Target="../media/image17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182.png"/><Relationship Id="rId1" Type="http://schemas.openxmlformats.org/officeDocument/2006/relationships/slideLayout" Target="../slideLayouts/slideLayout7.xml"/><Relationship Id="rId6" Type="http://schemas.openxmlformats.org/officeDocument/2006/relationships/image" Target="../media/image183.png"/><Relationship Id="rId5" Type="http://schemas.openxmlformats.org/officeDocument/2006/relationships/image" Target="../media/image185.png"/><Relationship Id="rId4" Type="http://schemas.openxmlformats.org/officeDocument/2006/relationships/image" Target="../media/image184.png"/></Relationships>
</file>

<file path=ppt/slides/_rels/slide59.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image" Target="../media/image187.png"/><Relationship Id="rId1" Type="http://schemas.openxmlformats.org/officeDocument/2006/relationships/slideLayout" Target="../slideLayouts/slideLayout7.xml"/><Relationship Id="rId5" Type="http://schemas.openxmlformats.org/officeDocument/2006/relationships/image" Target="../media/image188.png"/><Relationship Id="rId4" Type="http://schemas.openxmlformats.org/officeDocument/2006/relationships/image" Target="../media/image189.png"/></Relationships>
</file>

<file path=ppt/slides/_rels/slide6.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310.png"/><Relationship Id="rId1" Type="http://schemas.openxmlformats.org/officeDocument/2006/relationships/slideLayout" Target="../slideLayouts/slideLayout7.xml"/><Relationship Id="rId5" Type="http://schemas.openxmlformats.org/officeDocument/2006/relationships/image" Target="../media/image610.png"/><Relationship Id="rId4" Type="http://schemas.openxmlformats.org/officeDocument/2006/relationships/image" Target="../media/image510.png"/></Relationships>
</file>

<file path=ppt/slides/_rels/slide60.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image" Target="../media/image190.png"/><Relationship Id="rId1" Type="http://schemas.openxmlformats.org/officeDocument/2006/relationships/slideLayout" Target="../slideLayouts/slideLayout7.xml"/><Relationship Id="rId5" Type="http://schemas.openxmlformats.org/officeDocument/2006/relationships/image" Target="../media/image191.png"/><Relationship Id="rId4" Type="http://schemas.openxmlformats.org/officeDocument/2006/relationships/image" Target="../media/image193.png"/></Relationships>
</file>

<file path=ppt/slides/_rels/slide61.xml.rels><?xml version="1.0" encoding="UTF-8" standalone="yes"?>
<Relationships xmlns="http://schemas.openxmlformats.org/package/2006/relationships"><Relationship Id="rId2" Type="http://schemas.openxmlformats.org/officeDocument/2006/relationships/image" Target="../media/image19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image" Target="../media/image196.png"/><Relationship Id="rId1" Type="http://schemas.openxmlformats.org/officeDocument/2006/relationships/slideLayout" Target="../slideLayouts/slideLayout7.xml"/><Relationship Id="rId5" Type="http://schemas.openxmlformats.org/officeDocument/2006/relationships/image" Target="../media/image199.png"/><Relationship Id="rId4" Type="http://schemas.openxmlformats.org/officeDocument/2006/relationships/image" Target="../media/image198.png"/></Relationships>
</file>

<file path=ppt/slides/_rels/slide63.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image" Target="../media/image20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03.png"/><Relationship Id="rId7" Type="http://schemas.openxmlformats.org/officeDocument/2006/relationships/image" Target="../media/image207.png"/><Relationship Id="rId2" Type="http://schemas.openxmlformats.org/officeDocument/2006/relationships/image" Target="../media/image202.png"/><Relationship Id="rId1" Type="http://schemas.openxmlformats.org/officeDocument/2006/relationships/slideLayout" Target="../slideLayouts/slideLayout7.xml"/><Relationship Id="rId6" Type="http://schemas.openxmlformats.org/officeDocument/2006/relationships/image" Target="../media/image205.png"/><Relationship Id="rId5" Type="http://schemas.openxmlformats.org/officeDocument/2006/relationships/image" Target="../media/image204.png"/><Relationship Id="rId4" Type="http://schemas.openxmlformats.org/officeDocument/2006/relationships/image" Target="../media/image194.png"/></Relationships>
</file>

<file path=ppt/slides/_rels/slide65.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image" Target="../media/image206.png"/><Relationship Id="rId1" Type="http://schemas.openxmlformats.org/officeDocument/2006/relationships/slideLayout" Target="../slideLayouts/slideLayout7.xml"/><Relationship Id="rId5" Type="http://schemas.openxmlformats.org/officeDocument/2006/relationships/image" Target="../media/image211.png"/><Relationship Id="rId4" Type="http://schemas.openxmlformats.org/officeDocument/2006/relationships/image" Target="../media/image208.png"/></Relationships>
</file>

<file path=ppt/slides/_rels/slide66.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image" Target="../media/image210.png"/><Relationship Id="rId1" Type="http://schemas.openxmlformats.org/officeDocument/2006/relationships/slideLayout" Target="../slideLayouts/slideLayout7.xml"/><Relationship Id="rId6" Type="http://schemas.openxmlformats.org/officeDocument/2006/relationships/image" Target="../media/image216.png"/><Relationship Id="rId5" Type="http://schemas.openxmlformats.org/officeDocument/2006/relationships/image" Target="../media/image215.png"/><Relationship Id="rId4" Type="http://schemas.openxmlformats.org/officeDocument/2006/relationships/image" Target="../media/image212.png"/></Relationships>
</file>

<file path=ppt/slides/_rels/slide6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0.png"/><Relationship Id="rId1" Type="http://schemas.openxmlformats.org/officeDocument/2006/relationships/slideLayout" Target="../slideLayouts/slideLayout1.xml"/><Relationship Id="rId4" Type="http://schemas.openxmlformats.org/officeDocument/2006/relationships/image" Target="../media/image1310.png"/></Relationships>
</file>

<file path=ppt/slides/_rels/slide68.xml.rels><?xml version="1.0" encoding="UTF-8" standalone="yes"?>
<Relationships xmlns="http://schemas.openxmlformats.org/package/2006/relationships"><Relationship Id="rId3" Type="http://schemas.openxmlformats.org/officeDocument/2006/relationships/image" Target="../media/image214.png"/><Relationship Id="rId2" Type="http://schemas.openxmlformats.org/officeDocument/2006/relationships/image" Target="../media/image140.png"/><Relationship Id="rId1" Type="http://schemas.openxmlformats.org/officeDocument/2006/relationships/slideLayout" Target="../slideLayouts/slideLayout7.xml"/><Relationship Id="rId4" Type="http://schemas.openxmlformats.org/officeDocument/2006/relationships/image" Target="../media/image1610.png"/></Relationships>
</file>

<file path=ppt/slides/_rels/slide69.xml.rels><?xml version="1.0" encoding="UTF-8" standalone="yes"?>
<Relationships xmlns="http://schemas.openxmlformats.org/package/2006/relationships"><Relationship Id="rId3" Type="http://schemas.openxmlformats.org/officeDocument/2006/relationships/image" Target="../media/image219.png"/><Relationship Id="rId2" Type="http://schemas.openxmlformats.org/officeDocument/2006/relationships/image" Target="../media/image218.png"/><Relationship Id="rId1" Type="http://schemas.openxmlformats.org/officeDocument/2006/relationships/slideLayout" Target="../slideLayouts/slideLayout7.xml"/><Relationship Id="rId6" Type="http://schemas.openxmlformats.org/officeDocument/2006/relationships/image" Target="../media/image217.png"/><Relationship Id="rId5" Type="http://schemas.openxmlformats.org/officeDocument/2006/relationships/image" Target="../media/image221.png"/><Relationship Id="rId4" Type="http://schemas.openxmlformats.org/officeDocument/2006/relationships/image" Target="../media/image220.png"/></Relationships>
</file>

<file path=ppt/slides/_rels/slide7.xml.rels><?xml version="1.0" encoding="UTF-8" standalone="yes"?>
<Relationships xmlns="http://schemas.openxmlformats.org/package/2006/relationships"><Relationship Id="rId2" Type="http://schemas.openxmlformats.org/officeDocument/2006/relationships/image" Target="../media/image710.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2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22.png"/><Relationship Id="rId2" Type="http://schemas.openxmlformats.org/officeDocument/2006/relationships/image" Target="../media/image224.png"/><Relationship Id="rId1" Type="http://schemas.openxmlformats.org/officeDocument/2006/relationships/slideLayout" Target="../slideLayouts/slideLayout7.xml"/><Relationship Id="rId4" Type="http://schemas.openxmlformats.org/officeDocument/2006/relationships/image" Target="../media/image226.png"/></Relationships>
</file>

<file path=ppt/slides/_rels/slide72.xml.rels><?xml version="1.0" encoding="UTF-8" standalone="yes"?>
<Relationships xmlns="http://schemas.openxmlformats.org/package/2006/relationships"><Relationship Id="rId3" Type="http://schemas.openxmlformats.org/officeDocument/2006/relationships/image" Target="../media/image225.png"/><Relationship Id="rId7" Type="http://schemas.openxmlformats.org/officeDocument/2006/relationships/image" Target="../media/image232.png"/><Relationship Id="rId2" Type="http://schemas.openxmlformats.org/officeDocument/2006/relationships/image" Target="../media/image227.png"/><Relationship Id="rId1" Type="http://schemas.openxmlformats.org/officeDocument/2006/relationships/slideLayout" Target="../slideLayouts/slideLayout7.xml"/><Relationship Id="rId6" Type="http://schemas.openxmlformats.org/officeDocument/2006/relationships/image" Target="../media/image231.png"/><Relationship Id="rId5" Type="http://schemas.openxmlformats.org/officeDocument/2006/relationships/image" Target="../media/image230.png"/><Relationship Id="rId4" Type="http://schemas.openxmlformats.org/officeDocument/2006/relationships/image" Target="../media/image229.png"/></Relationships>
</file>

<file path=ppt/slides/_rels/slide73.xml.rels><?xml version="1.0" encoding="UTF-8" standalone="yes"?>
<Relationships xmlns="http://schemas.openxmlformats.org/package/2006/relationships"><Relationship Id="rId3" Type="http://schemas.openxmlformats.org/officeDocument/2006/relationships/image" Target="../media/image228.png"/><Relationship Id="rId2" Type="http://schemas.openxmlformats.org/officeDocument/2006/relationships/image" Target="../media/image1710.png"/><Relationship Id="rId1" Type="http://schemas.openxmlformats.org/officeDocument/2006/relationships/slideLayout" Target="../slideLayouts/slideLayout7.xml"/><Relationship Id="rId4" Type="http://schemas.openxmlformats.org/officeDocument/2006/relationships/image" Target="../media/image1910.png"/></Relationships>
</file>

<file path=ppt/slides/_rels/slide74.xml.rels><?xml version="1.0" encoding="UTF-8" standalone="yes"?>
<Relationships xmlns="http://schemas.openxmlformats.org/package/2006/relationships"><Relationship Id="rId3" Type="http://schemas.openxmlformats.org/officeDocument/2006/relationships/image" Target="../media/image233.png"/><Relationship Id="rId2" Type="http://schemas.openxmlformats.org/officeDocument/2006/relationships/image" Target="../media/image2010.png"/><Relationship Id="rId1" Type="http://schemas.openxmlformats.org/officeDocument/2006/relationships/slideLayout" Target="../slideLayouts/slideLayout7.xml"/><Relationship Id="rId4" Type="http://schemas.openxmlformats.org/officeDocument/2006/relationships/image" Target="../media/image2210.png"/></Relationships>
</file>

<file path=ppt/slides/_rels/slide7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10.png"/><Relationship Id="rId1" Type="http://schemas.openxmlformats.org/officeDocument/2006/relationships/slideLayout" Target="../slideLayouts/slideLayout7.xml"/><Relationship Id="rId4" Type="http://schemas.openxmlformats.org/officeDocument/2006/relationships/image" Target="../media/image234.png"/></Relationships>
</file>

<file path=ppt/slides/_rels/slide7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35.png"/></Relationships>
</file>

<file path=ppt/slides/_rels/slide7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236.png"/></Relationships>
</file>

<file path=ppt/slides/_rels/slide78.xml.rels><?xml version="1.0" encoding="UTF-8" standalone="yes"?>
<Relationships xmlns="http://schemas.openxmlformats.org/package/2006/relationships"><Relationship Id="rId8" Type="http://schemas.openxmlformats.org/officeDocument/2006/relationships/image" Target="../media/image243.png"/><Relationship Id="rId13" Type="http://schemas.openxmlformats.org/officeDocument/2006/relationships/image" Target="../media/image248.png"/><Relationship Id="rId18" Type="http://schemas.openxmlformats.org/officeDocument/2006/relationships/image" Target="../media/image253.png"/><Relationship Id="rId3" Type="http://schemas.openxmlformats.org/officeDocument/2006/relationships/image" Target="../media/image238.png"/><Relationship Id="rId21" Type="http://schemas.openxmlformats.org/officeDocument/2006/relationships/image" Target="../media/image256.png"/><Relationship Id="rId7" Type="http://schemas.openxmlformats.org/officeDocument/2006/relationships/image" Target="../media/image242.png"/><Relationship Id="rId12" Type="http://schemas.openxmlformats.org/officeDocument/2006/relationships/image" Target="../media/image247.png"/><Relationship Id="rId17" Type="http://schemas.openxmlformats.org/officeDocument/2006/relationships/image" Target="../media/image252.png"/><Relationship Id="rId2" Type="http://schemas.openxmlformats.org/officeDocument/2006/relationships/image" Target="../media/image237.png"/><Relationship Id="rId16" Type="http://schemas.openxmlformats.org/officeDocument/2006/relationships/image" Target="../media/image251.png"/><Relationship Id="rId20" Type="http://schemas.openxmlformats.org/officeDocument/2006/relationships/image" Target="../media/image255.png"/><Relationship Id="rId1" Type="http://schemas.openxmlformats.org/officeDocument/2006/relationships/slideLayout" Target="../slideLayouts/slideLayout7.xml"/><Relationship Id="rId6" Type="http://schemas.openxmlformats.org/officeDocument/2006/relationships/image" Target="../media/image241.png"/><Relationship Id="rId11" Type="http://schemas.openxmlformats.org/officeDocument/2006/relationships/image" Target="../media/image246.png"/><Relationship Id="rId5" Type="http://schemas.openxmlformats.org/officeDocument/2006/relationships/image" Target="../media/image240.png"/><Relationship Id="rId15" Type="http://schemas.openxmlformats.org/officeDocument/2006/relationships/image" Target="../media/image250.png"/><Relationship Id="rId10" Type="http://schemas.openxmlformats.org/officeDocument/2006/relationships/image" Target="../media/image245.png"/><Relationship Id="rId19" Type="http://schemas.openxmlformats.org/officeDocument/2006/relationships/image" Target="../media/image254.png"/><Relationship Id="rId4" Type="http://schemas.openxmlformats.org/officeDocument/2006/relationships/image" Target="../media/image239.png"/><Relationship Id="rId9" Type="http://schemas.openxmlformats.org/officeDocument/2006/relationships/image" Target="../media/image244.png"/><Relationship Id="rId14" Type="http://schemas.openxmlformats.org/officeDocument/2006/relationships/image" Target="../media/image249.png"/><Relationship Id="rId22" Type="http://schemas.openxmlformats.org/officeDocument/2006/relationships/image" Target="../media/image257.png"/></Relationships>
</file>

<file path=ppt/slides/_rels/slide7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58.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00.png"/></Relationships>
</file>

<file path=ppt/slides/_rels/slide81.xml.rels><?xml version="1.0" encoding="UTF-8" standalone="yes"?>
<Relationships xmlns="http://schemas.openxmlformats.org/package/2006/relationships"><Relationship Id="rId3" Type="http://schemas.openxmlformats.org/officeDocument/2006/relationships/image" Target="../media/image259.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270.png"/></Relationships>
</file>

<file path=ppt/slides/_rels/slide82.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400.png"/><Relationship Id="rId1" Type="http://schemas.openxmlformats.org/officeDocument/2006/relationships/slideLayout" Target="../slideLayouts/slideLayout7.xml"/><Relationship Id="rId4" Type="http://schemas.openxmlformats.org/officeDocument/2006/relationships/image" Target="../media/image2420.png"/></Relationships>
</file>

<file path=ppt/slides/_rels/slide83.xml.rels><?xml version="1.0" encoding="UTF-8" standalone="yes"?>
<Relationships xmlns="http://schemas.openxmlformats.org/package/2006/relationships"><Relationship Id="rId3" Type="http://schemas.openxmlformats.org/officeDocument/2006/relationships/image" Target="../media/image261.png"/><Relationship Id="rId2" Type="http://schemas.openxmlformats.org/officeDocument/2006/relationships/image" Target="../media/image2430.png"/><Relationship Id="rId1" Type="http://schemas.openxmlformats.org/officeDocument/2006/relationships/slideLayout" Target="../slideLayouts/slideLayout7.xml"/><Relationship Id="rId4" Type="http://schemas.openxmlformats.org/officeDocument/2006/relationships/image" Target="../media/image2450.png"/></Relationships>
</file>

<file path=ppt/slides/_rels/slide84.xml.rels><?xml version="1.0" encoding="UTF-8" standalone="yes"?>
<Relationships xmlns="http://schemas.openxmlformats.org/package/2006/relationships"><Relationship Id="rId3" Type="http://schemas.openxmlformats.org/officeDocument/2006/relationships/image" Target="../media/image2470.png"/><Relationship Id="rId2" Type="http://schemas.openxmlformats.org/officeDocument/2006/relationships/image" Target="../media/image262.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8" Type="http://schemas.openxmlformats.org/officeDocument/2006/relationships/image" Target="../media/image2540.png"/><Relationship Id="rId3" Type="http://schemas.openxmlformats.org/officeDocument/2006/relationships/image" Target="../media/image263.png"/><Relationship Id="rId7" Type="http://schemas.openxmlformats.org/officeDocument/2006/relationships/image" Target="../media/image2530.png"/><Relationship Id="rId2" Type="http://schemas.openxmlformats.org/officeDocument/2006/relationships/image" Target="../media/image2480.png"/><Relationship Id="rId1" Type="http://schemas.openxmlformats.org/officeDocument/2006/relationships/slideLayout" Target="../slideLayouts/slideLayout7.xml"/><Relationship Id="rId6" Type="http://schemas.openxmlformats.org/officeDocument/2006/relationships/image" Target="../media/image2520.png"/><Relationship Id="rId5" Type="http://schemas.openxmlformats.org/officeDocument/2006/relationships/image" Target="../media/image2510.png"/><Relationship Id="rId4" Type="http://schemas.openxmlformats.org/officeDocument/2006/relationships/image" Target="../media/image2500.png"/></Relationships>
</file>

<file path=ppt/slides/_rels/slide86.xml.rels><?xml version="1.0" encoding="UTF-8" standalone="yes"?>
<Relationships xmlns="http://schemas.openxmlformats.org/package/2006/relationships"><Relationship Id="rId2" Type="http://schemas.openxmlformats.org/officeDocument/2006/relationships/image" Target="../media/image264.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26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Year 7 </a:t>
            </a:r>
            <a:r>
              <a:rPr lang="en-GB" dirty="0"/>
              <a:t>Area &amp; Perimeter</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Dr J Frost (jfrost@tiffin.kingston.sch.uk)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22</a:t>
            </a:r>
            <a:r>
              <a:rPr lang="en-GB" baseline="30000" dirty="0"/>
              <a:t>nd</a:t>
            </a:r>
            <a:r>
              <a:rPr lang="en-GB" dirty="0"/>
              <a:t> July 2018</a:t>
            </a:r>
          </a:p>
        </p:txBody>
      </p:sp>
      <p:sp>
        <p:nvSpPr>
          <p:cNvPr id="7" name="TextBox 6"/>
          <p:cNvSpPr txBox="1"/>
          <p:nvPr/>
        </p:nvSpPr>
        <p:spPr>
          <a:xfrm>
            <a:off x="1115616" y="4365104"/>
            <a:ext cx="7056784" cy="1754326"/>
          </a:xfrm>
          <a:prstGeom prst="rect">
            <a:avLst/>
          </a:prstGeom>
          <a:noFill/>
        </p:spPr>
        <p:txBody>
          <a:bodyPr wrap="square" rtlCol="0">
            <a:spAutoFit/>
          </a:bodyPr>
          <a:lstStyle/>
          <a:p>
            <a:r>
              <a:rPr lang="en-GB" b="1" dirty="0"/>
              <a:t>Objectives: </a:t>
            </a:r>
            <a:r>
              <a:rPr lang="en-GB" dirty="0"/>
              <a:t>Find the area and perimeter of rectangles, triangles, parallelograms, trapeziums, circles (and fractions of circles) and composite shapes.</a:t>
            </a:r>
          </a:p>
          <a:p>
            <a:r>
              <a:rPr lang="en-GB" dirty="0"/>
              <a:t>Use a variety of additive and subtractive techniques to find area of complex shapes, and find fractions of shapes shaded.</a:t>
            </a:r>
          </a:p>
          <a:p>
            <a:endParaRPr lang="en-GB" dirty="0"/>
          </a:p>
        </p:txBody>
      </p:sp>
    </p:spTree>
    <p:extLst>
      <p:ext uri="{BB962C8B-B14F-4D97-AF65-F5344CB8AC3E}">
        <p14:creationId xmlns:p14="http://schemas.microsoft.com/office/powerpoint/2010/main" val="1629306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5798793" y="121996"/>
            <a:ext cx="3119972" cy="369332"/>
          </a:xfrm>
          <a:prstGeom prst="rect">
            <a:avLst/>
          </a:prstGeom>
          <a:noFill/>
        </p:spPr>
        <p:txBody>
          <a:bodyPr wrap="square" rtlCol="0">
            <a:spAutoFit/>
          </a:bodyPr>
          <a:lstStyle/>
          <a:p>
            <a:pPr algn="r"/>
            <a:r>
              <a:rPr lang="en-GB" dirty="0">
                <a:solidFill>
                  <a:schemeClr val="bg1"/>
                </a:solidFill>
              </a:rPr>
              <a:t>(Questions on provided sheet)</a:t>
            </a:r>
          </a:p>
        </p:txBody>
      </p:sp>
      <p:sp>
        <p:nvSpPr>
          <p:cNvPr id="6" name="Rectangle 5"/>
          <p:cNvSpPr/>
          <p:nvPr/>
        </p:nvSpPr>
        <p:spPr>
          <a:xfrm>
            <a:off x="683567" y="836712"/>
            <a:ext cx="5115225" cy="5355312"/>
          </a:xfrm>
          <a:prstGeom prst="rect">
            <a:avLst/>
          </a:prstGeom>
        </p:spPr>
        <p:txBody>
          <a:bodyPr wrap="squar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[JMO 2011 A2] Two rectangles measuring 6 cm × 7 cm and 8 cm × 9 cm overlap as shown. The region shaded grey has an area of 32 cm</a:t>
            </a:r>
            <a:r>
              <a:rPr lang="en-GB" baseline="30000" dirty="0">
                <a:latin typeface="Calibri" panose="020F0502020204030204" pitchFamily="34" charset="0"/>
                <a:ea typeface="Calibri" panose="020F0502020204030204" pitchFamily="34" charset="0"/>
                <a:cs typeface="Times New Roman" panose="02020603050405020304" pitchFamily="18" charset="0"/>
              </a:rPr>
              <a:t>2</a:t>
            </a:r>
            <a:r>
              <a:rPr lang="en-GB" dirty="0">
                <a:latin typeface="Calibri" panose="020F0502020204030204" pitchFamily="34" charset="0"/>
                <a:ea typeface="Calibri" panose="020F0502020204030204" pitchFamily="34" charset="0"/>
                <a:cs typeface="Times New Roman" panose="02020603050405020304" pitchFamily="18" charset="0"/>
              </a:rPr>
              <a:t>. What is the area of the black region?</a:t>
            </a:r>
            <a:br>
              <a:rPr lang="en-GB" dirty="0">
                <a:latin typeface="Calibri" panose="020F0502020204030204" pitchFamily="34" charset="0"/>
                <a:ea typeface="Calibri" panose="020F0502020204030204" pitchFamily="34" charset="0"/>
                <a:cs typeface="Times New Roman" panose="02020603050405020304" pitchFamily="18" charset="0"/>
              </a:rPr>
            </a:br>
            <a:r>
              <a:rPr lang="en-GB" b="1" dirty="0">
                <a:latin typeface="Calibri" panose="020F0502020204030204" pitchFamily="34" charset="0"/>
                <a:ea typeface="Calibri" panose="020F0502020204030204" pitchFamily="34" charset="0"/>
                <a:cs typeface="Times New Roman" panose="02020603050405020304" pitchFamily="18" charset="0"/>
              </a:rPr>
              <a:t>Solution: 62 cm</a:t>
            </a:r>
            <a:r>
              <a:rPr lang="en-GB" b="1" baseline="30000" dirty="0">
                <a:latin typeface="Calibri" panose="020F0502020204030204" pitchFamily="34" charset="0"/>
                <a:ea typeface="Calibri" panose="020F0502020204030204" pitchFamily="34" charset="0"/>
                <a:cs typeface="Times New Roman" panose="02020603050405020304" pitchFamily="18" charset="0"/>
              </a:rPr>
              <a:t>2</a:t>
            </a:r>
          </a:p>
          <a:p>
            <a:endParaRPr lang="en-GB" dirty="0"/>
          </a:p>
          <a:p>
            <a:pPr lvl="0"/>
            <a:r>
              <a:rPr lang="en-GB" dirty="0"/>
              <a:t>[JMC 2000 Q12] Four rectangular paper strips, each measuring 10cm by 1cm, are laid flat on a table. Each strip is at right angles to two of the other strips as shown. What is the area of the table covered by the strips?</a:t>
            </a:r>
            <a:br>
              <a:rPr lang="en-GB" dirty="0"/>
            </a:br>
            <a:r>
              <a:rPr lang="en-GB" dirty="0"/>
              <a:t>A   30 cm</a:t>
            </a:r>
            <a:r>
              <a:rPr lang="en-GB" baseline="30000" dirty="0"/>
              <a:t>2</a:t>
            </a:r>
            <a:r>
              <a:rPr lang="en-GB" dirty="0"/>
              <a:t>	B   32 cm</a:t>
            </a:r>
            <a:r>
              <a:rPr lang="en-GB" baseline="30000" dirty="0"/>
              <a:t>2</a:t>
            </a:r>
            <a:r>
              <a:rPr lang="en-GB" dirty="0"/>
              <a:t>	C   34 cm</a:t>
            </a:r>
            <a:r>
              <a:rPr lang="en-GB" baseline="30000" dirty="0"/>
              <a:t>2</a:t>
            </a:r>
            <a:br>
              <a:rPr lang="en-GB" dirty="0"/>
            </a:br>
            <a:r>
              <a:rPr lang="en-GB" dirty="0"/>
              <a:t>D   36 cm</a:t>
            </a:r>
            <a:r>
              <a:rPr lang="en-GB" baseline="30000" dirty="0"/>
              <a:t>2</a:t>
            </a:r>
            <a:r>
              <a:rPr lang="en-GB" dirty="0"/>
              <a:t>	E   38 cm</a:t>
            </a:r>
            <a:r>
              <a:rPr lang="en-GB" baseline="30000" dirty="0"/>
              <a:t>2</a:t>
            </a:r>
            <a:br>
              <a:rPr lang="en-GB" dirty="0"/>
            </a:br>
            <a:r>
              <a:rPr lang="en-GB" b="1" dirty="0"/>
              <a:t>Solution: D</a:t>
            </a:r>
          </a:p>
          <a:p>
            <a:pPr lvl="0"/>
            <a:endParaRPr lang="en-GB" dirty="0"/>
          </a:p>
          <a:p>
            <a:pPr lvl="0"/>
            <a:r>
              <a:rPr lang="en-GB" dirty="0"/>
              <a:t> [JMC 1998 Q14] How much smaller (in cm</a:t>
            </a:r>
            <a:r>
              <a:rPr lang="en-GB" baseline="30000" dirty="0"/>
              <a:t>2</a:t>
            </a:r>
            <a:r>
              <a:rPr lang="en-GB" dirty="0"/>
              <a:t>) is the area of a 60cm by 40cm rectangle than that of a square with the same perimeter?</a:t>
            </a:r>
          </a:p>
          <a:p>
            <a:pPr lvl="0"/>
            <a:r>
              <a:rPr lang="en-GB" b="1" dirty="0"/>
              <a:t>100 cm</a:t>
            </a:r>
            <a:r>
              <a:rPr lang="en-GB" b="1" baseline="30000" dirty="0"/>
              <a:t>2</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6084168" y="835844"/>
            <a:ext cx="2016796" cy="1565325"/>
          </a:xfrm>
          <a:prstGeom prst="rect">
            <a:avLst/>
          </a:prstGeom>
          <a:noFill/>
          <a:ln>
            <a:noFill/>
          </a:ln>
        </p:spPr>
      </p:pic>
      <p:sp>
        <p:nvSpPr>
          <p:cNvPr id="8" name="Rectangle 7"/>
          <p:cNvSpPr/>
          <p:nvPr/>
        </p:nvSpPr>
        <p:spPr>
          <a:xfrm>
            <a:off x="264220" y="912044"/>
            <a:ext cx="360040" cy="3609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6</a:t>
            </a:r>
          </a:p>
        </p:txBody>
      </p:sp>
      <p:sp>
        <p:nvSpPr>
          <p:cNvPr id="9" name="Rectangle 8"/>
          <p:cNvSpPr/>
          <p:nvPr/>
        </p:nvSpPr>
        <p:spPr>
          <a:xfrm>
            <a:off x="6804248" y="2924944"/>
            <a:ext cx="216024" cy="1296144"/>
          </a:xfrm>
          <a:prstGeom prst="rect">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p:cNvSpPr/>
          <p:nvPr/>
        </p:nvSpPr>
        <p:spPr>
          <a:xfrm>
            <a:off x="7452320" y="2996952"/>
            <a:ext cx="216024" cy="1296144"/>
          </a:xfrm>
          <a:prstGeom prst="rect">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Rectangle 12"/>
          <p:cNvSpPr/>
          <p:nvPr/>
        </p:nvSpPr>
        <p:spPr>
          <a:xfrm rot="16200000">
            <a:off x="7128284" y="2672916"/>
            <a:ext cx="216024" cy="1296144"/>
          </a:xfrm>
          <a:prstGeom prst="rect">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13"/>
          <p:cNvSpPr/>
          <p:nvPr/>
        </p:nvSpPr>
        <p:spPr>
          <a:xfrm rot="16200000">
            <a:off x="7200292" y="3208213"/>
            <a:ext cx="216024" cy="1296144"/>
          </a:xfrm>
          <a:prstGeom prst="rect">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Rectangle 14"/>
          <p:cNvSpPr/>
          <p:nvPr/>
        </p:nvSpPr>
        <p:spPr>
          <a:xfrm>
            <a:off x="251519" y="2564036"/>
            <a:ext cx="360040" cy="3609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7</a:t>
            </a:r>
          </a:p>
        </p:txBody>
      </p:sp>
      <p:sp>
        <p:nvSpPr>
          <p:cNvPr id="16" name="Rectangle 15"/>
          <p:cNvSpPr/>
          <p:nvPr/>
        </p:nvSpPr>
        <p:spPr>
          <a:xfrm>
            <a:off x="251519" y="5013176"/>
            <a:ext cx="360040" cy="3609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8</a:t>
            </a:r>
          </a:p>
        </p:txBody>
      </p:sp>
      <p:sp>
        <p:nvSpPr>
          <p:cNvPr id="17" name="Rectangle 16"/>
          <p:cNvSpPr/>
          <p:nvPr/>
        </p:nvSpPr>
        <p:spPr>
          <a:xfrm>
            <a:off x="749147" y="1972018"/>
            <a:ext cx="1872867" cy="3415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749147" y="4437112"/>
            <a:ext cx="1872867" cy="3415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714366" y="5864340"/>
            <a:ext cx="1872867" cy="3415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0286899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7"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5798793" y="121996"/>
            <a:ext cx="3119972" cy="369332"/>
          </a:xfrm>
          <a:prstGeom prst="rect">
            <a:avLst/>
          </a:prstGeom>
          <a:noFill/>
        </p:spPr>
        <p:txBody>
          <a:bodyPr wrap="square" rtlCol="0">
            <a:spAutoFit/>
          </a:bodyPr>
          <a:lstStyle/>
          <a:p>
            <a:pPr algn="r"/>
            <a:r>
              <a:rPr lang="en-GB" dirty="0">
                <a:solidFill>
                  <a:schemeClr val="bg1"/>
                </a:solidFill>
              </a:rPr>
              <a:t>(Questions on provided sheet)</a:t>
            </a:r>
          </a:p>
        </p:txBody>
      </p:sp>
      <p:sp>
        <p:nvSpPr>
          <p:cNvPr id="6" name="Rectangle 5"/>
          <p:cNvSpPr/>
          <p:nvPr/>
        </p:nvSpPr>
        <p:spPr>
          <a:xfrm>
            <a:off x="683568" y="764704"/>
            <a:ext cx="6552728" cy="5632311"/>
          </a:xfrm>
          <a:prstGeom prst="rect">
            <a:avLst/>
          </a:prstGeom>
        </p:spPr>
        <p:txBody>
          <a:bodyPr wrap="squar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[JMO 2015 A3] The diagram shows one square inside another. The perimeter of the shaded region has length 24 cm. What is the area of the larger square?</a:t>
            </a:r>
            <a:br>
              <a:rPr lang="en-GB" dirty="0">
                <a:latin typeface="Calibri" panose="020F0502020204030204" pitchFamily="34" charset="0"/>
                <a:ea typeface="Calibri" panose="020F0502020204030204" pitchFamily="34" charset="0"/>
                <a:cs typeface="Times New Roman" panose="02020603050405020304" pitchFamily="18" charset="0"/>
              </a:rPr>
            </a:br>
            <a:r>
              <a:rPr lang="en-GB" b="1" dirty="0">
                <a:latin typeface="Calibri" panose="020F0502020204030204" pitchFamily="34" charset="0"/>
                <a:ea typeface="Calibri" panose="020F0502020204030204" pitchFamily="34" charset="0"/>
                <a:cs typeface="Times New Roman" panose="02020603050405020304" pitchFamily="18" charset="0"/>
              </a:rPr>
              <a:t>Solution: 36 cm</a:t>
            </a:r>
            <a:r>
              <a:rPr lang="en-GB" b="1" baseline="30000" dirty="0">
                <a:latin typeface="Calibri" panose="020F0502020204030204" pitchFamily="34" charset="0"/>
                <a:ea typeface="Calibri" panose="020F0502020204030204" pitchFamily="34" charset="0"/>
                <a:cs typeface="Times New Roman" panose="02020603050405020304" pitchFamily="18" charset="0"/>
              </a:rPr>
              <a:t>2</a:t>
            </a:r>
            <a:endParaRPr lang="en-GB" b="1" dirty="0">
              <a:latin typeface="Calibri" panose="020F0502020204030204" pitchFamily="34" charset="0"/>
              <a:ea typeface="Calibri" panose="020F0502020204030204" pitchFamily="34" charset="0"/>
              <a:cs typeface="Times New Roman" panose="02020603050405020304" pitchFamily="18" charset="0"/>
            </a:endParaRPr>
          </a:p>
          <a:p>
            <a:endParaRPr lang="en-GB" dirty="0">
              <a:latin typeface="Calibri" panose="020F0502020204030204" pitchFamily="34" charset="0"/>
              <a:cs typeface="Times New Roman" panose="02020603050405020304" pitchFamily="18" charset="0"/>
            </a:endParaRPr>
          </a:p>
          <a:p>
            <a:pPr lvl="0"/>
            <a:r>
              <a:rPr lang="en-GB" dirty="0"/>
              <a:t>[JMC 2010 Q15] A 6 by 8 and a 7 by 9 rectangle overlap with one corner coinciding as shown. What is the area (in square units) of the region </a:t>
            </a:r>
            <a:r>
              <a:rPr lang="en-GB" i="1" dirty="0"/>
              <a:t>outside</a:t>
            </a:r>
            <a:r>
              <a:rPr lang="en-GB" dirty="0"/>
              <a:t> the overlap?</a:t>
            </a:r>
            <a:br>
              <a:rPr lang="en-GB" dirty="0"/>
            </a:br>
            <a:r>
              <a:rPr lang="en-GB" b="1" dirty="0"/>
              <a:t>Solution: 27</a:t>
            </a:r>
          </a:p>
          <a:p>
            <a:pPr lvl="0"/>
            <a:endParaRPr lang="en-GB" dirty="0"/>
          </a:p>
          <a:p>
            <a:pPr lvl="0"/>
            <a:endParaRPr lang="en-GB" dirty="0"/>
          </a:p>
          <a:p>
            <a:r>
              <a:rPr lang="en-GB" dirty="0"/>
              <a:t>[Kangaroo Pink 2013 Q2] The diagram shows six identical squares, each containing a shaded region. </a:t>
            </a:r>
          </a:p>
          <a:p>
            <a:endParaRPr lang="en-GB" dirty="0"/>
          </a:p>
          <a:p>
            <a:endParaRPr lang="en-GB" dirty="0"/>
          </a:p>
          <a:p>
            <a:endParaRPr lang="en-GB" dirty="0"/>
          </a:p>
          <a:p>
            <a:r>
              <a:rPr lang="en-GB" dirty="0"/>
              <a:t>How many of the regions have perimeter equal in length to the perimeter of one of the squares?</a:t>
            </a:r>
          </a:p>
          <a:p>
            <a:pPr lvl="0"/>
            <a:r>
              <a:rPr lang="en-GB" dirty="0"/>
              <a:t>A   2	B   3	C   4	D   5	E   6</a:t>
            </a:r>
            <a:br>
              <a:rPr lang="en-GB" dirty="0"/>
            </a:br>
            <a:r>
              <a:rPr lang="en-GB" b="1" dirty="0"/>
              <a:t>Solution: C</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7452320" y="764704"/>
            <a:ext cx="1331640" cy="1309370"/>
          </a:xfrm>
          <a:prstGeom prst="rect">
            <a:avLst/>
          </a:prstGeom>
          <a:noFill/>
          <a:ln>
            <a:noFill/>
          </a:ln>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7389575" y="2074074"/>
            <a:ext cx="1657551" cy="1440160"/>
          </a:xfrm>
          <a:prstGeom prst="rect">
            <a:avLst/>
          </a:prstGeom>
          <a:noFill/>
          <a:ln>
            <a:noFill/>
          </a:ln>
        </p:spPr>
      </p:pic>
      <p:sp>
        <p:nvSpPr>
          <p:cNvPr id="9" name="Rectangle 8"/>
          <p:cNvSpPr/>
          <p:nvPr/>
        </p:nvSpPr>
        <p:spPr>
          <a:xfrm>
            <a:off x="240382" y="825963"/>
            <a:ext cx="360040" cy="3609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9</a:t>
            </a:r>
          </a:p>
        </p:txBody>
      </p:sp>
      <p:sp>
        <p:nvSpPr>
          <p:cNvPr id="10" name="Rectangle 9"/>
          <p:cNvSpPr/>
          <p:nvPr/>
        </p:nvSpPr>
        <p:spPr>
          <a:xfrm>
            <a:off x="240382" y="2193843"/>
            <a:ext cx="428358" cy="3609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10</a:t>
            </a:r>
          </a:p>
        </p:txBody>
      </p:sp>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1835696" y="4365104"/>
            <a:ext cx="5086350" cy="876300"/>
          </a:xfrm>
          <a:prstGeom prst="rect">
            <a:avLst/>
          </a:prstGeom>
          <a:noFill/>
          <a:ln>
            <a:noFill/>
          </a:ln>
        </p:spPr>
      </p:pic>
      <p:sp>
        <p:nvSpPr>
          <p:cNvPr id="12" name="Rectangle 11"/>
          <p:cNvSpPr/>
          <p:nvPr/>
        </p:nvSpPr>
        <p:spPr>
          <a:xfrm>
            <a:off x="240382" y="3788559"/>
            <a:ext cx="428358" cy="3609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11</a:t>
            </a:r>
          </a:p>
        </p:txBody>
      </p:sp>
      <p:sp>
        <p:nvSpPr>
          <p:cNvPr id="13" name="Rectangle 12"/>
          <p:cNvSpPr/>
          <p:nvPr/>
        </p:nvSpPr>
        <p:spPr>
          <a:xfrm>
            <a:off x="703871" y="1665603"/>
            <a:ext cx="2067929" cy="3415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708844" y="3038731"/>
            <a:ext cx="2067929" cy="3415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703871" y="6055492"/>
            <a:ext cx="2067929" cy="3415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1864169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5798793" y="121996"/>
            <a:ext cx="3119972" cy="369332"/>
          </a:xfrm>
          <a:prstGeom prst="rect">
            <a:avLst/>
          </a:prstGeom>
          <a:noFill/>
        </p:spPr>
        <p:txBody>
          <a:bodyPr wrap="square" rtlCol="0">
            <a:spAutoFit/>
          </a:bodyPr>
          <a:lstStyle/>
          <a:p>
            <a:pPr algn="r"/>
            <a:r>
              <a:rPr lang="en-GB" dirty="0">
                <a:solidFill>
                  <a:schemeClr val="bg1"/>
                </a:solidFill>
              </a:rPr>
              <a:t>(Questions on provided sheet)</a:t>
            </a:r>
          </a:p>
        </p:txBody>
      </p:sp>
      <p:sp>
        <p:nvSpPr>
          <p:cNvPr id="6" name="Rectangle 5"/>
          <p:cNvSpPr/>
          <p:nvPr/>
        </p:nvSpPr>
        <p:spPr>
          <a:xfrm>
            <a:off x="755576" y="764704"/>
            <a:ext cx="5904656" cy="3261149"/>
          </a:xfrm>
          <a:prstGeom prst="rect">
            <a:avLst/>
          </a:prstGeom>
        </p:spPr>
        <p:txBody>
          <a:bodyPr wrap="square">
            <a:spAutoFit/>
          </a:bodyPr>
          <a:lstStyle/>
          <a:p>
            <a:pPr lvl="0">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[Junior Kangaroo 2015 Q15] A rectangular garden is surrounded by a path of constant width. The perimeter of the garden is 24 m shorter than the distance along the outside edge of the path. What is the width of the path?</a:t>
            </a:r>
            <a:br>
              <a:rPr lang="en-GB" dirty="0">
                <a:latin typeface="Calibri" panose="020F0502020204030204" pitchFamily="34" charset="0"/>
                <a:ea typeface="Calibri" panose="020F0502020204030204" pitchFamily="34" charset="0"/>
                <a:cs typeface="Times New Roman" panose="02020603050405020304" pitchFamily="18" charset="0"/>
              </a:rPr>
            </a:br>
            <a:r>
              <a:rPr lang="en-GB" b="1" dirty="0">
                <a:latin typeface="Calibri" panose="020F0502020204030204" pitchFamily="34" charset="0"/>
                <a:ea typeface="Calibri" panose="020F0502020204030204" pitchFamily="34" charset="0"/>
                <a:cs typeface="Times New Roman" panose="02020603050405020304" pitchFamily="18" charset="0"/>
              </a:rPr>
              <a:t>Solution: 3m</a:t>
            </a:r>
            <a:br>
              <a:rPr lang="en-GB" dirty="0"/>
            </a:br>
            <a:endParaRPr lang="en-GB" dirty="0"/>
          </a:p>
          <a:p>
            <a:pPr lvl="0">
              <a:lnSpc>
                <a:spcPct val="107000"/>
              </a:lnSpc>
              <a:spcAft>
                <a:spcPts val="800"/>
              </a:spcAft>
            </a:pPr>
            <a:r>
              <a:rPr lang="en-GB" dirty="0"/>
              <a:t>[JMC 2004 Q24] Five identical rectangles fit together as shown. What, in cm</a:t>
            </a:r>
            <a:r>
              <a:rPr lang="en-GB" baseline="30000" dirty="0"/>
              <a:t>2</a:t>
            </a:r>
            <a:r>
              <a:rPr lang="en-GB" dirty="0"/>
              <a:t>, is the total area which they cover?</a:t>
            </a:r>
            <a:br>
              <a:rPr lang="en-GB" dirty="0"/>
            </a:br>
            <a:r>
              <a:rPr lang="en-GB" b="1" dirty="0"/>
              <a:t>Solution: 270</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6876256" y="715050"/>
            <a:ext cx="1936678" cy="1728549"/>
          </a:xfrm>
          <a:prstGeom prst="rect">
            <a:avLst/>
          </a:prstGeom>
          <a:noFill/>
          <a:ln>
            <a:noFill/>
          </a:ln>
        </p:spPr>
      </p:pic>
      <p:sp>
        <p:nvSpPr>
          <p:cNvPr id="9" name="Rectangle 8"/>
          <p:cNvSpPr/>
          <p:nvPr/>
        </p:nvSpPr>
        <p:spPr>
          <a:xfrm>
            <a:off x="240382" y="828583"/>
            <a:ext cx="428358" cy="3609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12</a:t>
            </a:r>
          </a:p>
        </p:txBody>
      </p:sp>
      <p:sp>
        <p:nvSpPr>
          <p:cNvPr id="10" name="Rectangle 9"/>
          <p:cNvSpPr/>
          <p:nvPr/>
        </p:nvSpPr>
        <p:spPr>
          <a:xfrm>
            <a:off x="240382" y="2708920"/>
            <a:ext cx="428358" cy="3609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13</a:t>
            </a:r>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6337827" y="2415320"/>
            <a:ext cx="2806173" cy="1844472"/>
          </a:xfrm>
          <a:prstGeom prst="rect">
            <a:avLst/>
          </a:prstGeom>
          <a:noFill/>
          <a:ln>
            <a:noFill/>
          </a:ln>
        </p:spPr>
      </p:pic>
      <p:sp>
        <p:nvSpPr>
          <p:cNvPr id="13" name="Rectangle 12"/>
          <p:cNvSpPr/>
          <p:nvPr/>
        </p:nvSpPr>
        <p:spPr>
          <a:xfrm>
            <a:off x="755576" y="2027579"/>
            <a:ext cx="2067929" cy="3415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755576" y="3290454"/>
            <a:ext cx="2067929" cy="3415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4154833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5798793" y="121996"/>
            <a:ext cx="3119972" cy="369332"/>
          </a:xfrm>
          <a:prstGeom prst="rect">
            <a:avLst/>
          </a:prstGeom>
          <a:noFill/>
        </p:spPr>
        <p:txBody>
          <a:bodyPr wrap="square" rtlCol="0">
            <a:spAutoFit/>
          </a:bodyPr>
          <a:lstStyle/>
          <a:p>
            <a:pPr algn="r"/>
            <a:r>
              <a:rPr lang="en-GB" dirty="0">
                <a:solidFill>
                  <a:schemeClr val="bg1"/>
                </a:solidFill>
              </a:rPr>
              <a:t>(Questions on provided sheet)</a:t>
            </a:r>
          </a:p>
        </p:txBody>
      </p:sp>
      <mc:AlternateContent xmlns:mc="http://schemas.openxmlformats.org/markup-compatibility/2006" xmlns:a14="http://schemas.microsoft.com/office/drawing/2010/main">
        <mc:Choice Requires="a14">
          <p:sp>
            <p:nvSpPr>
              <p:cNvPr id="6" name="Rectangle 5"/>
              <p:cNvSpPr/>
              <p:nvPr/>
            </p:nvSpPr>
            <p:spPr>
              <a:xfrm>
                <a:off x="539551" y="695543"/>
                <a:ext cx="6840761" cy="6210931"/>
              </a:xfrm>
              <a:prstGeom prst="rect">
                <a:avLst/>
              </a:prstGeom>
            </p:spPr>
            <p:txBody>
              <a:bodyPr wrap="square">
                <a:spAutoFit/>
              </a:bodyPr>
              <a:lstStyle/>
              <a:p>
                <a:pPr lvl="0">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[JMC 2013 Q24]  Three congruent squares overlap as shown. The areas of the three overlapping sections are 2 cm</a:t>
                </a:r>
                <a:r>
                  <a:rPr lang="en-GB"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GB" dirty="0">
                    <a:effectLst/>
                    <a:latin typeface="Calibri" panose="020F0502020204030204" pitchFamily="34" charset="0"/>
                    <a:ea typeface="Calibri" panose="020F0502020204030204" pitchFamily="34" charset="0"/>
                    <a:cs typeface="Times New Roman" panose="02020603050405020304" pitchFamily="18" charset="0"/>
                  </a:rPr>
                  <a:t>, 5 cm</a:t>
                </a:r>
                <a:r>
                  <a:rPr lang="en-GB"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GB" dirty="0">
                    <a:effectLst/>
                    <a:latin typeface="Calibri" panose="020F0502020204030204" pitchFamily="34" charset="0"/>
                    <a:ea typeface="Calibri" panose="020F0502020204030204" pitchFamily="34" charset="0"/>
                    <a:cs typeface="Times New Roman" panose="02020603050405020304" pitchFamily="18" charset="0"/>
                  </a:rPr>
                  <a:t> and 8 cm</a:t>
                </a:r>
                <a:r>
                  <a:rPr lang="en-GB"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GB" dirty="0">
                    <a:effectLst/>
                    <a:latin typeface="Calibri" panose="020F0502020204030204" pitchFamily="34" charset="0"/>
                    <a:ea typeface="Calibri" panose="020F0502020204030204" pitchFamily="34" charset="0"/>
                    <a:cs typeface="Times New Roman" panose="02020603050405020304" pitchFamily="18" charset="0"/>
                  </a:rPr>
                  <a:t> respectively. The total area of the non-overlapping parts of the squares is 117 cm</a:t>
                </a:r>
                <a:r>
                  <a:rPr lang="en-GB"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GB" dirty="0">
                    <a:effectLst/>
                    <a:latin typeface="Calibri" panose="020F0502020204030204" pitchFamily="34" charset="0"/>
                    <a:ea typeface="Calibri" panose="020F0502020204030204" pitchFamily="34" charset="0"/>
                    <a:cs typeface="Times New Roman" panose="02020603050405020304" pitchFamily="18" charset="0"/>
                  </a:rPr>
                  <a:t>. What is the side-length of each square? (Hint: make the area of a square </a:t>
                </a:r>
                <a14:m>
                  <m:oMath xmlns:m="http://schemas.openxmlformats.org/officeDocument/2006/math">
                    <m:r>
                      <a:rPr lang="en-GB" i="1">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then consider what the area of the non-overlapping part would be in terms of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𝑥</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a:t>
                </a:r>
                <a:br>
                  <a:rPr lang="en-GB" dirty="0">
                    <a:effectLst/>
                    <a:latin typeface="Calibri" panose="020F0502020204030204" pitchFamily="34" charset="0"/>
                    <a:ea typeface="Calibri" panose="020F0502020204030204" pitchFamily="34" charset="0"/>
                    <a:cs typeface="Times New Roman" panose="02020603050405020304" pitchFamily="18" charset="0"/>
                  </a:rPr>
                </a:br>
                <a:r>
                  <a:rPr lang="en-GB" b="1" dirty="0">
                    <a:effectLst/>
                    <a:latin typeface="Calibri" panose="020F0502020204030204" pitchFamily="34" charset="0"/>
                    <a:ea typeface="Calibri" panose="020F0502020204030204" pitchFamily="34" charset="0"/>
                    <a:cs typeface="Times New Roman" panose="02020603050405020304" pitchFamily="18" charset="0"/>
                  </a:rPr>
                  <a:t>Solution: 7cm (</a:t>
                </a:r>
                <a14:m>
                  <m:oMath xmlns:m="http://schemas.openxmlformats.org/officeDocument/2006/math">
                    <m:r>
                      <a:rPr lang="en-GB" b="1" i="1" smtClean="0">
                        <a:effectLst/>
                        <a:latin typeface="Cambria Math" panose="02040503050406030204" pitchFamily="18" charset="0"/>
                        <a:ea typeface="Calibri" panose="020F0502020204030204" pitchFamily="34" charset="0"/>
                        <a:cs typeface="Times New Roman" panose="02020603050405020304" pitchFamily="18" charset="0"/>
                      </a:rPr>
                      <m:t>𝟑</m:t>
                    </m:r>
                    <m:r>
                      <a:rPr lang="en-GB" b="1" i="1" smtClean="0">
                        <a:effectLst/>
                        <a:latin typeface="Cambria Math" panose="02040503050406030204" pitchFamily="18" charset="0"/>
                        <a:ea typeface="Calibri" panose="020F0502020204030204" pitchFamily="34" charset="0"/>
                        <a:cs typeface="Times New Roman" panose="02020603050405020304" pitchFamily="18" charset="0"/>
                      </a:rPr>
                      <m:t>𝒙</m:t>
                    </m:r>
                    <m:r>
                      <a:rPr lang="en-GB" b="1" i="1" smtClean="0">
                        <a:effectLst/>
                        <a:latin typeface="Cambria Math" panose="02040503050406030204" pitchFamily="18" charset="0"/>
                        <a:ea typeface="Calibri" panose="020F0502020204030204" pitchFamily="34" charset="0"/>
                        <a:cs typeface="Times New Roman" panose="02020603050405020304" pitchFamily="18" charset="0"/>
                      </a:rPr>
                      <m:t> −</m:t>
                    </m:r>
                    <m:r>
                      <a:rPr lang="en-GB" b="1" i="1" smtClean="0">
                        <a:effectLst/>
                        <a:latin typeface="Cambria Math" panose="02040503050406030204" pitchFamily="18" charset="0"/>
                        <a:ea typeface="Calibri" panose="020F0502020204030204" pitchFamily="34" charset="0"/>
                        <a:cs typeface="Times New Roman" panose="02020603050405020304" pitchFamily="18" charset="0"/>
                      </a:rPr>
                      <m:t>𝟐</m:t>
                    </m:r>
                    <m:r>
                      <a:rPr lang="en-GB" b="1" i="1" smtClean="0">
                        <a:effectLst/>
                        <a:latin typeface="Cambria Math" panose="02040503050406030204" pitchFamily="18" charset="0"/>
                        <a:ea typeface="Calibri" panose="020F0502020204030204" pitchFamily="34" charset="0"/>
                        <a:cs typeface="Times New Roman" panose="02020603050405020304" pitchFamily="18" charset="0"/>
                      </a:rPr>
                      <m:t>×</m:t>
                    </m:r>
                    <m:d>
                      <m:dPr>
                        <m:ctrlPr>
                          <a:rPr lang="en-GB" b="1"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GB" b="1" i="1" smtClean="0">
                            <a:effectLst/>
                            <a:latin typeface="Cambria Math" panose="02040503050406030204" pitchFamily="18" charset="0"/>
                            <a:ea typeface="Calibri" panose="020F0502020204030204" pitchFamily="34" charset="0"/>
                            <a:cs typeface="Times New Roman" panose="02020603050405020304" pitchFamily="18" charset="0"/>
                          </a:rPr>
                          <m:t>𝟐</m:t>
                        </m:r>
                        <m:r>
                          <a:rPr lang="en-GB"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GB" b="1" i="1" smtClean="0">
                            <a:effectLst/>
                            <a:latin typeface="Cambria Math" panose="02040503050406030204" pitchFamily="18" charset="0"/>
                            <a:ea typeface="Calibri" panose="020F0502020204030204" pitchFamily="34" charset="0"/>
                            <a:cs typeface="Times New Roman" panose="02020603050405020304" pitchFamily="18" charset="0"/>
                          </a:rPr>
                          <m:t>𝟓</m:t>
                        </m:r>
                        <m:r>
                          <a:rPr lang="en-GB"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GB" b="1" i="1" smtClean="0">
                            <a:effectLst/>
                            <a:latin typeface="Cambria Math" panose="02040503050406030204" pitchFamily="18" charset="0"/>
                            <a:ea typeface="Calibri" panose="020F0502020204030204" pitchFamily="34" charset="0"/>
                            <a:cs typeface="Times New Roman" panose="02020603050405020304" pitchFamily="18" charset="0"/>
                          </a:rPr>
                          <m:t>𝟖</m:t>
                        </m:r>
                      </m:e>
                    </m:d>
                    <m:r>
                      <a:rPr lang="en-GB"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GB" b="1" i="1" smtClean="0">
                        <a:effectLst/>
                        <a:latin typeface="Cambria Math" panose="02040503050406030204" pitchFamily="18" charset="0"/>
                        <a:ea typeface="Calibri" panose="020F0502020204030204" pitchFamily="34" charset="0"/>
                        <a:cs typeface="Times New Roman" panose="02020603050405020304" pitchFamily="18" charset="0"/>
                      </a:rPr>
                      <m:t>𝟏𝟏𝟕</m:t>
                    </m:r>
                    <m:r>
                      <a:rPr lang="en-GB" b="1" i="1" smtClean="0">
                        <a:effectLst/>
                        <a:latin typeface="Cambria Math" panose="02040503050406030204" pitchFamily="18" charset="0"/>
                        <a:ea typeface="Calibri" panose="020F0502020204030204" pitchFamily="34" charset="0"/>
                        <a:cs typeface="Times New Roman" panose="02020603050405020304" pitchFamily="18" charset="0"/>
                      </a:rPr>
                      <m:t>  →  </m:t>
                    </m:r>
                    <m:r>
                      <a:rPr lang="en-GB" b="1" i="1" smtClean="0">
                        <a:effectLst/>
                        <a:latin typeface="Cambria Math" panose="02040503050406030204" pitchFamily="18" charset="0"/>
                        <a:ea typeface="Calibri" panose="020F0502020204030204" pitchFamily="34" charset="0"/>
                        <a:cs typeface="Times New Roman" panose="02020603050405020304" pitchFamily="18" charset="0"/>
                      </a:rPr>
                      <m:t>𝒙</m:t>
                    </m:r>
                    <m:r>
                      <a:rPr lang="en-GB"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GB" b="1" i="1" smtClean="0">
                        <a:effectLst/>
                        <a:latin typeface="Cambria Math" panose="02040503050406030204" pitchFamily="18" charset="0"/>
                        <a:ea typeface="Calibri" panose="020F0502020204030204" pitchFamily="34" charset="0"/>
                        <a:cs typeface="Times New Roman" panose="02020603050405020304" pitchFamily="18" charset="0"/>
                      </a:rPr>
                      <m:t>𝟒𝟗</m:t>
                    </m:r>
                  </m:oMath>
                </a14:m>
                <a:r>
                  <a:rPr lang="en-GB" b="1" dirty="0">
                    <a:effectLst/>
                    <a:latin typeface="Calibri" panose="020F0502020204030204" pitchFamily="34" charset="0"/>
                    <a:ea typeface="Calibri" panose="020F0502020204030204" pitchFamily="34" charset="0"/>
                    <a:cs typeface="Times New Roman" panose="02020603050405020304" pitchFamily="18" charset="0"/>
                  </a:rPr>
                  <a:t>)</a:t>
                </a:r>
                <a:endParaRPr lang="en-GB" b="1"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1000"/>
                  </a:spcAft>
                </a:pPr>
                <a:r>
                  <a:rPr lang="en-GB" dirty="0"/>
                  <a:t>[Kangaroo Grey 2014 Q11] Five equal rectangles are placed inside a square with side 24 cm, as shown in the diagram. What is the area in cm</a:t>
                </a:r>
                <a:r>
                  <a:rPr lang="en-GB" baseline="30000" dirty="0"/>
                  <a:t>2</a:t>
                </a:r>
                <a:r>
                  <a:rPr lang="en-GB" dirty="0"/>
                  <a:t> of one rectangle? (Hint: assign variables to the length and width of each rectangle. Can you get two equations from this?)</a:t>
                </a:r>
                <a:br>
                  <a:rPr lang="en-GB" dirty="0"/>
                </a:br>
                <a:r>
                  <a:rPr lang="en-GB" b="1" dirty="0"/>
                  <a:t>Solution: 32</a:t>
                </a:r>
              </a:p>
              <a:p>
                <a:pPr lvl="0">
                  <a:lnSpc>
                    <a:spcPct val="115000"/>
                  </a:lnSpc>
                  <a:spcAft>
                    <a:spcPts val="1000"/>
                  </a:spcAft>
                </a:pPr>
                <a:endParaRPr lang="en-GB" sz="7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t>[Kangaroo Grey 2011 Q14] A square piece of paper is cut into six rectangular pieces as shown in the diagram. When the lengths of the perimeters of the six rectangular pieces are added together, the result is 120 cm. What is the area of the square piece of paper?</a:t>
                </a:r>
                <a:br>
                  <a:rPr lang="en-GB" dirty="0"/>
                </a:br>
                <a:r>
                  <a:rPr lang="en-GB" b="1" dirty="0"/>
                  <a:t>Solution: 144 cm</a:t>
                </a:r>
                <a:r>
                  <a:rPr lang="en-GB" b="1" baseline="30000" dirty="0"/>
                  <a:t>2</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39551" y="695543"/>
                <a:ext cx="6840761" cy="6210931"/>
              </a:xfrm>
              <a:prstGeom prst="rect">
                <a:avLst/>
              </a:prstGeom>
              <a:blipFill rotWithShape="0">
                <a:blip r:embed="rId2"/>
                <a:stretch>
                  <a:fillRect l="-802" t="-98" r="-535"/>
                </a:stretch>
              </a:blipFill>
            </p:spPr>
            <p:txBody>
              <a:bodyPr/>
              <a:lstStyle/>
              <a:p>
                <a:r>
                  <a:rPr lang="en-GB">
                    <a:noFill/>
                  </a:rPr>
                  <a:t> </a:t>
                </a:r>
              </a:p>
            </p:txBody>
          </p:sp>
        </mc:Fallback>
      </mc:AlternateContent>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7236295" y="721123"/>
            <a:ext cx="1710925" cy="1771773"/>
          </a:xfrm>
          <a:prstGeom prst="rect">
            <a:avLst/>
          </a:prstGeom>
          <a:noFill/>
          <a:ln>
            <a:noFill/>
          </a:ln>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7251253" y="2937305"/>
            <a:ext cx="1845943" cy="1656184"/>
          </a:xfrm>
          <a:prstGeom prst="rect">
            <a:avLst/>
          </a:prstGeom>
          <a:noFill/>
        </p:spPr>
      </p:pic>
      <p:pic>
        <p:nvPicPr>
          <p:cNvPr id="9" name="Picture 8"/>
          <p:cNvPicPr/>
          <p:nvPr/>
        </p:nvPicPr>
        <p:blipFill>
          <a:blip r:embed="rId5">
            <a:extLst>
              <a:ext uri="{28A0092B-C50C-407E-A947-70E740481C1C}">
                <a14:useLocalDpi xmlns:a14="http://schemas.microsoft.com/office/drawing/2010/main" val="0"/>
              </a:ext>
            </a:extLst>
          </a:blip>
          <a:srcRect/>
          <a:stretch>
            <a:fillRect/>
          </a:stretch>
        </p:blipFill>
        <p:spPr bwMode="auto">
          <a:xfrm>
            <a:off x="7257212" y="5037899"/>
            <a:ext cx="1710925" cy="1680694"/>
          </a:xfrm>
          <a:prstGeom prst="rect">
            <a:avLst/>
          </a:prstGeom>
          <a:noFill/>
        </p:spPr>
      </p:pic>
      <p:sp>
        <p:nvSpPr>
          <p:cNvPr id="10" name="Rectangle 9"/>
          <p:cNvSpPr/>
          <p:nvPr/>
        </p:nvSpPr>
        <p:spPr>
          <a:xfrm>
            <a:off x="131200" y="787640"/>
            <a:ext cx="428358" cy="3609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14</a:t>
            </a:r>
          </a:p>
        </p:txBody>
      </p:sp>
      <p:sp>
        <p:nvSpPr>
          <p:cNvPr id="11" name="Rectangle 10"/>
          <p:cNvSpPr/>
          <p:nvPr/>
        </p:nvSpPr>
        <p:spPr>
          <a:xfrm>
            <a:off x="131200" y="3112244"/>
            <a:ext cx="428358" cy="3609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15</a:t>
            </a:r>
          </a:p>
        </p:txBody>
      </p:sp>
      <p:sp>
        <p:nvSpPr>
          <p:cNvPr id="12" name="Rectangle 11"/>
          <p:cNvSpPr/>
          <p:nvPr/>
        </p:nvSpPr>
        <p:spPr>
          <a:xfrm>
            <a:off x="117303" y="5060566"/>
            <a:ext cx="428358" cy="3609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16</a:t>
            </a:r>
          </a:p>
        </p:txBody>
      </p:sp>
      <p:sp>
        <p:nvSpPr>
          <p:cNvPr id="13" name="Rectangle 12"/>
          <p:cNvSpPr/>
          <p:nvPr/>
        </p:nvSpPr>
        <p:spPr>
          <a:xfrm>
            <a:off x="611560" y="2653218"/>
            <a:ext cx="5832648" cy="3415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590356" y="4365104"/>
            <a:ext cx="2109436" cy="3415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611560" y="6322779"/>
            <a:ext cx="2109436" cy="3415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2680205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5798793" y="121996"/>
            <a:ext cx="3119972" cy="369332"/>
          </a:xfrm>
          <a:prstGeom prst="rect">
            <a:avLst/>
          </a:prstGeom>
          <a:noFill/>
        </p:spPr>
        <p:txBody>
          <a:bodyPr wrap="square" rtlCol="0">
            <a:spAutoFit/>
          </a:bodyPr>
          <a:lstStyle/>
          <a:p>
            <a:pPr algn="r"/>
            <a:r>
              <a:rPr lang="en-GB" dirty="0">
                <a:solidFill>
                  <a:schemeClr val="bg1"/>
                </a:solidFill>
              </a:rPr>
              <a:t>(Questions on provided sheet)</a:t>
            </a:r>
          </a:p>
        </p:txBody>
      </p:sp>
      <mc:AlternateContent xmlns:mc="http://schemas.openxmlformats.org/markup-compatibility/2006" xmlns:a14="http://schemas.microsoft.com/office/drawing/2010/main">
        <mc:Choice Requires="a14">
          <p:sp>
            <p:nvSpPr>
              <p:cNvPr id="6" name="Rectangle 5"/>
              <p:cNvSpPr/>
              <p:nvPr/>
            </p:nvSpPr>
            <p:spPr>
              <a:xfrm>
                <a:off x="755576" y="682768"/>
                <a:ext cx="6246440" cy="5452775"/>
              </a:xfrm>
              <a:prstGeom prst="rect">
                <a:avLst/>
              </a:prstGeom>
            </p:spPr>
            <p:txBody>
              <a:bodyPr wrap="square">
                <a:spAutoFit/>
              </a:bodyPr>
              <a:lstStyle/>
              <a:p>
                <a:pPr lvl="0">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[JMC 2001 Q25] The diagram shows four overlapping squares which have sides 5, 7, 9 and 11. What is the difference between the total area shaded grey and the total area shaded black?</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a:latin typeface="Calibri" panose="020F0502020204030204" pitchFamily="34" charset="0"/>
                    <a:ea typeface="Calibri" panose="020F0502020204030204" pitchFamily="34" charset="0"/>
                    <a:cs typeface="Times New Roman" panose="02020603050405020304" pitchFamily="18" charset="0"/>
                  </a:rPr>
                  <a:t>A   25		B   36		C   49		D   64</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a:latin typeface="Calibri" panose="020F0502020204030204" pitchFamily="34" charset="0"/>
                    <a:ea typeface="Calibri" panose="020F0502020204030204" pitchFamily="34" charset="0"/>
                    <a:cs typeface="Times New Roman" panose="02020603050405020304" pitchFamily="18" charset="0"/>
                  </a:rPr>
                  <a:t>E   more information needed</a:t>
                </a:r>
                <a:br>
                  <a:rPr lang="en-GB" dirty="0">
                    <a:latin typeface="Calibri" panose="020F0502020204030204" pitchFamily="34" charset="0"/>
                    <a:ea typeface="Calibri" panose="020F0502020204030204" pitchFamily="34" charset="0"/>
                    <a:cs typeface="Times New Roman" panose="02020603050405020304" pitchFamily="18" charset="0"/>
                  </a:rPr>
                </a:br>
                <a:r>
                  <a:rPr lang="en-GB" b="1" dirty="0">
                    <a:latin typeface="Calibri" panose="020F0502020204030204" pitchFamily="34" charset="0"/>
                    <a:ea typeface="Calibri" panose="020F0502020204030204" pitchFamily="34" charset="0"/>
                    <a:cs typeface="Times New Roman" panose="02020603050405020304" pitchFamily="18" charset="0"/>
                  </a:rPr>
                  <a:t>Solution: Pulling the squares apart doesn’t affect the difference in areas. Thus </a:t>
                </a:r>
                <a14:m>
                  <m:oMath xmlns:m="http://schemas.openxmlformats.org/officeDocument/2006/math">
                    <m:sSup>
                      <m:sSupPr>
                        <m:ctrlPr>
                          <a:rPr lang="en-GB" b="1" i="1" smtClean="0">
                            <a:latin typeface="Cambria Math" panose="02040503050406030204" pitchFamily="18" charset="0"/>
                            <a:ea typeface="Calibri" panose="020F0502020204030204" pitchFamily="34" charset="0"/>
                            <a:cs typeface="Times New Roman" panose="02020603050405020304" pitchFamily="18" charset="0"/>
                          </a:rPr>
                        </m:ctrlPr>
                      </m:sSupPr>
                      <m:e>
                        <m:r>
                          <a:rPr lang="en-GB" b="1" i="1" smtClean="0">
                            <a:latin typeface="Cambria Math" panose="02040503050406030204" pitchFamily="18" charset="0"/>
                            <a:ea typeface="Calibri" panose="020F0502020204030204" pitchFamily="34" charset="0"/>
                            <a:cs typeface="Times New Roman" panose="02020603050405020304" pitchFamily="18" charset="0"/>
                          </a:rPr>
                          <m:t>𝟏𝟏</m:t>
                        </m:r>
                      </m:e>
                      <m:sup>
                        <m:r>
                          <a:rPr lang="en-GB" b="1" i="1" smtClean="0">
                            <a:latin typeface="Cambria Math" panose="02040503050406030204" pitchFamily="18" charset="0"/>
                            <a:ea typeface="Calibri" panose="020F0502020204030204" pitchFamily="34" charset="0"/>
                            <a:cs typeface="Times New Roman" panose="02020603050405020304" pitchFamily="18" charset="0"/>
                          </a:rPr>
                          <m:t>𝟐</m:t>
                        </m:r>
                      </m:sup>
                    </m:sSup>
                    <m:r>
                      <a:rPr lang="en-GB" b="1" i="1" smtClean="0">
                        <a:latin typeface="Cambria Math" panose="02040503050406030204" pitchFamily="18" charset="0"/>
                        <a:ea typeface="Calibri" panose="020F0502020204030204" pitchFamily="34" charset="0"/>
                        <a:cs typeface="Times New Roman" panose="02020603050405020304" pitchFamily="18" charset="0"/>
                      </a:rPr>
                      <m:t>+</m:t>
                    </m:r>
                    <m:sSup>
                      <m:sSupPr>
                        <m:ctrlPr>
                          <a:rPr lang="en-GB" b="1" i="1" smtClean="0">
                            <a:latin typeface="Cambria Math" panose="02040503050406030204" pitchFamily="18" charset="0"/>
                            <a:ea typeface="Calibri" panose="020F0502020204030204" pitchFamily="34" charset="0"/>
                            <a:cs typeface="Times New Roman" panose="02020603050405020304" pitchFamily="18" charset="0"/>
                          </a:rPr>
                        </m:ctrlPr>
                      </m:sSupPr>
                      <m:e>
                        <m:r>
                          <a:rPr lang="en-GB" b="1" i="1" smtClean="0">
                            <a:latin typeface="Cambria Math" panose="02040503050406030204" pitchFamily="18" charset="0"/>
                            <a:ea typeface="Calibri" panose="020F0502020204030204" pitchFamily="34" charset="0"/>
                            <a:cs typeface="Times New Roman" panose="02020603050405020304" pitchFamily="18" charset="0"/>
                          </a:rPr>
                          <m:t>𝟕</m:t>
                        </m:r>
                      </m:e>
                      <m:sup>
                        <m:r>
                          <a:rPr lang="en-GB" b="1" i="1" smtClean="0">
                            <a:latin typeface="Cambria Math" panose="02040503050406030204" pitchFamily="18" charset="0"/>
                            <a:ea typeface="Calibri" panose="020F0502020204030204" pitchFamily="34" charset="0"/>
                            <a:cs typeface="Times New Roman" panose="02020603050405020304" pitchFamily="18" charset="0"/>
                          </a:rPr>
                          <m:t>𝟐</m:t>
                        </m:r>
                      </m:sup>
                    </m:sSup>
                    <m:r>
                      <a:rPr lang="en-GB" b="1" i="1" smtClean="0">
                        <a:latin typeface="Cambria Math" panose="02040503050406030204" pitchFamily="18" charset="0"/>
                        <a:ea typeface="Calibri" panose="020F0502020204030204" pitchFamily="34" charset="0"/>
                        <a:cs typeface="Times New Roman" panose="02020603050405020304" pitchFamily="18" charset="0"/>
                      </a:rPr>
                      <m:t>−</m:t>
                    </m:r>
                    <m:sSup>
                      <m:sSupPr>
                        <m:ctrlPr>
                          <a:rPr lang="en-GB" b="1" i="1" smtClean="0">
                            <a:latin typeface="Cambria Math" panose="02040503050406030204" pitchFamily="18" charset="0"/>
                            <a:ea typeface="Calibri" panose="020F0502020204030204" pitchFamily="34" charset="0"/>
                            <a:cs typeface="Times New Roman" panose="02020603050405020304" pitchFamily="18" charset="0"/>
                          </a:rPr>
                        </m:ctrlPr>
                      </m:sSupPr>
                      <m:e>
                        <m:r>
                          <a:rPr lang="en-GB" b="1" i="1" smtClean="0">
                            <a:latin typeface="Cambria Math" panose="02040503050406030204" pitchFamily="18" charset="0"/>
                            <a:ea typeface="Calibri" panose="020F0502020204030204" pitchFamily="34" charset="0"/>
                            <a:cs typeface="Times New Roman" panose="02020603050405020304" pitchFamily="18" charset="0"/>
                          </a:rPr>
                          <m:t>𝟗</m:t>
                        </m:r>
                      </m:e>
                      <m:sup>
                        <m:r>
                          <a:rPr lang="en-GB" b="1" i="1" smtClean="0">
                            <a:latin typeface="Cambria Math" panose="02040503050406030204" pitchFamily="18" charset="0"/>
                            <a:ea typeface="Calibri" panose="020F0502020204030204" pitchFamily="34" charset="0"/>
                            <a:cs typeface="Times New Roman" panose="02020603050405020304" pitchFamily="18" charset="0"/>
                          </a:rPr>
                          <m:t>𝟐</m:t>
                        </m:r>
                      </m:sup>
                    </m:sSup>
                    <m:r>
                      <a:rPr lang="en-GB" b="1" i="1" smtClean="0">
                        <a:latin typeface="Cambria Math" panose="02040503050406030204" pitchFamily="18" charset="0"/>
                        <a:ea typeface="Calibri" panose="020F0502020204030204" pitchFamily="34" charset="0"/>
                        <a:cs typeface="Times New Roman" panose="02020603050405020304" pitchFamily="18" charset="0"/>
                      </a:rPr>
                      <m:t>−</m:t>
                    </m:r>
                    <m:sSup>
                      <m:sSupPr>
                        <m:ctrlPr>
                          <a:rPr lang="en-GB" b="1" i="1" smtClean="0">
                            <a:latin typeface="Cambria Math" panose="02040503050406030204" pitchFamily="18" charset="0"/>
                            <a:ea typeface="Calibri" panose="020F0502020204030204" pitchFamily="34" charset="0"/>
                            <a:cs typeface="Times New Roman" panose="02020603050405020304" pitchFamily="18" charset="0"/>
                          </a:rPr>
                        </m:ctrlPr>
                      </m:sSupPr>
                      <m:e>
                        <m:r>
                          <a:rPr lang="en-GB" b="1" i="1" smtClean="0">
                            <a:latin typeface="Cambria Math" panose="02040503050406030204" pitchFamily="18" charset="0"/>
                            <a:ea typeface="Calibri" panose="020F0502020204030204" pitchFamily="34" charset="0"/>
                            <a:cs typeface="Times New Roman" panose="02020603050405020304" pitchFamily="18" charset="0"/>
                          </a:rPr>
                          <m:t>𝟓</m:t>
                        </m:r>
                      </m:e>
                      <m:sup>
                        <m:r>
                          <a:rPr lang="en-GB" b="1" i="1" smtClean="0">
                            <a:latin typeface="Cambria Math" panose="02040503050406030204" pitchFamily="18" charset="0"/>
                            <a:ea typeface="Calibri" panose="020F0502020204030204" pitchFamily="34" charset="0"/>
                            <a:cs typeface="Times New Roman" panose="02020603050405020304" pitchFamily="18" charset="0"/>
                          </a:rPr>
                          <m:t>𝟐</m:t>
                        </m:r>
                      </m:sup>
                    </m:sSup>
                    <m:r>
                      <a:rPr lang="en-GB" b="1" i="1" smtClean="0">
                        <a:latin typeface="Cambria Math" panose="02040503050406030204" pitchFamily="18" charset="0"/>
                        <a:ea typeface="Calibri" panose="020F0502020204030204" pitchFamily="34" charset="0"/>
                        <a:cs typeface="Times New Roman" panose="02020603050405020304" pitchFamily="18" charset="0"/>
                      </a:rPr>
                      <m:t>=</m:t>
                    </m:r>
                    <m:r>
                      <a:rPr lang="en-GB" b="1" i="1" smtClean="0">
                        <a:latin typeface="Cambria Math" panose="02040503050406030204" pitchFamily="18" charset="0"/>
                        <a:ea typeface="Calibri" panose="020F0502020204030204" pitchFamily="34" charset="0"/>
                        <a:cs typeface="Times New Roman" panose="02020603050405020304" pitchFamily="18" charset="0"/>
                      </a:rPr>
                      <m:t>𝟔𝟒</m:t>
                    </m:r>
                  </m:oMath>
                </a14:m>
                <a:endParaRPr lang="en-GB" b="1"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1000"/>
                  </a:spcAft>
                </a:pPr>
                <a:r>
                  <a:rPr lang="en-GB" dirty="0"/>
                  <a:t>[JMC 2008 Q25] A large square is divided into adjacent pairs of smaller squares with integer sides, as shown in the diagram (which is not drawn to scale). Each size of smaller square occurs only twice. The shaded square has sides of length 10. What is the area of the large square?</a:t>
                </a:r>
                <a:br>
                  <a:rPr lang="en-GB" dirty="0"/>
                </a:br>
                <a:r>
                  <a:rPr lang="en-GB" dirty="0"/>
                  <a:t>A   1024		B   1089		C   1156		</a:t>
                </a:r>
                <a:br>
                  <a:rPr lang="en-GB" dirty="0"/>
                </a:br>
                <a:r>
                  <a:rPr lang="en-GB" dirty="0"/>
                  <a:t>D   1296		E   1444</a:t>
                </a:r>
                <a:br>
                  <a:rPr lang="en-GB" dirty="0"/>
                </a:br>
                <a:br>
                  <a:rPr lang="en-GB" dirty="0"/>
                </a:br>
                <a:r>
                  <a:rPr lang="en-GB" b="1" dirty="0"/>
                  <a:t>Solution: D</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755576" y="682768"/>
                <a:ext cx="6246440" cy="5452775"/>
              </a:xfrm>
              <a:prstGeom prst="rect">
                <a:avLst/>
              </a:prstGeom>
              <a:blipFill rotWithShape="0">
                <a:blip r:embed="rId2"/>
                <a:stretch>
                  <a:fillRect l="-878" t="-112" r="-1366"/>
                </a:stretch>
              </a:blipFill>
            </p:spPr>
            <p:txBody>
              <a:bodyPr/>
              <a:lstStyle/>
              <a:p>
                <a:r>
                  <a:rPr lang="en-GB">
                    <a:noFill/>
                  </a:rPr>
                  <a:t> </a:t>
                </a:r>
              </a:p>
            </p:txBody>
          </p:sp>
        </mc:Fallback>
      </mc:AlternateContent>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7236296" y="908720"/>
            <a:ext cx="1906560" cy="1080120"/>
          </a:xfrm>
          <a:prstGeom prst="rect">
            <a:avLst/>
          </a:prstGeom>
          <a:noFill/>
          <a:ln>
            <a:noFill/>
          </a:ln>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7002016" y="2852935"/>
            <a:ext cx="2169280" cy="2128497"/>
          </a:xfrm>
          <a:prstGeom prst="rect">
            <a:avLst/>
          </a:prstGeom>
          <a:noFill/>
          <a:ln>
            <a:noFill/>
          </a:ln>
        </p:spPr>
      </p:pic>
      <p:sp>
        <p:nvSpPr>
          <p:cNvPr id="10" name="Rectangle 9"/>
          <p:cNvSpPr/>
          <p:nvPr/>
        </p:nvSpPr>
        <p:spPr>
          <a:xfrm>
            <a:off x="226734" y="728266"/>
            <a:ext cx="428358" cy="3609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17</a:t>
            </a:r>
          </a:p>
        </p:txBody>
      </p:sp>
      <p:sp>
        <p:nvSpPr>
          <p:cNvPr id="11" name="Rectangle 10"/>
          <p:cNvSpPr/>
          <p:nvPr/>
        </p:nvSpPr>
        <p:spPr>
          <a:xfrm>
            <a:off x="226734" y="3120727"/>
            <a:ext cx="428358" cy="3609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18</a:t>
            </a:r>
          </a:p>
        </p:txBody>
      </p:sp>
      <p:sp>
        <p:nvSpPr>
          <p:cNvPr id="12" name="Rectangle 11"/>
          <p:cNvSpPr/>
          <p:nvPr/>
        </p:nvSpPr>
        <p:spPr>
          <a:xfrm>
            <a:off x="831897" y="2323656"/>
            <a:ext cx="6086696" cy="5958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831897" y="5445224"/>
            <a:ext cx="1382493" cy="4598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1023690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3356992"/>
            <a:ext cx="2411760" cy="2160240"/>
          </a:xfrm>
          <a:prstGeom prst="rect">
            <a:avLst/>
          </a:prstGeom>
          <a:noFill/>
        </p:spPr>
      </p:pic>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5798793" y="121996"/>
            <a:ext cx="3119972" cy="369332"/>
          </a:xfrm>
          <a:prstGeom prst="rect">
            <a:avLst/>
          </a:prstGeom>
          <a:noFill/>
        </p:spPr>
        <p:txBody>
          <a:bodyPr wrap="square" rtlCol="0">
            <a:spAutoFit/>
          </a:bodyPr>
          <a:lstStyle/>
          <a:p>
            <a:pPr algn="r"/>
            <a:r>
              <a:rPr lang="en-GB" dirty="0">
                <a:solidFill>
                  <a:schemeClr val="bg1"/>
                </a:solidFill>
              </a:rPr>
              <a:t>(Questions on provided sheet)</a:t>
            </a:r>
          </a:p>
        </p:txBody>
      </p:sp>
      <p:sp>
        <p:nvSpPr>
          <p:cNvPr id="6" name="Rectangle 5"/>
          <p:cNvSpPr/>
          <p:nvPr/>
        </p:nvSpPr>
        <p:spPr>
          <a:xfrm>
            <a:off x="683568" y="731449"/>
            <a:ext cx="5832648" cy="5355312"/>
          </a:xfrm>
          <a:prstGeom prst="rect">
            <a:avLst/>
          </a:prstGeom>
        </p:spPr>
        <p:txBody>
          <a:bodyPr wrap="squar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[Kangaroo Grey 2011 Q21] The diagram on the right shows a square with side 3 cm inside a square with side 7 cm and another square with side 5 cm which intersects the first two squares. What is the difference between the area of the black region and the total area of the grey regions?</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a:latin typeface="Calibri" panose="020F0502020204030204" pitchFamily="34" charset="0"/>
                <a:ea typeface="Calibri" panose="020F0502020204030204" pitchFamily="34" charset="0"/>
                <a:cs typeface="Times New Roman" panose="02020603050405020304" pitchFamily="18" charset="0"/>
              </a:rPr>
              <a:t>A   0cm</a:t>
            </a:r>
            <a:r>
              <a:rPr lang="en-GB" baseline="30000" dirty="0">
                <a:latin typeface="Calibri" panose="020F0502020204030204" pitchFamily="34" charset="0"/>
                <a:ea typeface="Calibri" panose="020F0502020204030204" pitchFamily="34" charset="0"/>
                <a:cs typeface="Times New Roman" panose="02020603050405020304" pitchFamily="18" charset="0"/>
              </a:rPr>
              <a:t>2</a:t>
            </a:r>
            <a:r>
              <a:rPr lang="en-GB" dirty="0">
                <a:latin typeface="Calibri" panose="020F0502020204030204" pitchFamily="34" charset="0"/>
                <a:ea typeface="Calibri" panose="020F0502020204030204" pitchFamily="34" charset="0"/>
                <a:cs typeface="Times New Roman" panose="02020603050405020304" pitchFamily="18" charset="0"/>
              </a:rPr>
              <a:t>		B   10cm</a:t>
            </a:r>
            <a:r>
              <a:rPr lang="en-GB" baseline="30000" dirty="0">
                <a:latin typeface="Calibri" panose="020F0502020204030204" pitchFamily="34" charset="0"/>
                <a:ea typeface="Calibri" panose="020F0502020204030204" pitchFamily="34" charset="0"/>
                <a:cs typeface="Times New Roman" panose="02020603050405020304" pitchFamily="18" charset="0"/>
              </a:rPr>
              <a:t>2</a:t>
            </a:r>
            <a:r>
              <a:rPr lang="en-GB" dirty="0">
                <a:latin typeface="Calibri" panose="020F0502020204030204" pitchFamily="34" charset="0"/>
                <a:ea typeface="Calibri" panose="020F0502020204030204" pitchFamily="34" charset="0"/>
                <a:cs typeface="Times New Roman" panose="02020603050405020304" pitchFamily="18" charset="0"/>
              </a:rPr>
              <a:t>		C   11cm</a:t>
            </a:r>
            <a:r>
              <a:rPr lang="en-GB" baseline="30000" dirty="0">
                <a:latin typeface="Calibri" panose="020F0502020204030204" pitchFamily="34" charset="0"/>
                <a:ea typeface="Calibri" panose="020F0502020204030204" pitchFamily="34" charset="0"/>
                <a:cs typeface="Times New Roman" panose="02020603050405020304" pitchFamily="18" charset="0"/>
              </a:rPr>
              <a:t>2</a:t>
            </a:r>
            <a:r>
              <a:rPr lang="en-GB" dirty="0">
                <a:latin typeface="Calibri" panose="020F0502020204030204" pitchFamily="34" charset="0"/>
                <a:ea typeface="Calibri" panose="020F0502020204030204" pitchFamily="34" charset="0"/>
                <a:cs typeface="Times New Roman" panose="02020603050405020304" pitchFamily="18" charset="0"/>
              </a:rPr>
              <a:t>	</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a:latin typeface="Calibri" panose="020F0502020204030204" pitchFamily="34" charset="0"/>
                <a:ea typeface="Calibri" panose="020F0502020204030204" pitchFamily="34" charset="0"/>
                <a:cs typeface="Times New Roman" panose="02020603050405020304" pitchFamily="18" charset="0"/>
              </a:rPr>
              <a:t>D   15cm</a:t>
            </a:r>
            <a:r>
              <a:rPr lang="en-GB" baseline="30000" dirty="0">
                <a:latin typeface="Calibri" panose="020F0502020204030204" pitchFamily="34" charset="0"/>
                <a:ea typeface="Calibri" panose="020F0502020204030204" pitchFamily="34" charset="0"/>
                <a:cs typeface="Times New Roman" panose="02020603050405020304" pitchFamily="18" charset="0"/>
              </a:rPr>
              <a:t>2</a:t>
            </a:r>
            <a:r>
              <a:rPr lang="en-GB" dirty="0">
                <a:latin typeface="Calibri" panose="020F0502020204030204" pitchFamily="34" charset="0"/>
                <a:ea typeface="Calibri" panose="020F0502020204030204" pitchFamily="34" charset="0"/>
                <a:cs typeface="Times New Roman" panose="02020603050405020304" pitchFamily="18" charset="0"/>
              </a:rPr>
              <a:t>		E   more information needed</a:t>
            </a:r>
            <a:br>
              <a:rPr lang="en-GB" dirty="0">
                <a:latin typeface="Calibri" panose="020F0502020204030204" pitchFamily="34" charset="0"/>
                <a:ea typeface="Calibri" panose="020F0502020204030204" pitchFamily="34" charset="0"/>
                <a:cs typeface="Times New Roman" panose="02020603050405020304" pitchFamily="18" charset="0"/>
              </a:rPr>
            </a:br>
            <a:br>
              <a:rPr lang="en-GB" dirty="0">
                <a:latin typeface="Calibri" panose="020F0502020204030204" pitchFamily="34" charset="0"/>
                <a:ea typeface="Calibri" panose="020F0502020204030204" pitchFamily="34" charset="0"/>
                <a:cs typeface="Times New Roman" panose="02020603050405020304" pitchFamily="18" charset="0"/>
              </a:rPr>
            </a:br>
            <a:r>
              <a:rPr lang="en-GB" b="1" dirty="0">
                <a:latin typeface="Calibri" panose="020F0502020204030204" pitchFamily="34" charset="0"/>
                <a:ea typeface="Calibri" panose="020F0502020204030204" pitchFamily="34" charset="0"/>
                <a:cs typeface="Times New Roman" panose="02020603050405020304" pitchFamily="18" charset="0"/>
              </a:rPr>
              <a:t>Solution: D</a:t>
            </a:r>
          </a:p>
          <a:p>
            <a:endParaRPr lang="en-GB" dirty="0">
              <a:latin typeface="Calibri" panose="020F0502020204030204" pitchFamily="34" charset="0"/>
              <a:ea typeface="Calibri" panose="020F0502020204030204" pitchFamily="34" charset="0"/>
              <a:cs typeface="Times New Roman" panose="02020603050405020304" pitchFamily="18" charset="0"/>
            </a:endParaRPr>
          </a:p>
          <a:p>
            <a:pPr lvl="0"/>
            <a:r>
              <a:rPr lang="en-GB" dirty="0"/>
              <a:t>[Maclaurin 2006 Q4] The nonagon shown shaded in the diagram has been made by removing three pieces from an equilateral triangle of side 12. All nine edges of the nonagon are parallel to sides of the triangle. Three edges have lengths 1, 2 and 3 as shown.</a:t>
            </a:r>
          </a:p>
          <a:p>
            <a:r>
              <a:rPr lang="en-GB" dirty="0"/>
              <a:t>Calculate the length of the perimeter of the nonagon.</a:t>
            </a:r>
            <a:br>
              <a:rPr lang="en-GB" dirty="0"/>
            </a:br>
            <a:br>
              <a:rPr lang="en-GB" dirty="0"/>
            </a:br>
            <a:r>
              <a:rPr lang="en-GB" b="1" dirty="0"/>
              <a:t>Solution: 30</a:t>
            </a:r>
          </a:p>
          <a:p>
            <a:endParaRPr lang="en-GB"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6940197" y="760210"/>
            <a:ext cx="1978568" cy="1944216"/>
          </a:xfrm>
          <a:prstGeom prst="rect">
            <a:avLst/>
          </a:prstGeom>
          <a:noFill/>
        </p:spPr>
      </p:pic>
      <p:sp>
        <p:nvSpPr>
          <p:cNvPr id="8" name="Rectangle 7"/>
          <p:cNvSpPr/>
          <p:nvPr/>
        </p:nvSpPr>
        <p:spPr>
          <a:xfrm>
            <a:off x="226734" y="787640"/>
            <a:ext cx="428358" cy="3609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19</a:t>
            </a:r>
          </a:p>
        </p:txBody>
      </p:sp>
      <p:sp>
        <p:nvSpPr>
          <p:cNvPr id="10" name="Rectangle 9"/>
          <p:cNvSpPr/>
          <p:nvPr/>
        </p:nvSpPr>
        <p:spPr>
          <a:xfrm>
            <a:off x="226734" y="3505650"/>
            <a:ext cx="428358" cy="3609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20</a:t>
            </a:r>
          </a:p>
        </p:txBody>
      </p:sp>
      <p:sp>
        <p:nvSpPr>
          <p:cNvPr id="11" name="Rectangle 10"/>
          <p:cNvSpPr/>
          <p:nvPr/>
        </p:nvSpPr>
        <p:spPr>
          <a:xfrm>
            <a:off x="755576" y="2897175"/>
            <a:ext cx="1382493" cy="4598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755576" y="5373216"/>
            <a:ext cx="1382493" cy="4598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7841853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ight Triangle 37"/>
          <p:cNvSpPr/>
          <p:nvPr/>
        </p:nvSpPr>
        <p:spPr>
          <a:xfrm>
            <a:off x="3454260" y="3864234"/>
            <a:ext cx="1872208" cy="906901"/>
          </a:xfrm>
          <a:prstGeom prst="r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Area of a Triangle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Freeform 4"/>
          <p:cNvSpPr/>
          <p:nvPr/>
        </p:nvSpPr>
        <p:spPr>
          <a:xfrm>
            <a:off x="899592" y="1175489"/>
            <a:ext cx="2280492" cy="1266940"/>
          </a:xfrm>
          <a:custGeom>
            <a:avLst/>
            <a:gdLst>
              <a:gd name="connsiteX0" fmla="*/ 0 w 2280492"/>
              <a:gd name="connsiteY0" fmla="*/ 1266940 h 1266940"/>
              <a:gd name="connsiteX1" fmla="*/ 2280492 w 2280492"/>
              <a:gd name="connsiteY1" fmla="*/ 1266940 h 1266940"/>
              <a:gd name="connsiteX2" fmla="*/ 1564396 w 2280492"/>
              <a:gd name="connsiteY2" fmla="*/ 0 h 1266940"/>
              <a:gd name="connsiteX3" fmla="*/ 0 w 2280492"/>
              <a:gd name="connsiteY3" fmla="*/ 1266940 h 1266940"/>
            </a:gdLst>
            <a:ahLst/>
            <a:cxnLst>
              <a:cxn ang="0">
                <a:pos x="connsiteX0" y="connsiteY0"/>
              </a:cxn>
              <a:cxn ang="0">
                <a:pos x="connsiteX1" y="connsiteY1"/>
              </a:cxn>
              <a:cxn ang="0">
                <a:pos x="connsiteX2" y="connsiteY2"/>
              </a:cxn>
              <a:cxn ang="0">
                <a:pos x="connsiteX3" y="connsiteY3"/>
              </a:cxn>
            </a:cxnLst>
            <a:rect l="l" t="t" r="r" b="b"/>
            <a:pathLst>
              <a:path w="2280492" h="1266940">
                <a:moveTo>
                  <a:pt x="0" y="1266940"/>
                </a:moveTo>
                <a:lnTo>
                  <a:pt x="2280492" y="1266940"/>
                </a:lnTo>
                <a:lnTo>
                  <a:pt x="1564396" y="0"/>
                </a:lnTo>
                <a:lnTo>
                  <a:pt x="0" y="1266940"/>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 name="TextBox 5"/>
              <p:cNvSpPr txBox="1"/>
              <p:nvPr/>
            </p:nvSpPr>
            <p:spPr>
              <a:xfrm>
                <a:off x="3779912" y="1175489"/>
                <a:ext cx="5256584" cy="115313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latin typeface="Wingdings" panose="05000000000000000000" pitchFamily="2" charset="2"/>
                  </a:rPr>
                  <a:t>!</a:t>
                </a:r>
                <a:r>
                  <a:rPr lang="en-GB" sz="2400" dirty="0"/>
                  <a:t> Area of triangle = </a:t>
                </a:r>
              </a:p>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i="1">
                              <a:latin typeface="Cambria Math" panose="02040503050406030204" pitchFamily="18" charset="0"/>
                            </a:rPr>
                            <m:t>1</m:t>
                          </m:r>
                        </m:num>
                        <m:den>
                          <m:r>
                            <a:rPr lang="en-GB" sz="2400" b="0" i="1" smtClean="0">
                              <a:latin typeface="Cambria Math" panose="02040503050406030204" pitchFamily="18" charset="0"/>
                            </a:rPr>
                            <m:t>2</m:t>
                          </m:r>
                        </m:den>
                      </m:f>
                      <m:r>
                        <a:rPr lang="en-GB" sz="2400" b="0" i="1" smtClean="0">
                          <a:latin typeface="Cambria Math" panose="02040503050406030204" pitchFamily="18" charset="0"/>
                        </a:rPr>
                        <m:t>×</m:t>
                      </m:r>
                      <m:r>
                        <a:rPr lang="en-GB" sz="2400" b="0" i="1" smtClean="0">
                          <a:latin typeface="Cambria Math" panose="02040503050406030204" pitchFamily="18" charset="0"/>
                        </a:rPr>
                        <m:t>𝑏𝑎𝑠𝑒</m:t>
                      </m:r>
                      <m:r>
                        <a:rPr lang="en-GB" sz="2400" b="0" i="1" smtClean="0">
                          <a:latin typeface="Cambria Math" panose="02040503050406030204" pitchFamily="18" charset="0"/>
                        </a:rPr>
                        <m:t>×</m:t>
                      </m:r>
                      <m:r>
                        <a:rPr lang="en-GB" sz="2400" b="0" i="1" smtClean="0">
                          <a:latin typeface="Cambria Math" panose="02040503050406030204" pitchFamily="18" charset="0"/>
                        </a:rPr>
                        <m:t>𝑝𝑒𝑟𝑝𝑒𝑛𝑑𝑖𝑐𝑢𝑙𝑎𝑟</m:t>
                      </m:r>
                      <m:r>
                        <a:rPr lang="en-GB" sz="2400" b="0" i="1" smtClean="0">
                          <a:latin typeface="Cambria Math" panose="02040503050406030204" pitchFamily="18" charset="0"/>
                        </a:rPr>
                        <m:t> </m:t>
                      </m:r>
                      <m:r>
                        <a:rPr lang="en-GB" sz="2400" b="0" i="1" smtClean="0">
                          <a:latin typeface="Cambria Math" panose="02040503050406030204" pitchFamily="18" charset="0"/>
                        </a:rPr>
                        <m:t>h𝑒𝑖𝑔h𝑡</m:t>
                      </m:r>
                    </m:oMath>
                  </m:oMathPara>
                </a14:m>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3779912" y="1175489"/>
                <a:ext cx="5256584" cy="1153136"/>
              </a:xfrm>
              <a:prstGeom prst="rect">
                <a:avLst/>
              </a:prstGeom>
              <a:blipFill rotWithShape="0">
                <a:blip r:embed="rId3"/>
                <a:stretch>
                  <a:fillRect l="-1501" t="-3627"/>
                </a:stretch>
              </a:blipFill>
            </p:spPr>
            <p:txBody>
              <a:bodyPr/>
              <a:lstStyle/>
              <a:p>
                <a:r>
                  <a:rPr lang="en-GB">
                    <a:noFill/>
                  </a:rPr>
                  <a:t> </a:t>
                </a:r>
              </a:p>
            </p:txBody>
          </p:sp>
        </mc:Fallback>
      </mc:AlternateContent>
      <p:sp>
        <p:nvSpPr>
          <p:cNvPr id="7" name="Rectangle 6"/>
          <p:cNvSpPr/>
          <p:nvPr/>
        </p:nvSpPr>
        <p:spPr>
          <a:xfrm>
            <a:off x="4096680" y="1577370"/>
            <a:ext cx="4738847" cy="7361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TextBox 7"/>
          <p:cNvSpPr txBox="1"/>
          <p:nvPr/>
        </p:nvSpPr>
        <p:spPr>
          <a:xfrm>
            <a:off x="1571786" y="2564904"/>
            <a:ext cx="936104" cy="369332"/>
          </a:xfrm>
          <a:prstGeom prst="rect">
            <a:avLst/>
          </a:prstGeom>
          <a:noFill/>
        </p:spPr>
        <p:txBody>
          <a:bodyPr wrap="square" rtlCol="0">
            <a:spAutoFit/>
          </a:bodyPr>
          <a:lstStyle/>
          <a:p>
            <a:r>
              <a:rPr lang="en-GB" b="1" dirty="0">
                <a:solidFill>
                  <a:schemeClr val="accent1"/>
                </a:solidFill>
              </a:rPr>
              <a:t>base</a:t>
            </a:r>
          </a:p>
        </p:txBody>
      </p:sp>
      <p:cxnSp>
        <p:nvCxnSpPr>
          <p:cNvPr id="10" name="Straight Arrow Connector 9"/>
          <p:cNvCxnSpPr/>
          <p:nvPr/>
        </p:nvCxnSpPr>
        <p:spPr>
          <a:xfrm>
            <a:off x="899592" y="2509819"/>
            <a:ext cx="2280492"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p:nvPr/>
        </p:nvCxnSpPr>
        <p:spPr>
          <a:xfrm flipV="1">
            <a:off x="2445745" y="1200839"/>
            <a:ext cx="11017" cy="1233889"/>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
        <p:nvSpPr>
          <p:cNvPr id="15" name="TextBox 14"/>
          <p:cNvSpPr txBox="1"/>
          <p:nvPr/>
        </p:nvSpPr>
        <p:spPr>
          <a:xfrm rot="16200000">
            <a:off x="1493113" y="1523492"/>
            <a:ext cx="1535932" cy="369332"/>
          </a:xfrm>
          <a:prstGeom prst="rect">
            <a:avLst/>
          </a:prstGeom>
          <a:noFill/>
        </p:spPr>
        <p:txBody>
          <a:bodyPr wrap="square" rtlCol="0">
            <a:spAutoFit/>
          </a:bodyPr>
          <a:lstStyle/>
          <a:p>
            <a:r>
              <a:rPr lang="en-GB" b="1" dirty="0">
                <a:solidFill>
                  <a:schemeClr val="accent1"/>
                </a:solidFill>
              </a:rPr>
              <a:t>perp height</a:t>
            </a:r>
          </a:p>
        </p:txBody>
      </p:sp>
      <p:cxnSp>
        <p:nvCxnSpPr>
          <p:cNvPr id="17" name="Straight Connector 16"/>
          <p:cNvCxnSpPr/>
          <p:nvPr/>
        </p:nvCxnSpPr>
        <p:spPr>
          <a:xfrm>
            <a:off x="2456762" y="2204864"/>
            <a:ext cx="31503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Straight Connector 17"/>
          <p:cNvCxnSpPr/>
          <p:nvPr/>
        </p:nvCxnSpPr>
        <p:spPr>
          <a:xfrm flipV="1">
            <a:off x="2767013" y="2204864"/>
            <a:ext cx="4789" cy="290686"/>
          </a:xfrm>
          <a:prstGeom prst="line">
            <a:avLst/>
          </a:prstGeom>
        </p:spPr>
        <p:style>
          <a:lnRef idx="3">
            <a:schemeClr val="accent1"/>
          </a:lnRef>
          <a:fillRef idx="0">
            <a:schemeClr val="accent1"/>
          </a:fillRef>
          <a:effectRef idx="2">
            <a:schemeClr val="accent1"/>
          </a:effectRef>
          <a:fontRef idx="minor">
            <a:schemeClr val="tx1"/>
          </a:fontRef>
        </p:style>
      </p:cxnSp>
      <p:sp>
        <p:nvSpPr>
          <p:cNvPr id="23" name="TextBox 22"/>
          <p:cNvSpPr txBox="1"/>
          <p:nvPr/>
        </p:nvSpPr>
        <p:spPr>
          <a:xfrm>
            <a:off x="347650" y="3134986"/>
            <a:ext cx="3384376"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Examples</a:t>
            </a:r>
          </a:p>
        </p:txBody>
      </p:sp>
      <p:sp>
        <p:nvSpPr>
          <p:cNvPr id="24" name="Freeform 23"/>
          <p:cNvSpPr/>
          <p:nvPr/>
        </p:nvSpPr>
        <p:spPr>
          <a:xfrm>
            <a:off x="755576" y="3778739"/>
            <a:ext cx="2011437" cy="961985"/>
          </a:xfrm>
          <a:custGeom>
            <a:avLst/>
            <a:gdLst>
              <a:gd name="connsiteX0" fmla="*/ 0 w 2280492"/>
              <a:gd name="connsiteY0" fmla="*/ 1266940 h 1266940"/>
              <a:gd name="connsiteX1" fmla="*/ 2280492 w 2280492"/>
              <a:gd name="connsiteY1" fmla="*/ 1266940 h 1266940"/>
              <a:gd name="connsiteX2" fmla="*/ 1564396 w 2280492"/>
              <a:gd name="connsiteY2" fmla="*/ 0 h 1266940"/>
              <a:gd name="connsiteX3" fmla="*/ 0 w 2280492"/>
              <a:gd name="connsiteY3" fmla="*/ 1266940 h 1266940"/>
            </a:gdLst>
            <a:ahLst/>
            <a:cxnLst>
              <a:cxn ang="0">
                <a:pos x="connsiteX0" y="connsiteY0"/>
              </a:cxn>
              <a:cxn ang="0">
                <a:pos x="connsiteX1" y="connsiteY1"/>
              </a:cxn>
              <a:cxn ang="0">
                <a:pos x="connsiteX2" y="connsiteY2"/>
              </a:cxn>
              <a:cxn ang="0">
                <a:pos x="connsiteX3" y="connsiteY3"/>
              </a:cxn>
            </a:cxnLst>
            <a:rect l="l" t="t" r="r" b="b"/>
            <a:pathLst>
              <a:path w="2280492" h="1266940">
                <a:moveTo>
                  <a:pt x="0" y="1266940"/>
                </a:moveTo>
                <a:lnTo>
                  <a:pt x="2280492" y="1266940"/>
                </a:lnTo>
                <a:lnTo>
                  <a:pt x="1564396" y="0"/>
                </a:lnTo>
                <a:lnTo>
                  <a:pt x="0" y="1266940"/>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6" name="Straight Arrow Connector 25"/>
          <p:cNvCxnSpPr/>
          <p:nvPr/>
        </p:nvCxnSpPr>
        <p:spPr>
          <a:xfrm>
            <a:off x="2124386" y="3833823"/>
            <a:ext cx="1869" cy="892413"/>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p:cNvCxnSpPr/>
          <p:nvPr/>
        </p:nvCxnSpPr>
        <p:spPr>
          <a:xfrm flipV="1">
            <a:off x="749300" y="4851400"/>
            <a:ext cx="2057400" cy="635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30" name="TextBox 29"/>
          <p:cNvSpPr txBox="1"/>
          <p:nvPr/>
        </p:nvSpPr>
        <p:spPr>
          <a:xfrm>
            <a:off x="1575412" y="4160580"/>
            <a:ext cx="604058" cy="369332"/>
          </a:xfrm>
          <a:prstGeom prst="rect">
            <a:avLst/>
          </a:prstGeom>
          <a:noFill/>
        </p:spPr>
        <p:txBody>
          <a:bodyPr wrap="square" rtlCol="0">
            <a:spAutoFit/>
          </a:bodyPr>
          <a:lstStyle/>
          <a:p>
            <a:r>
              <a:rPr lang="en-GB" dirty="0"/>
              <a:t>3cm</a:t>
            </a:r>
          </a:p>
        </p:txBody>
      </p:sp>
      <p:sp>
        <p:nvSpPr>
          <p:cNvPr id="31" name="TextBox 30"/>
          <p:cNvSpPr txBox="1"/>
          <p:nvPr/>
        </p:nvSpPr>
        <p:spPr>
          <a:xfrm>
            <a:off x="1520328" y="4857750"/>
            <a:ext cx="604058" cy="369332"/>
          </a:xfrm>
          <a:prstGeom prst="rect">
            <a:avLst/>
          </a:prstGeom>
          <a:noFill/>
        </p:spPr>
        <p:txBody>
          <a:bodyPr wrap="square" rtlCol="0">
            <a:spAutoFit/>
          </a:bodyPr>
          <a:lstStyle/>
          <a:p>
            <a:r>
              <a:rPr lang="en-GB" dirty="0"/>
              <a:t>8cm</a:t>
            </a:r>
          </a:p>
        </p:txBody>
      </p:sp>
      <p:sp>
        <p:nvSpPr>
          <p:cNvPr id="32" name="TextBox 31"/>
          <p:cNvSpPr txBox="1"/>
          <p:nvPr/>
        </p:nvSpPr>
        <p:spPr>
          <a:xfrm>
            <a:off x="845509" y="5470095"/>
            <a:ext cx="1864981" cy="461665"/>
          </a:xfrm>
          <a:prstGeom prst="rect">
            <a:avLst/>
          </a:prstGeom>
          <a:noFill/>
        </p:spPr>
        <p:txBody>
          <a:bodyPr wrap="square" rtlCol="0">
            <a:spAutoFit/>
          </a:bodyPr>
          <a:lstStyle/>
          <a:p>
            <a:pPr algn="ctr"/>
            <a:r>
              <a:rPr lang="en-GB" sz="2400" dirty="0"/>
              <a:t>Area = </a:t>
            </a:r>
            <a:r>
              <a:rPr lang="en-GB" sz="2400" b="1" dirty="0"/>
              <a:t>12cm</a:t>
            </a:r>
            <a:r>
              <a:rPr lang="en-GB" sz="2400" b="1" baseline="30000" dirty="0"/>
              <a:t>2</a:t>
            </a:r>
          </a:p>
        </p:txBody>
      </p:sp>
      <p:sp>
        <p:nvSpPr>
          <p:cNvPr id="36" name="TextBox 35"/>
          <p:cNvSpPr txBox="1"/>
          <p:nvPr/>
        </p:nvSpPr>
        <p:spPr>
          <a:xfrm>
            <a:off x="2891007" y="4129484"/>
            <a:ext cx="604058" cy="369332"/>
          </a:xfrm>
          <a:prstGeom prst="rect">
            <a:avLst/>
          </a:prstGeom>
          <a:noFill/>
        </p:spPr>
        <p:txBody>
          <a:bodyPr wrap="square" rtlCol="0">
            <a:spAutoFit/>
          </a:bodyPr>
          <a:lstStyle/>
          <a:p>
            <a:r>
              <a:rPr lang="en-GB" dirty="0"/>
              <a:t>3cm</a:t>
            </a:r>
          </a:p>
        </p:txBody>
      </p:sp>
      <p:sp>
        <p:nvSpPr>
          <p:cNvPr id="37" name="TextBox 36"/>
          <p:cNvSpPr txBox="1"/>
          <p:nvPr/>
        </p:nvSpPr>
        <p:spPr>
          <a:xfrm>
            <a:off x="3967370" y="4740724"/>
            <a:ext cx="604058" cy="369332"/>
          </a:xfrm>
          <a:prstGeom prst="rect">
            <a:avLst/>
          </a:prstGeom>
          <a:noFill/>
        </p:spPr>
        <p:txBody>
          <a:bodyPr wrap="square" rtlCol="0">
            <a:spAutoFit/>
          </a:bodyPr>
          <a:lstStyle/>
          <a:p>
            <a:r>
              <a:rPr lang="en-GB" dirty="0"/>
              <a:t>4cm</a:t>
            </a:r>
          </a:p>
        </p:txBody>
      </p:sp>
      <p:sp>
        <p:nvSpPr>
          <p:cNvPr id="39" name="Rectangle 38"/>
          <p:cNvSpPr/>
          <p:nvPr/>
        </p:nvSpPr>
        <p:spPr>
          <a:xfrm>
            <a:off x="3454260" y="4581128"/>
            <a:ext cx="181636" cy="19000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0" name="TextBox 39"/>
          <p:cNvSpPr txBox="1"/>
          <p:nvPr/>
        </p:nvSpPr>
        <p:spPr>
          <a:xfrm>
            <a:off x="4201362" y="3963214"/>
            <a:ext cx="604058" cy="369332"/>
          </a:xfrm>
          <a:prstGeom prst="rect">
            <a:avLst/>
          </a:prstGeom>
          <a:noFill/>
        </p:spPr>
        <p:txBody>
          <a:bodyPr wrap="square" rtlCol="0">
            <a:spAutoFit/>
          </a:bodyPr>
          <a:lstStyle/>
          <a:p>
            <a:r>
              <a:rPr lang="en-GB" dirty="0"/>
              <a:t>5cm</a:t>
            </a:r>
          </a:p>
        </p:txBody>
      </p:sp>
      <p:sp>
        <p:nvSpPr>
          <p:cNvPr id="41" name="TextBox 40"/>
          <p:cNvSpPr txBox="1"/>
          <p:nvPr/>
        </p:nvSpPr>
        <p:spPr>
          <a:xfrm>
            <a:off x="3268871" y="5227082"/>
            <a:ext cx="1864981" cy="461665"/>
          </a:xfrm>
          <a:prstGeom prst="rect">
            <a:avLst/>
          </a:prstGeom>
          <a:noFill/>
        </p:spPr>
        <p:txBody>
          <a:bodyPr wrap="square" rtlCol="0">
            <a:spAutoFit/>
          </a:bodyPr>
          <a:lstStyle/>
          <a:p>
            <a:pPr algn="ctr"/>
            <a:r>
              <a:rPr lang="en-GB" sz="2400" dirty="0"/>
              <a:t>Area = </a:t>
            </a:r>
            <a:r>
              <a:rPr lang="en-GB" sz="2400" b="1" dirty="0"/>
              <a:t>6cm</a:t>
            </a:r>
            <a:r>
              <a:rPr lang="en-GB" sz="2400" b="1" baseline="30000" dirty="0"/>
              <a:t>2</a:t>
            </a:r>
          </a:p>
        </p:txBody>
      </p:sp>
      <p:sp>
        <p:nvSpPr>
          <p:cNvPr id="42" name="Freeform 41"/>
          <p:cNvSpPr/>
          <p:nvPr/>
        </p:nvSpPr>
        <p:spPr>
          <a:xfrm>
            <a:off x="5657942" y="3642377"/>
            <a:ext cx="2834053" cy="1215373"/>
          </a:xfrm>
          <a:custGeom>
            <a:avLst/>
            <a:gdLst>
              <a:gd name="connsiteX0" fmla="*/ 0 w 2280492"/>
              <a:gd name="connsiteY0" fmla="*/ 1266940 h 1266940"/>
              <a:gd name="connsiteX1" fmla="*/ 2280492 w 2280492"/>
              <a:gd name="connsiteY1" fmla="*/ 1266940 h 1266940"/>
              <a:gd name="connsiteX2" fmla="*/ 1564396 w 2280492"/>
              <a:gd name="connsiteY2" fmla="*/ 0 h 1266940"/>
              <a:gd name="connsiteX3" fmla="*/ 0 w 2280492"/>
              <a:gd name="connsiteY3" fmla="*/ 1266940 h 1266940"/>
              <a:gd name="connsiteX0" fmla="*/ 0 w 3213143"/>
              <a:gd name="connsiteY0" fmla="*/ 1600654 h 1600654"/>
              <a:gd name="connsiteX1" fmla="*/ 2280492 w 3213143"/>
              <a:gd name="connsiteY1" fmla="*/ 1600654 h 1600654"/>
              <a:gd name="connsiteX2" fmla="*/ 3213143 w 3213143"/>
              <a:gd name="connsiteY2" fmla="*/ 0 h 1600654"/>
              <a:gd name="connsiteX3" fmla="*/ 0 w 3213143"/>
              <a:gd name="connsiteY3" fmla="*/ 1600654 h 1600654"/>
            </a:gdLst>
            <a:ahLst/>
            <a:cxnLst>
              <a:cxn ang="0">
                <a:pos x="connsiteX0" y="connsiteY0"/>
              </a:cxn>
              <a:cxn ang="0">
                <a:pos x="connsiteX1" y="connsiteY1"/>
              </a:cxn>
              <a:cxn ang="0">
                <a:pos x="connsiteX2" y="connsiteY2"/>
              </a:cxn>
              <a:cxn ang="0">
                <a:pos x="connsiteX3" y="connsiteY3"/>
              </a:cxn>
            </a:cxnLst>
            <a:rect l="l" t="t" r="r" b="b"/>
            <a:pathLst>
              <a:path w="3213143" h="1600654">
                <a:moveTo>
                  <a:pt x="0" y="1600654"/>
                </a:moveTo>
                <a:lnTo>
                  <a:pt x="2280492" y="1600654"/>
                </a:lnTo>
                <a:lnTo>
                  <a:pt x="3213143" y="0"/>
                </a:lnTo>
                <a:lnTo>
                  <a:pt x="0" y="1600654"/>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44" name="Straight Connector 43"/>
          <p:cNvCxnSpPr/>
          <p:nvPr/>
        </p:nvCxnSpPr>
        <p:spPr>
          <a:xfrm>
            <a:off x="7746497" y="4857750"/>
            <a:ext cx="822616" cy="0"/>
          </a:xfrm>
          <a:prstGeom prst="line">
            <a:avLst/>
          </a:prstGeom>
          <a:ln w="19050">
            <a:prstDash val="sysDash"/>
          </a:ln>
        </p:spPr>
        <p:style>
          <a:lnRef idx="1">
            <a:schemeClr val="dk1"/>
          </a:lnRef>
          <a:fillRef idx="0">
            <a:schemeClr val="dk1"/>
          </a:fillRef>
          <a:effectRef idx="0">
            <a:schemeClr val="dk1"/>
          </a:effectRef>
          <a:fontRef idx="minor">
            <a:schemeClr val="tx1"/>
          </a:fontRef>
        </p:style>
      </p:cxnSp>
      <p:cxnSp>
        <p:nvCxnSpPr>
          <p:cNvPr id="45" name="Straight Arrow Connector 44"/>
          <p:cNvCxnSpPr/>
          <p:nvPr/>
        </p:nvCxnSpPr>
        <p:spPr>
          <a:xfrm flipH="1">
            <a:off x="8505022" y="3683277"/>
            <a:ext cx="3704" cy="110906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47" name="Straight Arrow Connector 46"/>
          <p:cNvCxnSpPr/>
          <p:nvPr/>
        </p:nvCxnSpPr>
        <p:spPr>
          <a:xfrm>
            <a:off x="5684704" y="4979624"/>
            <a:ext cx="1972019" cy="22034"/>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50" name="Straight Arrow Connector 49"/>
          <p:cNvCxnSpPr/>
          <p:nvPr/>
        </p:nvCxnSpPr>
        <p:spPr>
          <a:xfrm>
            <a:off x="7711807" y="5001658"/>
            <a:ext cx="825276" cy="1101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52" name="TextBox 51"/>
          <p:cNvSpPr txBox="1"/>
          <p:nvPr/>
        </p:nvSpPr>
        <p:spPr>
          <a:xfrm>
            <a:off x="6431615" y="4976766"/>
            <a:ext cx="604058" cy="369332"/>
          </a:xfrm>
          <a:prstGeom prst="rect">
            <a:avLst/>
          </a:prstGeom>
          <a:noFill/>
        </p:spPr>
        <p:txBody>
          <a:bodyPr wrap="square" rtlCol="0">
            <a:spAutoFit/>
          </a:bodyPr>
          <a:lstStyle/>
          <a:p>
            <a:r>
              <a:rPr lang="en-GB" dirty="0"/>
              <a:t>6cm</a:t>
            </a:r>
          </a:p>
        </p:txBody>
      </p:sp>
      <p:sp>
        <p:nvSpPr>
          <p:cNvPr id="53" name="TextBox 52"/>
          <p:cNvSpPr txBox="1"/>
          <p:nvPr/>
        </p:nvSpPr>
        <p:spPr>
          <a:xfrm>
            <a:off x="7771690" y="4990641"/>
            <a:ext cx="604058" cy="369332"/>
          </a:xfrm>
          <a:prstGeom prst="rect">
            <a:avLst/>
          </a:prstGeom>
          <a:noFill/>
        </p:spPr>
        <p:txBody>
          <a:bodyPr wrap="square" rtlCol="0">
            <a:spAutoFit/>
          </a:bodyPr>
          <a:lstStyle/>
          <a:p>
            <a:r>
              <a:rPr lang="en-GB" dirty="0"/>
              <a:t>3cm</a:t>
            </a:r>
          </a:p>
        </p:txBody>
      </p:sp>
      <p:sp>
        <p:nvSpPr>
          <p:cNvPr id="54" name="TextBox 53"/>
          <p:cNvSpPr txBox="1"/>
          <p:nvPr/>
        </p:nvSpPr>
        <p:spPr>
          <a:xfrm>
            <a:off x="8461870" y="4150797"/>
            <a:ext cx="604058" cy="369332"/>
          </a:xfrm>
          <a:prstGeom prst="rect">
            <a:avLst/>
          </a:prstGeom>
          <a:noFill/>
        </p:spPr>
        <p:txBody>
          <a:bodyPr wrap="square" rtlCol="0">
            <a:spAutoFit/>
          </a:bodyPr>
          <a:lstStyle/>
          <a:p>
            <a:r>
              <a:rPr lang="en-GB" dirty="0"/>
              <a:t>4cm</a:t>
            </a:r>
          </a:p>
        </p:txBody>
      </p:sp>
      <p:sp>
        <p:nvSpPr>
          <p:cNvPr id="55" name="TextBox 54"/>
          <p:cNvSpPr txBox="1"/>
          <p:nvPr/>
        </p:nvSpPr>
        <p:spPr>
          <a:xfrm>
            <a:off x="6142477" y="5401371"/>
            <a:ext cx="1864981" cy="461665"/>
          </a:xfrm>
          <a:prstGeom prst="rect">
            <a:avLst/>
          </a:prstGeom>
          <a:noFill/>
        </p:spPr>
        <p:txBody>
          <a:bodyPr wrap="square" rtlCol="0">
            <a:spAutoFit/>
          </a:bodyPr>
          <a:lstStyle/>
          <a:p>
            <a:pPr algn="ctr"/>
            <a:r>
              <a:rPr lang="en-GB" sz="2400" dirty="0"/>
              <a:t>Area = </a:t>
            </a:r>
            <a:r>
              <a:rPr lang="en-GB" sz="2400" b="1" dirty="0"/>
              <a:t>12cm</a:t>
            </a:r>
            <a:r>
              <a:rPr lang="en-GB" sz="2400" b="1" baseline="30000" dirty="0"/>
              <a:t>2</a:t>
            </a:r>
          </a:p>
        </p:txBody>
      </p:sp>
      <p:sp>
        <p:nvSpPr>
          <p:cNvPr id="56" name="TextBox 55"/>
          <p:cNvSpPr txBox="1"/>
          <p:nvPr/>
        </p:nvSpPr>
        <p:spPr>
          <a:xfrm>
            <a:off x="4571428" y="5932185"/>
            <a:ext cx="4465068"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Bro Note</a:t>
            </a:r>
            <a:r>
              <a:rPr lang="en-GB" sz="1600" dirty="0"/>
              <a:t>: Notice how the perpendicular height may be measured </a:t>
            </a:r>
            <a:r>
              <a:rPr lang="en-GB" sz="1600" u="sng" dirty="0"/>
              <a:t>outside the triangle</a:t>
            </a:r>
            <a:r>
              <a:rPr lang="en-GB" sz="1600" dirty="0"/>
              <a:t>! Just </a:t>
            </a:r>
            <a:r>
              <a:rPr lang="en-GB" sz="1600" u="sng" dirty="0"/>
              <a:t>ensure you measure perpendicular to the base</a:t>
            </a:r>
            <a:r>
              <a:rPr lang="en-GB" sz="1600" dirty="0"/>
              <a:t>.</a:t>
            </a:r>
          </a:p>
        </p:txBody>
      </p:sp>
      <p:sp>
        <p:nvSpPr>
          <p:cNvPr id="57" name="Rectangle 56"/>
          <p:cNvSpPr/>
          <p:nvPr/>
        </p:nvSpPr>
        <p:spPr>
          <a:xfrm>
            <a:off x="1839001" y="5453925"/>
            <a:ext cx="967699" cy="4778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8" name="Rectangle 57"/>
          <p:cNvSpPr/>
          <p:nvPr/>
        </p:nvSpPr>
        <p:spPr>
          <a:xfrm>
            <a:off x="4287489" y="5204433"/>
            <a:ext cx="967699" cy="4778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9" name="Rectangle 58"/>
          <p:cNvSpPr/>
          <p:nvPr/>
        </p:nvSpPr>
        <p:spPr>
          <a:xfrm>
            <a:off x="7121834" y="5393285"/>
            <a:ext cx="967699" cy="4778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9516951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par>
                                <p:cTn id="20" presetID="14" presetClass="entr" presetSubtype="1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par>
                                <p:cTn id="23" presetID="14" presetClass="entr" presetSubtype="1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57"/>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57"/>
                                        </p:tgtEl>
                                      </p:cBhvr>
                                    </p:animEffect>
                                    <p:set>
                                      <p:cBhvr>
                                        <p:cTn id="31"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32" restart="whenNotActive" fill="hold" evtFilter="cancelBubble" nodeType="interactiveSeq">
                <p:stCondLst>
                  <p:cond evt="onClick" delay="0">
                    <p:tgtEl>
                      <p:spTgt spid="58"/>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58"/>
                                        </p:tgtEl>
                                      </p:cBhvr>
                                    </p:animEffect>
                                    <p:set>
                                      <p:cBhvr>
                                        <p:cTn id="37"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38" restart="whenNotActive" fill="hold" evtFilter="cancelBubble" nodeType="interactiveSeq">
                <p:stCondLst>
                  <p:cond evt="onClick" delay="0">
                    <p:tgtEl>
                      <p:spTgt spid="59"/>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59"/>
                                        </p:tgtEl>
                                      </p:cBhvr>
                                    </p:animEffect>
                                    <p:set>
                                      <p:cBhvr>
                                        <p:cTn id="43" dur="1" fill="hold">
                                          <p:stCondLst>
                                            <p:cond delay="499"/>
                                          </p:stCondLst>
                                        </p:cTn>
                                        <p:tgtEl>
                                          <p:spTgt spid="59"/>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500"/>
                                        <p:tgtEl>
                                          <p:spTgt spid="56"/>
                                        </p:tgtEl>
                                      </p:cBhvr>
                                    </p:animEffect>
                                  </p:childTnLst>
                                </p:cTn>
                              </p:par>
                            </p:childTnLst>
                          </p:cTn>
                        </p:par>
                      </p:childTnLst>
                    </p:cTn>
                  </p:par>
                </p:childTnLst>
              </p:cTn>
              <p:nextCondLst>
                <p:cond evt="onClick" delay="0">
                  <p:tgtEl>
                    <p:spTgt spid="59"/>
                  </p:tgtEl>
                </p:cond>
              </p:nextCondLst>
            </p:seq>
          </p:childTnLst>
        </p:cTn>
      </p:par>
    </p:tnLst>
    <p:bldLst>
      <p:bldP spid="7" grpId="0" animBg="1"/>
      <p:bldP spid="8" grpId="0"/>
      <p:bldP spid="15" grpId="0"/>
      <p:bldP spid="56" grpId="0" animBg="1"/>
      <p:bldP spid="57" grpId="0" animBg="1"/>
      <p:bldP spid="58" grpId="0" animBg="1"/>
      <p:bldP spid="5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Area of a Triangle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817539"/>
            <a:ext cx="2160240"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err="1"/>
              <a:t>Quickfire</a:t>
            </a:r>
            <a:r>
              <a:rPr lang="en-GB" dirty="0"/>
              <a:t> Questions</a:t>
            </a:r>
          </a:p>
        </p:txBody>
      </p:sp>
      <p:sp>
        <p:nvSpPr>
          <p:cNvPr id="6" name="Freeform 5"/>
          <p:cNvSpPr/>
          <p:nvPr/>
        </p:nvSpPr>
        <p:spPr>
          <a:xfrm rot="5400000">
            <a:off x="539552" y="1477291"/>
            <a:ext cx="1440160" cy="1296144"/>
          </a:xfrm>
          <a:custGeom>
            <a:avLst/>
            <a:gdLst>
              <a:gd name="connsiteX0" fmla="*/ 0 w 2280492"/>
              <a:gd name="connsiteY0" fmla="*/ 1266940 h 1266940"/>
              <a:gd name="connsiteX1" fmla="*/ 2280492 w 2280492"/>
              <a:gd name="connsiteY1" fmla="*/ 1266940 h 1266940"/>
              <a:gd name="connsiteX2" fmla="*/ 1564396 w 2280492"/>
              <a:gd name="connsiteY2" fmla="*/ 0 h 1266940"/>
              <a:gd name="connsiteX3" fmla="*/ 0 w 2280492"/>
              <a:gd name="connsiteY3" fmla="*/ 1266940 h 1266940"/>
            </a:gdLst>
            <a:ahLst/>
            <a:cxnLst>
              <a:cxn ang="0">
                <a:pos x="connsiteX0" y="connsiteY0"/>
              </a:cxn>
              <a:cxn ang="0">
                <a:pos x="connsiteX1" y="connsiteY1"/>
              </a:cxn>
              <a:cxn ang="0">
                <a:pos x="connsiteX2" y="connsiteY2"/>
              </a:cxn>
              <a:cxn ang="0">
                <a:pos x="connsiteX3" y="connsiteY3"/>
              </a:cxn>
            </a:cxnLst>
            <a:rect l="l" t="t" r="r" b="b"/>
            <a:pathLst>
              <a:path w="2280492" h="1266940">
                <a:moveTo>
                  <a:pt x="0" y="1266940"/>
                </a:moveTo>
                <a:lnTo>
                  <a:pt x="2280492" y="1266940"/>
                </a:lnTo>
                <a:lnTo>
                  <a:pt x="1564396" y="0"/>
                </a:lnTo>
                <a:lnTo>
                  <a:pt x="0" y="1266940"/>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7" name="Straight Arrow Connector 6"/>
          <p:cNvCxnSpPr/>
          <p:nvPr/>
        </p:nvCxnSpPr>
        <p:spPr>
          <a:xfrm>
            <a:off x="647700" y="2381250"/>
            <a:ext cx="1168400"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899592" y="2011918"/>
            <a:ext cx="604058" cy="369332"/>
          </a:xfrm>
          <a:prstGeom prst="rect">
            <a:avLst/>
          </a:prstGeom>
          <a:noFill/>
        </p:spPr>
        <p:txBody>
          <a:bodyPr wrap="square" rtlCol="0">
            <a:spAutoFit/>
          </a:bodyPr>
          <a:lstStyle/>
          <a:p>
            <a:r>
              <a:rPr lang="en-GB" dirty="0"/>
              <a:t>3m</a:t>
            </a:r>
          </a:p>
        </p:txBody>
      </p:sp>
      <p:sp>
        <p:nvSpPr>
          <p:cNvPr id="13" name="TextBox 12"/>
          <p:cNvSpPr txBox="1"/>
          <p:nvPr/>
        </p:nvSpPr>
        <p:spPr>
          <a:xfrm>
            <a:off x="151518" y="1940697"/>
            <a:ext cx="604058" cy="369332"/>
          </a:xfrm>
          <a:prstGeom prst="rect">
            <a:avLst/>
          </a:prstGeom>
          <a:noFill/>
        </p:spPr>
        <p:txBody>
          <a:bodyPr wrap="square" rtlCol="0">
            <a:spAutoFit/>
          </a:bodyPr>
          <a:lstStyle/>
          <a:p>
            <a:r>
              <a:rPr lang="en-GB" dirty="0"/>
              <a:t>4m</a:t>
            </a:r>
          </a:p>
        </p:txBody>
      </p:sp>
      <p:sp>
        <p:nvSpPr>
          <p:cNvPr id="17" name="TextBox 16"/>
          <p:cNvSpPr txBox="1"/>
          <p:nvPr/>
        </p:nvSpPr>
        <p:spPr>
          <a:xfrm>
            <a:off x="1115616" y="1533380"/>
            <a:ext cx="676066" cy="369332"/>
          </a:xfrm>
          <a:prstGeom prst="rect">
            <a:avLst/>
          </a:prstGeom>
          <a:noFill/>
        </p:spPr>
        <p:txBody>
          <a:bodyPr wrap="square" rtlCol="0">
            <a:spAutoFit/>
          </a:bodyPr>
          <a:lstStyle/>
          <a:p>
            <a:r>
              <a:rPr lang="en-GB" dirty="0"/>
              <a:t>4.5m</a:t>
            </a:r>
          </a:p>
        </p:txBody>
      </p:sp>
      <p:sp>
        <p:nvSpPr>
          <p:cNvPr id="18" name="TextBox 17"/>
          <p:cNvSpPr txBox="1"/>
          <p:nvPr/>
        </p:nvSpPr>
        <p:spPr>
          <a:xfrm>
            <a:off x="1028454" y="2618553"/>
            <a:ext cx="676066" cy="369332"/>
          </a:xfrm>
          <a:prstGeom prst="rect">
            <a:avLst/>
          </a:prstGeom>
          <a:noFill/>
        </p:spPr>
        <p:txBody>
          <a:bodyPr wrap="square" rtlCol="0">
            <a:spAutoFit/>
          </a:bodyPr>
          <a:lstStyle/>
          <a:p>
            <a:r>
              <a:rPr lang="en-GB" dirty="0"/>
              <a:t>3.5m</a:t>
            </a:r>
          </a:p>
        </p:txBody>
      </p:sp>
      <p:sp>
        <p:nvSpPr>
          <p:cNvPr id="19" name="Isosceles Triangle 18"/>
          <p:cNvSpPr/>
          <p:nvPr/>
        </p:nvSpPr>
        <p:spPr>
          <a:xfrm>
            <a:off x="2412158" y="1405283"/>
            <a:ext cx="1223738" cy="1397936"/>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0" name="TextBox 19"/>
          <p:cNvSpPr txBox="1"/>
          <p:nvPr/>
        </p:nvSpPr>
        <p:spPr>
          <a:xfrm>
            <a:off x="2685994" y="2803219"/>
            <a:ext cx="676066" cy="369332"/>
          </a:xfrm>
          <a:prstGeom prst="rect">
            <a:avLst/>
          </a:prstGeom>
          <a:noFill/>
        </p:spPr>
        <p:txBody>
          <a:bodyPr wrap="square" rtlCol="0">
            <a:spAutoFit/>
          </a:bodyPr>
          <a:lstStyle/>
          <a:p>
            <a:pPr algn="ctr"/>
            <a:r>
              <a:rPr lang="en-GB" dirty="0"/>
              <a:t>10m</a:t>
            </a:r>
          </a:p>
        </p:txBody>
      </p:sp>
      <p:sp>
        <p:nvSpPr>
          <p:cNvPr id="21" name="TextBox 20"/>
          <p:cNvSpPr txBox="1"/>
          <p:nvPr/>
        </p:nvSpPr>
        <p:spPr>
          <a:xfrm>
            <a:off x="2158242" y="1801015"/>
            <a:ext cx="676066" cy="369332"/>
          </a:xfrm>
          <a:prstGeom prst="rect">
            <a:avLst/>
          </a:prstGeom>
          <a:noFill/>
        </p:spPr>
        <p:txBody>
          <a:bodyPr wrap="square" rtlCol="0">
            <a:spAutoFit/>
          </a:bodyPr>
          <a:lstStyle/>
          <a:p>
            <a:pPr algn="ctr"/>
            <a:r>
              <a:rPr lang="en-GB" dirty="0"/>
              <a:t>13m</a:t>
            </a:r>
          </a:p>
        </p:txBody>
      </p:sp>
      <p:sp>
        <p:nvSpPr>
          <p:cNvPr id="22" name="TextBox 21"/>
          <p:cNvSpPr txBox="1"/>
          <p:nvPr/>
        </p:nvSpPr>
        <p:spPr>
          <a:xfrm>
            <a:off x="3213746" y="1801015"/>
            <a:ext cx="676066" cy="369332"/>
          </a:xfrm>
          <a:prstGeom prst="rect">
            <a:avLst/>
          </a:prstGeom>
          <a:noFill/>
        </p:spPr>
        <p:txBody>
          <a:bodyPr wrap="square" rtlCol="0">
            <a:spAutoFit/>
          </a:bodyPr>
          <a:lstStyle/>
          <a:p>
            <a:pPr algn="ctr"/>
            <a:r>
              <a:rPr lang="en-GB" dirty="0"/>
              <a:t>13m</a:t>
            </a:r>
          </a:p>
        </p:txBody>
      </p:sp>
      <p:sp>
        <p:nvSpPr>
          <p:cNvPr id="23" name="TextBox 22"/>
          <p:cNvSpPr txBox="1"/>
          <p:nvPr/>
        </p:nvSpPr>
        <p:spPr>
          <a:xfrm>
            <a:off x="2912300" y="2186285"/>
            <a:ext cx="676066" cy="369332"/>
          </a:xfrm>
          <a:prstGeom prst="rect">
            <a:avLst/>
          </a:prstGeom>
          <a:noFill/>
        </p:spPr>
        <p:txBody>
          <a:bodyPr wrap="square" rtlCol="0">
            <a:spAutoFit/>
          </a:bodyPr>
          <a:lstStyle/>
          <a:p>
            <a:pPr algn="ctr"/>
            <a:r>
              <a:rPr lang="en-GB" dirty="0"/>
              <a:t>12m</a:t>
            </a:r>
          </a:p>
        </p:txBody>
      </p:sp>
      <p:cxnSp>
        <p:nvCxnSpPr>
          <p:cNvPr id="24" name="Straight Arrow Connector 23"/>
          <p:cNvCxnSpPr/>
          <p:nvPr/>
        </p:nvCxnSpPr>
        <p:spPr>
          <a:xfrm>
            <a:off x="3028950" y="1524000"/>
            <a:ext cx="9526" cy="127635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27" name="TextBox 26"/>
          <p:cNvSpPr txBox="1"/>
          <p:nvPr/>
        </p:nvSpPr>
        <p:spPr>
          <a:xfrm>
            <a:off x="145069" y="3063248"/>
            <a:ext cx="1864981" cy="461665"/>
          </a:xfrm>
          <a:prstGeom prst="rect">
            <a:avLst/>
          </a:prstGeom>
          <a:noFill/>
        </p:spPr>
        <p:txBody>
          <a:bodyPr wrap="square" rtlCol="0">
            <a:spAutoFit/>
          </a:bodyPr>
          <a:lstStyle/>
          <a:p>
            <a:pPr algn="ctr"/>
            <a:r>
              <a:rPr lang="en-GB" sz="2400" dirty="0"/>
              <a:t>Area = </a:t>
            </a:r>
            <a:r>
              <a:rPr lang="en-GB" sz="2400" b="1" dirty="0"/>
              <a:t>6m</a:t>
            </a:r>
            <a:r>
              <a:rPr lang="en-GB" sz="2400" b="1" baseline="30000" dirty="0"/>
              <a:t>2</a:t>
            </a:r>
          </a:p>
        </p:txBody>
      </p:sp>
      <p:sp>
        <p:nvSpPr>
          <p:cNvPr id="28" name="Rectangle 27"/>
          <p:cNvSpPr/>
          <p:nvPr/>
        </p:nvSpPr>
        <p:spPr>
          <a:xfrm>
            <a:off x="1227558" y="3069233"/>
            <a:ext cx="967699" cy="4778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TextBox 28"/>
          <p:cNvSpPr txBox="1"/>
          <p:nvPr/>
        </p:nvSpPr>
        <p:spPr>
          <a:xfrm>
            <a:off x="2281255" y="3119687"/>
            <a:ext cx="1864981" cy="461665"/>
          </a:xfrm>
          <a:prstGeom prst="rect">
            <a:avLst/>
          </a:prstGeom>
          <a:noFill/>
        </p:spPr>
        <p:txBody>
          <a:bodyPr wrap="square" rtlCol="0">
            <a:spAutoFit/>
          </a:bodyPr>
          <a:lstStyle/>
          <a:p>
            <a:pPr algn="ctr"/>
            <a:r>
              <a:rPr lang="en-GB" sz="2400" dirty="0"/>
              <a:t>Area = </a:t>
            </a:r>
            <a:r>
              <a:rPr lang="en-GB" sz="2400" b="1" dirty="0"/>
              <a:t>60m</a:t>
            </a:r>
            <a:r>
              <a:rPr lang="en-GB" sz="2400" b="1" baseline="30000" dirty="0"/>
              <a:t>2</a:t>
            </a:r>
          </a:p>
        </p:txBody>
      </p:sp>
      <p:sp>
        <p:nvSpPr>
          <p:cNvPr id="30" name="Rectangle 29"/>
          <p:cNvSpPr/>
          <p:nvPr/>
        </p:nvSpPr>
        <p:spPr>
          <a:xfrm>
            <a:off x="3282949" y="3144384"/>
            <a:ext cx="967699" cy="4778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ight Triangle 31"/>
          <p:cNvSpPr/>
          <p:nvPr/>
        </p:nvSpPr>
        <p:spPr>
          <a:xfrm rot="16200000">
            <a:off x="4670337" y="1416882"/>
            <a:ext cx="910084" cy="1538806"/>
          </a:xfrm>
          <a:prstGeom prst="r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3" name="Rectangle 32"/>
          <p:cNvSpPr/>
          <p:nvPr/>
        </p:nvSpPr>
        <p:spPr>
          <a:xfrm>
            <a:off x="5713146" y="2451320"/>
            <a:ext cx="181636" cy="19000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4" name="TextBox 33"/>
          <p:cNvSpPr txBox="1"/>
          <p:nvPr/>
        </p:nvSpPr>
        <p:spPr>
          <a:xfrm>
            <a:off x="4803998" y="2641327"/>
            <a:ext cx="676066" cy="369332"/>
          </a:xfrm>
          <a:prstGeom prst="rect">
            <a:avLst/>
          </a:prstGeom>
          <a:noFill/>
        </p:spPr>
        <p:txBody>
          <a:bodyPr wrap="square" rtlCol="0">
            <a:spAutoFit/>
          </a:bodyPr>
          <a:lstStyle/>
          <a:p>
            <a:pPr algn="ctr"/>
            <a:r>
              <a:rPr lang="en-GB" dirty="0"/>
              <a:t>24m</a:t>
            </a:r>
          </a:p>
        </p:txBody>
      </p:sp>
      <p:sp>
        <p:nvSpPr>
          <p:cNvPr id="35" name="TextBox 34"/>
          <p:cNvSpPr txBox="1"/>
          <p:nvPr/>
        </p:nvSpPr>
        <p:spPr>
          <a:xfrm>
            <a:off x="5803964" y="2011918"/>
            <a:ext cx="676066" cy="369332"/>
          </a:xfrm>
          <a:prstGeom prst="rect">
            <a:avLst/>
          </a:prstGeom>
          <a:noFill/>
        </p:spPr>
        <p:txBody>
          <a:bodyPr wrap="square" rtlCol="0">
            <a:spAutoFit/>
          </a:bodyPr>
          <a:lstStyle/>
          <a:p>
            <a:pPr algn="ctr"/>
            <a:r>
              <a:rPr lang="en-GB" dirty="0"/>
              <a:t>7m</a:t>
            </a:r>
          </a:p>
        </p:txBody>
      </p:sp>
      <p:sp>
        <p:nvSpPr>
          <p:cNvPr id="36" name="TextBox 35"/>
          <p:cNvSpPr txBox="1"/>
          <p:nvPr/>
        </p:nvSpPr>
        <p:spPr>
          <a:xfrm>
            <a:off x="4670275" y="1792843"/>
            <a:ext cx="676066" cy="369332"/>
          </a:xfrm>
          <a:prstGeom prst="rect">
            <a:avLst/>
          </a:prstGeom>
          <a:noFill/>
        </p:spPr>
        <p:txBody>
          <a:bodyPr wrap="square" rtlCol="0">
            <a:spAutoFit/>
          </a:bodyPr>
          <a:lstStyle/>
          <a:p>
            <a:pPr algn="ctr"/>
            <a:r>
              <a:rPr lang="en-GB" dirty="0"/>
              <a:t>25m</a:t>
            </a:r>
          </a:p>
        </p:txBody>
      </p:sp>
      <p:sp>
        <p:nvSpPr>
          <p:cNvPr id="37" name="TextBox 36"/>
          <p:cNvSpPr txBox="1"/>
          <p:nvPr/>
        </p:nvSpPr>
        <p:spPr>
          <a:xfrm>
            <a:off x="4268652" y="3036966"/>
            <a:ext cx="1864981" cy="461665"/>
          </a:xfrm>
          <a:prstGeom prst="rect">
            <a:avLst/>
          </a:prstGeom>
          <a:noFill/>
        </p:spPr>
        <p:txBody>
          <a:bodyPr wrap="square" rtlCol="0">
            <a:spAutoFit/>
          </a:bodyPr>
          <a:lstStyle/>
          <a:p>
            <a:pPr algn="ctr"/>
            <a:r>
              <a:rPr lang="en-GB" sz="2400" dirty="0"/>
              <a:t>Area = </a:t>
            </a:r>
            <a:r>
              <a:rPr lang="en-GB" sz="2400" b="1" dirty="0"/>
              <a:t>84m</a:t>
            </a:r>
            <a:r>
              <a:rPr lang="en-GB" sz="2400" b="1" baseline="30000" dirty="0"/>
              <a:t>2</a:t>
            </a:r>
          </a:p>
        </p:txBody>
      </p:sp>
      <p:sp>
        <p:nvSpPr>
          <p:cNvPr id="38" name="Rectangle 37"/>
          <p:cNvSpPr/>
          <p:nvPr/>
        </p:nvSpPr>
        <p:spPr>
          <a:xfrm>
            <a:off x="5288350" y="3016590"/>
            <a:ext cx="967699" cy="4778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9" name="Freeform 38"/>
          <p:cNvSpPr/>
          <p:nvPr/>
        </p:nvSpPr>
        <p:spPr>
          <a:xfrm rot="16200000">
            <a:off x="6341306" y="1471329"/>
            <a:ext cx="2468530" cy="1381692"/>
          </a:xfrm>
          <a:custGeom>
            <a:avLst/>
            <a:gdLst>
              <a:gd name="connsiteX0" fmla="*/ 0 w 2280492"/>
              <a:gd name="connsiteY0" fmla="*/ 1266940 h 1266940"/>
              <a:gd name="connsiteX1" fmla="*/ 2280492 w 2280492"/>
              <a:gd name="connsiteY1" fmla="*/ 1266940 h 1266940"/>
              <a:gd name="connsiteX2" fmla="*/ 1564396 w 2280492"/>
              <a:gd name="connsiteY2" fmla="*/ 0 h 1266940"/>
              <a:gd name="connsiteX3" fmla="*/ 0 w 2280492"/>
              <a:gd name="connsiteY3" fmla="*/ 1266940 h 1266940"/>
              <a:gd name="connsiteX0" fmla="*/ 0 w 3213143"/>
              <a:gd name="connsiteY0" fmla="*/ 1600654 h 1600654"/>
              <a:gd name="connsiteX1" fmla="*/ 2280492 w 3213143"/>
              <a:gd name="connsiteY1" fmla="*/ 1600654 h 1600654"/>
              <a:gd name="connsiteX2" fmla="*/ 3213143 w 3213143"/>
              <a:gd name="connsiteY2" fmla="*/ 0 h 1600654"/>
              <a:gd name="connsiteX3" fmla="*/ 0 w 3213143"/>
              <a:gd name="connsiteY3" fmla="*/ 1600654 h 1600654"/>
              <a:gd name="connsiteX0" fmla="*/ 0 w 4440174"/>
              <a:gd name="connsiteY0" fmla="*/ 1600654 h 1600654"/>
              <a:gd name="connsiteX1" fmla="*/ 2280492 w 4440174"/>
              <a:gd name="connsiteY1" fmla="*/ 1600654 h 1600654"/>
              <a:gd name="connsiteX2" fmla="*/ 4440174 w 4440174"/>
              <a:gd name="connsiteY2" fmla="*/ 0 h 1600654"/>
              <a:gd name="connsiteX3" fmla="*/ 0 w 4440174"/>
              <a:gd name="connsiteY3" fmla="*/ 1600654 h 1600654"/>
            </a:gdLst>
            <a:ahLst/>
            <a:cxnLst>
              <a:cxn ang="0">
                <a:pos x="connsiteX0" y="connsiteY0"/>
              </a:cxn>
              <a:cxn ang="0">
                <a:pos x="connsiteX1" y="connsiteY1"/>
              </a:cxn>
              <a:cxn ang="0">
                <a:pos x="connsiteX2" y="connsiteY2"/>
              </a:cxn>
              <a:cxn ang="0">
                <a:pos x="connsiteX3" y="connsiteY3"/>
              </a:cxn>
            </a:cxnLst>
            <a:rect l="l" t="t" r="r" b="b"/>
            <a:pathLst>
              <a:path w="4440174" h="1600654">
                <a:moveTo>
                  <a:pt x="0" y="1600654"/>
                </a:moveTo>
                <a:lnTo>
                  <a:pt x="2280492" y="1600654"/>
                </a:lnTo>
                <a:lnTo>
                  <a:pt x="4440174" y="0"/>
                </a:lnTo>
                <a:lnTo>
                  <a:pt x="0" y="1600654"/>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40" name="Straight Arrow Connector 39"/>
          <p:cNvCxnSpPr/>
          <p:nvPr/>
        </p:nvCxnSpPr>
        <p:spPr>
          <a:xfrm flipV="1">
            <a:off x="6991371" y="923925"/>
            <a:ext cx="1323954" cy="3985"/>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42" name="Straight Arrow Connector 41"/>
          <p:cNvCxnSpPr/>
          <p:nvPr/>
        </p:nvCxnSpPr>
        <p:spPr>
          <a:xfrm flipV="1">
            <a:off x="8648700" y="863600"/>
            <a:ext cx="0" cy="2578101"/>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46" name="Straight Arrow Connector 45"/>
          <p:cNvCxnSpPr/>
          <p:nvPr/>
        </p:nvCxnSpPr>
        <p:spPr>
          <a:xfrm flipV="1">
            <a:off x="8331200" y="2070100"/>
            <a:ext cx="0" cy="134620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49" name="TextBox 48"/>
          <p:cNvSpPr txBox="1"/>
          <p:nvPr/>
        </p:nvSpPr>
        <p:spPr>
          <a:xfrm>
            <a:off x="8152980" y="2558534"/>
            <a:ext cx="676066" cy="369332"/>
          </a:xfrm>
          <a:prstGeom prst="rect">
            <a:avLst/>
          </a:prstGeom>
          <a:noFill/>
        </p:spPr>
        <p:txBody>
          <a:bodyPr wrap="square" rtlCol="0">
            <a:spAutoFit/>
          </a:bodyPr>
          <a:lstStyle/>
          <a:p>
            <a:pPr algn="ctr"/>
            <a:r>
              <a:rPr lang="en-GB" dirty="0"/>
              <a:t>6m</a:t>
            </a:r>
          </a:p>
        </p:txBody>
      </p:sp>
      <p:sp>
        <p:nvSpPr>
          <p:cNvPr id="50" name="TextBox 49"/>
          <p:cNvSpPr txBox="1"/>
          <p:nvPr/>
        </p:nvSpPr>
        <p:spPr>
          <a:xfrm>
            <a:off x="8575648" y="2209436"/>
            <a:ext cx="676066" cy="369332"/>
          </a:xfrm>
          <a:prstGeom prst="rect">
            <a:avLst/>
          </a:prstGeom>
          <a:noFill/>
        </p:spPr>
        <p:txBody>
          <a:bodyPr wrap="square" rtlCol="0">
            <a:spAutoFit/>
          </a:bodyPr>
          <a:lstStyle/>
          <a:p>
            <a:pPr algn="ctr"/>
            <a:r>
              <a:rPr lang="en-GB" dirty="0"/>
              <a:t>10m</a:t>
            </a:r>
          </a:p>
        </p:txBody>
      </p:sp>
      <p:sp>
        <p:nvSpPr>
          <p:cNvPr id="51" name="TextBox 50"/>
          <p:cNvSpPr txBox="1"/>
          <p:nvPr/>
        </p:nvSpPr>
        <p:spPr>
          <a:xfrm>
            <a:off x="7325680" y="611186"/>
            <a:ext cx="676066" cy="369332"/>
          </a:xfrm>
          <a:prstGeom prst="rect">
            <a:avLst/>
          </a:prstGeom>
          <a:noFill/>
        </p:spPr>
        <p:txBody>
          <a:bodyPr wrap="square" rtlCol="0">
            <a:spAutoFit/>
          </a:bodyPr>
          <a:lstStyle/>
          <a:p>
            <a:pPr algn="ctr"/>
            <a:r>
              <a:rPr lang="en-GB" dirty="0"/>
              <a:t>7m</a:t>
            </a:r>
          </a:p>
        </p:txBody>
      </p:sp>
      <p:sp>
        <p:nvSpPr>
          <p:cNvPr id="52" name="TextBox 51"/>
          <p:cNvSpPr txBox="1"/>
          <p:nvPr/>
        </p:nvSpPr>
        <p:spPr>
          <a:xfrm>
            <a:off x="6862313" y="2155486"/>
            <a:ext cx="818490" cy="369332"/>
          </a:xfrm>
          <a:prstGeom prst="rect">
            <a:avLst/>
          </a:prstGeom>
          <a:noFill/>
        </p:spPr>
        <p:txBody>
          <a:bodyPr wrap="square" rtlCol="0">
            <a:spAutoFit/>
          </a:bodyPr>
          <a:lstStyle/>
          <a:p>
            <a:pPr algn="ctr"/>
            <a:r>
              <a:rPr lang="en-GB" dirty="0"/>
              <a:t>12.2m</a:t>
            </a:r>
          </a:p>
        </p:txBody>
      </p:sp>
      <p:sp>
        <p:nvSpPr>
          <p:cNvPr id="53" name="TextBox 52"/>
          <p:cNvSpPr txBox="1"/>
          <p:nvPr/>
        </p:nvSpPr>
        <p:spPr>
          <a:xfrm>
            <a:off x="6748312" y="3559966"/>
            <a:ext cx="1864981" cy="461665"/>
          </a:xfrm>
          <a:prstGeom prst="rect">
            <a:avLst/>
          </a:prstGeom>
          <a:noFill/>
        </p:spPr>
        <p:txBody>
          <a:bodyPr wrap="square" rtlCol="0">
            <a:spAutoFit/>
          </a:bodyPr>
          <a:lstStyle/>
          <a:p>
            <a:pPr algn="ctr"/>
            <a:r>
              <a:rPr lang="en-GB" sz="2400" dirty="0"/>
              <a:t>Area = </a:t>
            </a:r>
            <a:r>
              <a:rPr lang="en-GB" sz="2400" b="1" dirty="0"/>
              <a:t>21m</a:t>
            </a:r>
            <a:r>
              <a:rPr lang="en-GB" sz="2400" b="1" baseline="30000" dirty="0"/>
              <a:t>2</a:t>
            </a:r>
          </a:p>
        </p:txBody>
      </p:sp>
      <p:sp>
        <p:nvSpPr>
          <p:cNvPr id="54" name="Rectangle 53"/>
          <p:cNvSpPr/>
          <p:nvPr/>
        </p:nvSpPr>
        <p:spPr>
          <a:xfrm>
            <a:off x="7782567" y="3493432"/>
            <a:ext cx="967699" cy="4778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5" name="Isosceles Triangle 54"/>
          <p:cNvSpPr/>
          <p:nvPr/>
        </p:nvSpPr>
        <p:spPr>
          <a:xfrm rot="16200000">
            <a:off x="1238889" y="3965899"/>
            <a:ext cx="1615248" cy="2472873"/>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6" name="Freeform 55"/>
          <p:cNvSpPr/>
          <p:nvPr/>
        </p:nvSpPr>
        <p:spPr>
          <a:xfrm flipH="1">
            <a:off x="4504718" y="4310733"/>
            <a:ext cx="3950623" cy="1733156"/>
          </a:xfrm>
          <a:custGeom>
            <a:avLst/>
            <a:gdLst>
              <a:gd name="connsiteX0" fmla="*/ 0 w 2280492"/>
              <a:gd name="connsiteY0" fmla="*/ 1266940 h 1266940"/>
              <a:gd name="connsiteX1" fmla="*/ 2280492 w 2280492"/>
              <a:gd name="connsiteY1" fmla="*/ 1266940 h 1266940"/>
              <a:gd name="connsiteX2" fmla="*/ 1564396 w 2280492"/>
              <a:gd name="connsiteY2" fmla="*/ 0 h 1266940"/>
              <a:gd name="connsiteX3" fmla="*/ 0 w 2280492"/>
              <a:gd name="connsiteY3" fmla="*/ 1266940 h 1266940"/>
              <a:gd name="connsiteX0" fmla="*/ 0 w 3213143"/>
              <a:gd name="connsiteY0" fmla="*/ 1600654 h 1600654"/>
              <a:gd name="connsiteX1" fmla="*/ 2280492 w 3213143"/>
              <a:gd name="connsiteY1" fmla="*/ 1600654 h 1600654"/>
              <a:gd name="connsiteX2" fmla="*/ 3213143 w 3213143"/>
              <a:gd name="connsiteY2" fmla="*/ 0 h 1600654"/>
              <a:gd name="connsiteX3" fmla="*/ 0 w 3213143"/>
              <a:gd name="connsiteY3" fmla="*/ 1600654 h 1600654"/>
              <a:gd name="connsiteX0" fmla="*/ 0 w 4440174"/>
              <a:gd name="connsiteY0" fmla="*/ 1600654 h 1600654"/>
              <a:gd name="connsiteX1" fmla="*/ 2280492 w 4440174"/>
              <a:gd name="connsiteY1" fmla="*/ 1600654 h 1600654"/>
              <a:gd name="connsiteX2" fmla="*/ 4440174 w 4440174"/>
              <a:gd name="connsiteY2" fmla="*/ 0 h 1600654"/>
              <a:gd name="connsiteX3" fmla="*/ 0 w 4440174"/>
              <a:gd name="connsiteY3" fmla="*/ 1600654 h 1600654"/>
              <a:gd name="connsiteX0" fmla="*/ 0 w 5250324"/>
              <a:gd name="connsiteY0" fmla="*/ 1624461 h 1624461"/>
              <a:gd name="connsiteX1" fmla="*/ 2280492 w 5250324"/>
              <a:gd name="connsiteY1" fmla="*/ 1624461 h 1624461"/>
              <a:gd name="connsiteX2" fmla="*/ 5250324 w 5250324"/>
              <a:gd name="connsiteY2" fmla="*/ 0 h 1624461"/>
              <a:gd name="connsiteX3" fmla="*/ 0 w 5250324"/>
              <a:gd name="connsiteY3" fmla="*/ 1624461 h 1624461"/>
            </a:gdLst>
            <a:ahLst/>
            <a:cxnLst>
              <a:cxn ang="0">
                <a:pos x="connsiteX0" y="connsiteY0"/>
              </a:cxn>
              <a:cxn ang="0">
                <a:pos x="connsiteX1" y="connsiteY1"/>
              </a:cxn>
              <a:cxn ang="0">
                <a:pos x="connsiteX2" y="connsiteY2"/>
              </a:cxn>
              <a:cxn ang="0">
                <a:pos x="connsiteX3" y="connsiteY3"/>
              </a:cxn>
            </a:cxnLst>
            <a:rect l="l" t="t" r="r" b="b"/>
            <a:pathLst>
              <a:path w="5250324" h="1624461">
                <a:moveTo>
                  <a:pt x="0" y="1624461"/>
                </a:moveTo>
                <a:lnTo>
                  <a:pt x="2280492" y="1624461"/>
                </a:lnTo>
                <a:lnTo>
                  <a:pt x="5250324" y="0"/>
                </a:lnTo>
                <a:lnTo>
                  <a:pt x="0" y="1624461"/>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7" name="TextBox 56"/>
          <p:cNvSpPr txBox="1"/>
          <p:nvPr/>
        </p:nvSpPr>
        <p:spPr>
          <a:xfrm>
            <a:off x="3259763" y="4915644"/>
            <a:ext cx="676066" cy="369332"/>
          </a:xfrm>
          <a:prstGeom prst="rect">
            <a:avLst/>
          </a:prstGeom>
          <a:noFill/>
        </p:spPr>
        <p:txBody>
          <a:bodyPr wrap="square" rtlCol="0">
            <a:spAutoFit/>
          </a:bodyPr>
          <a:lstStyle/>
          <a:p>
            <a:pPr algn="ctr"/>
            <a:r>
              <a:rPr lang="en-GB" dirty="0"/>
              <a:t>7m</a:t>
            </a:r>
          </a:p>
        </p:txBody>
      </p:sp>
      <p:cxnSp>
        <p:nvCxnSpPr>
          <p:cNvPr id="58" name="Straight Arrow Connector 57"/>
          <p:cNvCxnSpPr/>
          <p:nvPr/>
        </p:nvCxnSpPr>
        <p:spPr>
          <a:xfrm flipV="1">
            <a:off x="977900" y="5194300"/>
            <a:ext cx="2298700" cy="12701"/>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61" name="TextBox 60"/>
          <p:cNvSpPr txBox="1"/>
          <p:nvPr/>
        </p:nvSpPr>
        <p:spPr>
          <a:xfrm>
            <a:off x="1954148" y="4891511"/>
            <a:ext cx="676066" cy="369332"/>
          </a:xfrm>
          <a:prstGeom prst="rect">
            <a:avLst/>
          </a:prstGeom>
          <a:noFill/>
        </p:spPr>
        <p:txBody>
          <a:bodyPr wrap="square" rtlCol="0">
            <a:spAutoFit/>
          </a:bodyPr>
          <a:lstStyle/>
          <a:p>
            <a:pPr algn="ctr"/>
            <a:r>
              <a:rPr lang="en-GB" dirty="0"/>
              <a:t>14m</a:t>
            </a:r>
          </a:p>
        </p:txBody>
      </p:sp>
      <p:sp>
        <p:nvSpPr>
          <p:cNvPr id="62" name="TextBox 61"/>
          <p:cNvSpPr txBox="1"/>
          <p:nvPr/>
        </p:nvSpPr>
        <p:spPr>
          <a:xfrm>
            <a:off x="1562989" y="4346026"/>
            <a:ext cx="894122" cy="369332"/>
          </a:xfrm>
          <a:prstGeom prst="rect">
            <a:avLst/>
          </a:prstGeom>
          <a:noFill/>
        </p:spPr>
        <p:txBody>
          <a:bodyPr wrap="square" rtlCol="0">
            <a:spAutoFit/>
          </a:bodyPr>
          <a:lstStyle/>
          <a:p>
            <a:pPr algn="ctr"/>
            <a:r>
              <a:rPr lang="en-GB" dirty="0"/>
              <a:t>14.4m</a:t>
            </a:r>
          </a:p>
        </p:txBody>
      </p:sp>
      <p:cxnSp>
        <p:nvCxnSpPr>
          <p:cNvPr id="64" name="Straight Arrow Connector 63"/>
          <p:cNvCxnSpPr/>
          <p:nvPr/>
        </p:nvCxnSpPr>
        <p:spPr>
          <a:xfrm flipH="1" flipV="1">
            <a:off x="3378200" y="4419600"/>
            <a:ext cx="12700" cy="158750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67" name="TextBox 66"/>
          <p:cNvSpPr txBox="1"/>
          <p:nvPr/>
        </p:nvSpPr>
        <p:spPr>
          <a:xfrm>
            <a:off x="5218716" y="6043889"/>
            <a:ext cx="676066" cy="369332"/>
          </a:xfrm>
          <a:prstGeom prst="rect">
            <a:avLst/>
          </a:prstGeom>
          <a:noFill/>
        </p:spPr>
        <p:txBody>
          <a:bodyPr wrap="square" rtlCol="0">
            <a:spAutoFit/>
          </a:bodyPr>
          <a:lstStyle/>
          <a:p>
            <a:pPr algn="ctr"/>
            <a:r>
              <a:rPr lang="en-GB" dirty="0"/>
              <a:t>6m</a:t>
            </a:r>
          </a:p>
        </p:txBody>
      </p:sp>
      <p:cxnSp>
        <p:nvCxnSpPr>
          <p:cNvPr id="68" name="Straight Arrow Connector 67"/>
          <p:cNvCxnSpPr/>
          <p:nvPr/>
        </p:nvCxnSpPr>
        <p:spPr>
          <a:xfrm flipH="1">
            <a:off x="4508501" y="6045200"/>
            <a:ext cx="2031999"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71" name="Straight Arrow Connector 70"/>
          <p:cNvCxnSpPr/>
          <p:nvPr/>
        </p:nvCxnSpPr>
        <p:spPr>
          <a:xfrm flipH="1" flipV="1">
            <a:off x="4573114" y="4310733"/>
            <a:ext cx="3859686" cy="1996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74" name="Straight Arrow Connector 73"/>
          <p:cNvCxnSpPr/>
          <p:nvPr/>
        </p:nvCxnSpPr>
        <p:spPr>
          <a:xfrm>
            <a:off x="8483600" y="4343400"/>
            <a:ext cx="12700" cy="161290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77" name="Straight Connector 76"/>
          <p:cNvCxnSpPr/>
          <p:nvPr/>
        </p:nvCxnSpPr>
        <p:spPr>
          <a:xfrm flipH="1">
            <a:off x="4495800" y="4305300"/>
            <a:ext cx="12700" cy="1739900"/>
          </a:xfrm>
          <a:prstGeom prst="line">
            <a:avLst/>
          </a:prstGeom>
          <a:ln w="19050">
            <a:prstDash val="sysDash"/>
          </a:ln>
        </p:spPr>
        <p:style>
          <a:lnRef idx="1">
            <a:schemeClr val="dk1"/>
          </a:lnRef>
          <a:fillRef idx="0">
            <a:schemeClr val="dk1"/>
          </a:fillRef>
          <a:effectRef idx="0">
            <a:schemeClr val="dk1"/>
          </a:effectRef>
          <a:fontRef idx="minor">
            <a:schemeClr val="tx1"/>
          </a:fontRef>
        </p:style>
      </p:cxnSp>
      <p:sp>
        <p:nvSpPr>
          <p:cNvPr id="81" name="TextBox 80"/>
          <p:cNvSpPr txBox="1"/>
          <p:nvPr/>
        </p:nvSpPr>
        <p:spPr>
          <a:xfrm>
            <a:off x="8392002" y="4902665"/>
            <a:ext cx="676066" cy="369332"/>
          </a:xfrm>
          <a:prstGeom prst="rect">
            <a:avLst/>
          </a:prstGeom>
          <a:noFill/>
        </p:spPr>
        <p:txBody>
          <a:bodyPr wrap="square" rtlCol="0">
            <a:spAutoFit/>
          </a:bodyPr>
          <a:lstStyle/>
          <a:p>
            <a:pPr algn="ctr"/>
            <a:r>
              <a:rPr lang="en-GB" dirty="0"/>
              <a:t>4m</a:t>
            </a:r>
          </a:p>
        </p:txBody>
      </p:sp>
      <p:sp>
        <p:nvSpPr>
          <p:cNvPr id="82" name="TextBox 81"/>
          <p:cNvSpPr txBox="1"/>
          <p:nvPr/>
        </p:nvSpPr>
        <p:spPr>
          <a:xfrm>
            <a:off x="6256049" y="3963144"/>
            <a:ext cx="676066" cy="369332"/>
          </a:xfrm>
          <a:prstGeom prst="rect">
            <a:avLst/>
          </a:prstGeom>
          <a:noFill/>
        </p:spPr>
        <p:txBody>
          <a:bodyPr wrap="square" rtlCol="0">
            <a:spAutoFit/>
          </a:bodyPr>
          <a:lstStyle/>
          <a:p>
            <a:pPr algn="ctr"/>
            <a:r>
              <a:rPr lang="en-GB" dirty="0"/>
              <a:t>11m</a:t>
            </a:r>
          </a:p>
        </p:txBody>
      </p:sp>
      <p:sp>
        <p:nvSpPr>
          <p:cNvPr id="83" name="TextBox 82"/>
          <p:cNvSpPr txBox="1"/>
          <p:nvPr/>
        </p:nvSpPr>
        <p:spPr>
          <a:xfrm>
            <a:off x="528734" y="6177925"/>
            <a:ext cx="1864981" cy="461665"/>
          </a:xfrm>
          <a:prstGeom prst="rect">
            <a:avLst/>
          </a:prstGeom>
          <a:noFill/>
        </p:spPr>
        <p:txBody>
          <a:bodyPr wrap="square" rtlCol="0">
            <a:spAutoFit/>
          </a:bodyPr>
          <a:lstStyle/>
          <a:p>
            <a:pPr algn="ctr"/>
            <a:r>
              <a:rPr lang="en-GB" sz="2400" dirty="0"/>
              <a:t>Area = </a:t>
            </a:r>
            <a:r>
              <a:rPr lang="en-GB" sz="2400" b="1" dirty="0"/>
              <a:t>49m</a:t>
            </a:r>
            <a:r>
              <a:rPr lang="en-GB" sz="2400" b="1" baseline="30000" dirty="0"/>
              <a:t>2</a:t>
            </a:r>
          </a:p>
        </p:txBody>
      </p:sp>
      <p:sp>
        <p:nvSpPr>
          <p:cNvPr id="84" name="Rectangle 83"/>
          <p:cNvSpPr/>
          <p:nvPr/>
        </p:nvSpPr>
        <p:spPr>
          <a:xfrm>
            <a:off x="1562989" y="6172522"/>
            <a:ext cx="967699" cy="4778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5" name="TextBox 84"/>
          <p:cNvSpPr txBox="1"/>
          <p:nvPr/>
        </p:nvSpPr>
        <p:spPr>
          <a:xfrm>
            <a:off x="5719157" y="6282880"/>
            <a:ext cx="1864981" cy="461665"/>
          </a:xfrm>
          <a:prstGeom prst="rect">
            <a:avLst/>
          </a:prstGeom>
          <a:noFill/>
        </p:spPr>
        <p:txBody>
          <a:bodyPr wrap="square" rtlCol="0">
            <a:spAutoFit/>
          </a:bodyPr>
          <a:lstStyle/>
          <a:p>
            <a:pPr algn="ctr"/>
            <a:r>
              <a:rPr lang="en-GB" sz="2400" dirty="0"/>
              <a:t>Area = </a:t>
            </a:r>
            <a:r>
              <a:rPr lang="en-GB" sz="2400" b="1" dirty="0"/>
              <a:t>10m</a:t>
            </a:r>
            <a:r>
              <a:rPr lang="en-GB" sz="2400" b="1" baseline="30000" dirty="0"/>
              <a:t>2</a:t>
            </a:r>
          </a:p>
        </p:txBody>
      </p:sp>
      <p:sp>
        <p:nvSpPr>
          <p:cNvPr id="86" name="Rectangle 85"/>
          <p:cNvSpPr/>
          <p:nvPr/>
        </p:nvSpPr>
        <p:spPr>
          <a:xfrm>
            <a:off x="6787708" y="6266710"/>
            <a:ext cx="967699" cy="4778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7" name="TextBox 86"/>
          <p:cNvSpPr txBox="1"/>
          <p:nvPr/>
        </p:nvSpPr>
        <p:spPr>
          <a:xfrm>
            <a:off x="1430592" y="5582900"/>
            <a:ext cx="894122" cy="369332"/>
          </a:xfrm>
          <a:prstGeom prst="rect">
            <a:avLst/>
          </a:prstGeom>
          <a:noFill/>
        </p:spPr>
        <p:txBody>
          <a:bodyPr wrap="square" rtlCol="0">
            <a:spAutoFit/>
          </a:bodyPr>
          <a:lstStyle/>
          <a:p>
            <a:pPr algn="ctr"/>
            <a:r>
              <a:rPr lang="en-GB" dirty="0"/>
              <a:t>14.4m</a:t>
            </a:r>
          </a:p>
        </p:txBody>
      </p:sp>
      <p:cxnSp>
        <p:nvCxnSpPr>
          <p:cNvPr id="88" name="Straight Connector 87"/>
          <p:cNvCxnSpPr/>
          <p:nvPr/>
        </p:nvCxnSpPr>
        <p:spPr>
          <a:xfrm flipH="1">
            <a:off x="8302843" y="1003300"/>
            <a:ext cx="15657" cy="833398"/>
          </a:xfrm>
          <a:prstGeom prst="line">
            <a:avLst/>
          </a:prstGeom>
          <a:ln w="19050">
            <a:prstDash val="sys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944536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0"/>
                                        </p:tgtEl>
                                      </p:cBhvr>
                                    </p:animEffect>
                                    <p:set>
                                      <p:cBhvr>
                                        <p:cTn id="1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4" restart="whenNotActive" fill="hold" evtFilter="cancelBubble" nodeType="interactiveSeq">
                <p:stCondLst>
                  <p:cond evt="onClick" delay="0">
                    <p:tgtEl>
                      <p:spTgt spid="3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8"/>
                                        </p:tgtEl>
                                      </p:cBhvr>
                                    </p:animEffect>
                                    <p:set>
                                      <p:cBhvr>
                                        <p:cTn id="19"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20" restart="whenNotActive" fill="hold" evtFilter="cancelBubble" nodeType="interactiveSeq">
                <p:stCondLst>
                  <p:cond evt="onClick" delay="0">
                    <p:tgtEl>
                      <p:spTgt spid="5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54"/>
                                        </p:tgtEl>
                                      </p:cBhvr>
                                    </p:animEffect>
                                    <p:set>
                                      <p:cBhvr>
                                        <p:cTn id="25"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26" restart="whenNotActive" fill="hold" evtFilter="cancelBubble" nodeType="interactiveSeq">
                <p:stCondLst>
                  <p:cond evt="onClick" delay="0">
                    <p:tgtEl>
                      <p:spTgt spid="8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84"/>
                                        </p:tgtEl>
                                      </p:cBhvr>
                                    </p:animEffect>
                                    <p:set>
                                      <p:cBhvr>
                                        <p:cTn id="31" dur="1" fill="hold">
                                          <p:stCondLst>
                                            <p:cond delay="499"/>
                                          </p:stCondLst>
                                        </p:cTn>
                                        <p:tgtEl>
                                          <p:spTgt spid="84"/>
                                        </p:tgtEl>
                                        <p:attrNameLst>
                                          <p:attrName>style.visibility</p:attrName>
                                        </p:attrNameLst>
                                      </p:cBhvr>
                                      <p:to>
                                        <p:strVal val="hidden"/>
                                      </p:to>
                                    </p:set>
                                  </p:childTnLst>
                                </p:cTn>
                              </p:par>
                            </p:childTnLst>
                          </p:cTn>
                        </p:par>
                      </p:childTnLst>
                    </p:cTn>
                  </p:par>
                </p:childTnLst>
              </p:cTn>
              <p:nextCondLst>
                <p:cond evt="onClick" delay="0">
                  <p:tgtEl>
                    <p:spTgt spid="84"/>
                  </p:tgtEl>
                </p:cond>
              </p:nextCondLst>
            </p:seq>
            <p:seq concurrent="1" nextAc="seek">
              <p:cTn id="32" restart="whenNotActive" fill="hold" evtFilter="cancelBubble" nodeType="interactiveSeq">
                <p:stCondLst>
                  <p:cond evt="onClick" delay="0">
                    <p:tgtEl>
                      <p:spTgt spid="86"/>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86"/>
                                        </p:tgtEl>
                                      </p:cBhvr>
                                    </p:animEffect>
                                    <p:set>
                                      <p:cBhvr>
                                        <p:cTn id="37"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childTnLst>
        </p:cTn>
      </p:par>
    </p:tnLst>
    <p:bldLst>
      <p:bldP spid="28" grpId="0" animBg="1"/>
      <p:bldP spid="30" grpId="0" animBg="1"/>
      <p:bldP spid="38" grpId="0" animBg="1"/>
      <p:bldP spid="54" grpId="0" animBg="1"/>
      <p:bldP spid="84" grpId="0" animBg="1"/>
      <p:bldP spid="8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Parallelograms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30" name="Parallelogram 29"/>
          <p:cNvSpPr/>
          <p:nvPr/>
        </p:nvSpPr>
        <p:spPr>
          <a:xfrm>
            <a:off x="1348344" y="1072085"/>
            <a:ext cx="3367672" cy="2140891"/>
          </a:xfrm>
          <a:prstGeom prst="parallelogram">
            <a:avLst>
              <a:gd name="adj" fmla="val 43858"/>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31" name="Straight Arrow Connector 30"/>
          <p:cNvCxnSpPr/>
          <p:nvPr/>
        </p:nvCxnSpPr>
        <p:spPr>
          <a:xfrm flipH="1" flipV="1">
            <a:off x="1334615" y="3316959"/>
            <a:ext cx="2424585" cy="10441"/>
          </a:xfrm>
          <a:prstGeom prst="straightConnector1">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a:off x="3000376" y="1130300"/>
            <a:ext cx="9524" cy="2057400"/>
          </a:xfrm>
          <a:prstGeom prst="straightConnector1">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2338648" y="3311525"/>
            <a:ext cx="936104" cy="369332"/>
          </a:xfrm>
          <a:prstGeom prst="rect">
            <a:avLst/>
          </a:prstGeom>
          <a:noFill/>
        </p:spPr>
        <p:txBody>
          <a:bodyPr wrap="square" rtlCol="0">
            <a:spAutoFit/>
          </a:bodyPr>
          <a:lstStyle/>
          <a:p>
            <a:r>
              <a:rPr lang="en-GB" b="1" dirty="0">
                <a:solidFill>
                  <a:schemeClr val="accent1"/>
                </a:solidFill>
              </a:rPr>
              <a:t>base</a:t>
            </a:r>
          </a:p>
        </p:txBody>
      </p:sp>
      <p:sp>
        <p:nvSpPr>
          <p:cNvPr id="38" name="TextBox 37"/>
          <p:cNvSpPr txBox="1"/>
          <p:nvPr/>
        </p:nvSpPr>
        <p:spPr>
          <a:xfrm rot="16200000">
            <a:off x="2051913" y="1834642"/>
            <a:ext cx="1535932" cy="369332"/>
          </a:xfrm>
          <a:prstGeom prst="rect">
            <a:avLst/>
          </a:prstGeom>
          <a:noFill/>
        </p:spPr>
        <p:txBody>
          <a:bodyPr wrap="square" rtlCol="0">
            <a:spAutoFit/>
          </a:bodyPr>
          <a:lstStyle/>
          <a:p>
            <a:r>
              <a:rPr lang="en-GB" b="1" dirty="0">
                <a:solidFill>
                  <a:schemeClr val="accent1"/>
                </a:solidFill>
              </a:rPr>
              <a:t>perp height</a:t>
            </a:r>
          </a:p>
        </p:txBody>
      </p:sp>
      <p:sp>
        <p:nvSpPr>
          <p:cNvPr id="42" name="Rectangle 41"/>
          <p:cNvSpPr/>
          <p:nvPr/>
        </p:nvSpPr>
        <p:spPr>
          <a:xfrm>
            <a:off x="3778250" y="974452"/>
            <a:ext cx="1100832" cy="2337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Connector 42"/>
          <p:cNvCxnSpPr/>
          <p:nvPr/>
        </p:nvCxnSpPr>
        <p:spPr>
          <a:xfrm>
            <a:off x="3771900" y="1079500"/>
            <a:ext cx="0" cy="2120900"/>
          </a:xfrm>
          <a:prstGeom prst="line">
            <a:avLst/>
          </a:prstGeom>
          <a:ln w="19050">
            <a:prstDash val="sysDash"/>
          </a:ln>
        </p:spPr>
        <p:style>
          <a:lnRef idx="1">
            <a:schemeClr val="dk1"/>
          </a:lnRef>
          <a:fillRef idx="0">
            <a:schemeClr val="dk1"/>
          </a:fillRef>
          <a:effectRef idx="0">
            <a:schemeClr val="dk1"/>
          </a:effectRef>
          <a:fontRef idx="minor">
            <a:schemeClr val="tx1"/>
          </a:fontRef>
        </p:style>
      </p:cxnSp>
      <p:sp>
        <p:nvSpPr>
          <p:cNvPr id="41" name="Right Triangle 40"/>
          <p:cNvSpPr/>
          <p:nvPr/>
        </p:nvSpPr>
        <p:spPr>
          <a:xfrm flipV="1">
            <a:off x="3774699" y="1078255"/>
            <a:ext cx="956816" cy="2131010"/>
          </a:xfrm>
          <a:prstGeom prst="rtTriangl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5" name="TextBox 44"/>
              <p:cNvSpPr txBox="1"/>
              <p:nvPr/>
            </p:nvSpPr>
            <p:spPr>
              <a:xfrm>
                <a:off x="5098801" y="1389559"/>
                <a:ext cx="3678826" cy="7694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latin typeface="Wingdings" panose="05000000000000000000" pitchFamily="2" charset="2"/>
                  </a:rPr>
                  <a:t>!</a:t>
                </a:r>
                <a:r>
                  <a:rPr lang="en-GB" sz="2400" dirty="0"/>
                  <a:t> Area of parallelogram = </a:t>
                </a:r>
              </a:p>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𝑏𝑎𝑠𝑒</m:t>
                      </m:r>
                      <m:r>
                        <a:rPr lang="en-GB" sz="2000" b="0" i="1" smtClean="0">
                          <a:latin typeface="Cambria Math" panose="02040503050406030204" pitchFamily="18" charset="0"/>
                        </a:rPr>
                        <m:t>×</m:t>
                      </m:r>
                      <m:r>
                        <a:rPr lang="en-GB" sz="2000" b="0" i="1" smtClean="0">
                          <a:latin typeface="Cambria Math" panose="02040503050406030204" pitchFamily="18" charset="0"/>
                        </a:rPr>
                        <m:t>𝑝𝑒𝑟𝑝𝑒𝑛𝑑𝑖𝑐𝑢𝑙𝑎𝑟</m:t>
                      </m:r>
                      <m:r>
                        <a:rPr lang="en-GB" sz="2000" b="0" i="1" smtClean="0">
                          <a:latin typeface="Cambria Math" panose="02040503050406030204" pitchFamily="18" charset="0"/>
                        </a:rPr>
                        <m:t> </m:t>
                      </m:r>
                      <m:r>
                        <a:rPr lang="en-GB" sz="2000" b="0" i="1" smtClean="0">
                          <a:latin typeface="Cambria Math" panose="02040503050406030204" pitchFamily="18" charset="0"/>
                        </a:rPr>
                        <m:t>h𝑒𝑖𝑔h𝑡</m:t>
                      </m:r>
                    </m:oMath>
                  </m:oMathPara>
                </a14:m>
                <a:endParaRPr lang="en-GB" sz="2000" dirty="0"/>
              </a:p>
            </p:txBody>
          </p:sp>
        </mc:Choice>
        <mc:Fallback xmlns="">
          <p:sp>
            <p:nvSpPr>
              <p:cNvPr id="45" name="TextBox 44"/>
              <p:cNvSpPr txBox="1">
                <a:spLocks noRot="1" noChangeAspect="1" noMove="1" noResize="1" noEditPoints="1" noAdjustHandles="1" noChangeArrowheads="1" noChangeShapeType="1" noTextEdit="1"/>
              </p:cNvSpPr>
              <p:nvPr/>
            </p:nvSpPr>
            <p:spPr>
              <a:xfrm>
                <a:off x="5098801" y="1389559"/>
                <a:ext cx="3678826" cy="769441"/>
              </a:xfrm>
              <a:prstGeom prst="rect">
                <a:avLst/>
              </a:prstGeom>
              <a:blipFill rotWithShape="0">
                <a:blip r:embed="rId2"/>
                <a:stretch>
                  <a:fillRect l="-2138" t="-5385" b="-5385"/>
                </a:stretch>
              </a:blipFill>
            </p:spPr>
            <p:txBody>
              <a:bodyPr/>
              <a:lstStyle/>
              <a:p>
                <a:r>
                  <a:rPr lang="en-GB">
                    <a:noFill/>
                  </a:rPr>
                  <a:t> </a:t>
                </a:r>
              </a:p>
            </p:txBody>
          </p:sp>
        </mc:Fallback>
      </mc:AlternateContent>
      <p:sp>
        <p:nvSpPr>
          <p:cNvPr id="46" name="Rectangle 45"/>
          <p:cNvSpPr/>
          <p:nvPr/>
        </p:nvSpPr>
        <p:spPr>
          <a:xfrm>
            <a:off x="5235014" y="1806766"/>
            <a:ext cx="3468312" cy="3525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7" name="Rectangle 46"/>
          <p:cNvSpPr/>
          <p:nvPr/>
        </p:nvSpPr>
        <p:spPr>
          <a:xfrm>
            <a:off x="5940152" y="2386317"/>
            <a:ext cx="1667668" cy="682643"/>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a:t>Click for </a:t>
            </a:r>
            <a:r>
              <a:rPr lang="en-GB" b="1" dirty="0" err="1"/>
              <a:t>Broanimation</a:t>
            </a:r>
            <a:endParaRPr lang="en-GB" b="1" dirty="0"/>
          </a:p>
        </p:txBody>
      </p:sp>
      <p:sp>
        <p:nvSpPr>
          <p:cNvPr id="48" name="TextBox 47"/>
          <p:cNvSpPr txBox="1"/>
          <p:nvPr/>
        </p:nvSpPr>
        <p:spPr>
          <a:xfrm>
            <a:off x="3854475" y="2349267"/>
            <a:ext cx="1591116" cy="1200329"/>
          </a:xfrm>
          <a:prstGeom prst="rect">
            <a:avLst/>
          </a:prstGeom>
          <a:noFill/>
        </p:spPr>
        <p:txBody>
          <a:bodyPr wrap="square" rtlCol="0">
            <a:spAutoFit/>
          </a:bodyPr>
          <a:lstStyle/>
          <a:p>
            <a:r>
              <a:rPr lang="en-GB" dirty="0"/>
              <a:t>We can see it’ll be exactly the same formula as a rectangle!</a:t>
            </a:r>
          </a:p>
        </p:txBody>
      </p:sp>
      <p:sp>
        <p:nvSpPr>
          <p:cNvPr id="49" name="TextBox 48"/>
          <p:cNvSpPr txBox="1"/>
          <p:nvPr/>
        </p:nvSpPr>
        <p:spPr>
          <a:xfrm>
            <a:off x="268224" y="3940591"/>
            <a:ext cx="2160240"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err="1"/>
              <a:t>Quickfire</a:t>
            </a:r>
            <a:r>
              <a:rPr lang="en-GB" dirty="0"/>
              <a:t> Questions</a:t>
            </a:r>
          </a:p>
        </p:txBody>
      </p:sp>
      <p:cxnSp>
        <p:nvCxnSpPr>
          <p:cNvPr id="51" name="Straight Connector 50"/>
          <p:cNvCxnSpPr/>
          <p:nvPr/>
        </p:nvCxnSpPr>
        <p:spPr>
          <a:xfrm>
            <a:off x="0" y="3789040"/>
            <a:ext cx="9144000" cy="0"/>
          </a:xfrm>
          <a:prstGeom prst="line">
            <a:avLst/>
          </a:prstGeom>
        </p:spPr>
        <p:style>
          <a:lnRef idx="1">
            <a:schemeClr val="dk1"/>
          </a:lnRef>
          <a:fillRef idx="0">
            <a:schemeClr val="dk1"/>
          </a:fillRef>
          <a:effectRef idx="0">
            <a:schemeClr val="dk1"/>
          </a:effectRef>
          <a:fontRef idx="minor">
            <a:schemeClr val="tx1"/>
          </a:fontRef>
        </p:style>
      </p:cxnSp>
      <p:sp>
        <p:nvSpPr>
          <p:cNvPr id="52" name="Parallelogram 51"/>
          <p:cNvSpPr/>
          <p:nvPr/>
        </p:nvSpPr>
        <p:spPr>
          <a:xfrm>
            <a:off x="529148" y="4777414"/>
            <a:ext cx="2301281" cy="1066354"/>
          </a:xfrm>
          <a:prstGeom prst="parallelogram">
            <a:avLst>
              <a:gd name="adj" fmla="val 43858"/>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3" name="TextBox 52"/>
          <p:cNvSpPr txBox="1"/>
          <p:nvPr/>
        </p:nvSpPr>
        <p:spPr>
          <a:xfrm>
            <a:off x="1364685" y="4423144"/>
            <a:ext cx="894122" cy="369332"/>
          </a:xfrm>
          <a:prstGeom prst="rect">
            <a:avLst/>
          </a:prstGeom>
          <a:noFill/>
        </p:spPr>
        <p:txBody>
          <a:bodyPr wrap="square" rtlCol="0">
            <a:spAutoFit/>
          </a:bodyPr>
          <a:lstStyle/>
          <a:p>
            <a:pPr algn="ctr"/>
            <a:r>
              <a:rPr lang="en-GB" dirty="0"/>
              <a:t>8cm</a:t>
            </a:r>
          </a:p>
        </p:txBody>
      </p:sp>
      <p:sp>
        <p:nvSpPr>
          <p:cNvPr id="54" name="TextBox 53"/>
          <p:cNvSpPr txBox="1"/>
          <p:nvPr/>
        </p:nvSpPr>
        <p:spPr>
          <a:xfrm>
            <a:off x="2428464" y="5135774"/>
            <a:ext cx="894122" cy="369332"/>
          </a:xfrm>
          <a:prstGeom prst="rect">
            <a:avLst/>
          </a:prstGeom>
          <a:noFill/>
        </p:spPr>
        <p:txBody>
          <a:bodyPr wrap="square" rtlCol="0">
            <a:spAutoFit/>
          </a:bodyPr>
          <a:lstStyle/>
          <a:p>
            <a:pPr algn="ctr"/>
            <a:r>
              <a:rPr lang="en-GB" dirty="0"/>
              <a:t>5cm</a:t>
            </a:r>
          </a:p>
        </p:txBody>
      </p:sp>
      <p:sp>
        <p:nvSpPr>
          <p:cNvPr id="55" name="TextBox 54"/>
          <p:cNvSpPr txBox="1"/>
          <p:nvPr/>
        </p:nvSpPr>
        <p:spPr>
          <a:xfrm>
            <a:off x="796079" y="5075301"/>
            <a:ext cx="894122" cy="369332"/>
          </a:xfrm>
          <a:prstGeom prst="rect">
            <a:avLst/>
          </a:prstGeom>
          <a:noFill/>
        </p:spPr>
        <p:txBody>
          <a:bodyPr wrap="square" rtlCol="0">
            <a:spAutoFit/>
          </a:bodyPr>
          <a:lstStyle/>
          <a:p>
            <a:pPr algn="ctr"/>
            <a:r>
              <a:rPr lang="en-GB" dirty="0"/>
              <a:t>4cm</a:t>
            </a:r>
          </a:p>
        </p:txBody>
      </p:sp>
      <p:cxnSp>
        <p:nvCxnSpPr>
          <p:cNvPr id="56" name="Straight Arrow Connector 55"/>
          <p:cNvCxnSpPr/>
          <p:nvPr/>
        </p:nvCxnSpPr>
        <p:spPr>
          <a:xfrm flipV="1">
            <a:off x="1544810" y="4792337"/>
            <a:ext cx="8569" cy="103665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58" name="TextBox 57"/>
          <p:cNvSpPr txBox="1"/>
          <p:nvPr/>
        </p:nvSpPr>
        <p:spPr>
          <a:xfrm>
            <a:off x="528734" y="6177925"/>
            <a:ext cx="1864981" cy="461665"/>
          </a:xfrm>
          <a:prstGeom prst="rect">
            <a:avLst/>
          </a:prstGeom>
          <a:noFill/>
        </p:spPr>
        <p:txBody>
          <a:bodyPr wrap="square" rtlCol="0">
            <a:spAutoFit/>
          </a:bodyPr>
          <a:lstStyle/>
          <a:p>
            <a:pPr algn="ctr"/>
            <a:r>
              <a:rPr lang="en-GB" sz="2400" dirty="0"/>
              <a:t>Area = </a:t>
            </a:r>
            <a:r>
              <a:rPr lang="en-GB" sz="2400" b="1" dirty="0"/>
              <a:t>32cm</a:t>
            </a:r>
            <a:r>
              <a:rPr lang="en-GB" sz="2400" b="1" baseline="30000" dirty="0"/>
              <a:t>2</a:t>
            </a:r>
          </a:p>
        </p:txBody>
      </p:sp>
      <p:sp>
        <p:nvSpPr>
          <p:cNvPr id="59" name="Rectangle 58"/>
          <p:cNvSpPr/>
          <p:nvPr/>
        </p:nvSpPr>
        <p:spPr>
          <a:xfrm>
            <a:off x="1474961" y="6169839"/>
            <a:ext cx="967699" cy="4778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0" name="Parallelogram 59"/>
          <p:cNvSpPr/>
          <p:nvPr/>
        </p:nvSpPr>
        <p:spPr>
          <a:xfrm rot="16200000">
            <a:off x="3460004" y="5259785"/>
            <a:ext cx="1552557" cy="1158506"/>
          </a:xfrm>
          <a:prstGeom prst="parallelogram">
            <a:avLst>
              <a:gd name="adj" fmla="val 43858"/>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61" name="Straight Arrow Connector 60"/>
          <p:cNvCxnSpPr/>
          <p:nvPr/>
        </p:nvCxnSpPr>
        <p:spPr>
          <a:xfrm>
            <a:off x="3657029" y="5051050"/>
            <a:ext cx="1189821" cy="1101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64" name="TextBox 63"/>
          <p:cNvSpPr txBox="1"/>
          <p:nvPr/>
        </p:nvSpPr>
        <p:spPr>
          <a:xfrm>
            <a:off x="2836291" y="3804564"/>
            <a:ext cx="2262510" cy="830997"/>
          </a:xfrm>
          <a:prstGeom prst="rect">
            <a:avLst/>
          </a:prstGeom>
          <a:noFill/>
        </p:spPr>
        <p:txBody>
          <a:bodyPr wrap="square" rtlCol="0">
            <a:spAutoFit/>
          </a:bodyPr>
          <a:lstStyle/>
          <a:p>
            <a:r>
              <a:rPr lang="en-GB" sz="1200" b="1" dirty="0"/>
              <a:t>Bro Note: </a:t>
            </a:r>
            <a:r>
              <a:rPr lang="en-GB" sz="1200" dirty="0"/>
              <a:t>This is known as the ‘slant height’, which you should be able to distinguish from the ‘perpendicular height’.</a:t>
            </a:r>
          </a:p>
        </p:txBody>
      </p:sp>
      <p:cxnSp>
        <p:nvCxnSpPr>
          <p:cNvPr id="66" name="Straight Arrow Connector 65"/>
          <p:cNvCxnSpPr/>
          <p:nvPr/>
        </p:nvCxnSpPr>
        <p:spPr>
          <a:xfrm flipH="1">
            <a:off x="3000376" y="4607810"/>
            <a:ext cx="131464" cy="5279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Straight Connector 66"/>
          <p:cNvCxnSpPr/>
          <p:nvPr/>
        </p:nvCxnSpPr>
        <p:spPr>
          <a:xfrm>
            <a:off x="4814371" y="5122843"/>
            <a:ext cx="0" cy="341523"/>
          </a:xfrm>
          <a:prstGeom prst="line">
            <a:avLst/>
          </a:prstGeom>
          <a:ln w="19050">
            <a:prstDash val="sysDash"/>
          </a:ln>
        </p:spPr>
        <p:style>
          <a:lnRef idx="1">
            <a:schemeClr val="dk1"/>
          </a:lnRef>
          <a:fillRef idx="0">
            <a:schemeClr val="dk1"/>
          </a:fillRef>
          <a:effectRef idx="0">
            <a:schemeClr val="dk1"/>
          </a:effectRef>
          <a:fontRef idx="minor">
            <a:schemeClr val="tx1"/>
          </a:fontRef>
        </p:style>
      </p:cxnSp>
      <p:sp>
        <p:nvSpPr>
          <p:cNvPr id="71" name="TextBox 70"/>
          <p:cNvSpPr txBox="1"/>
          <p:nvPr/>
        </p:nvSpPr>
        <p:spPr>
          <a:xfrm>
            <a:off x="4847422" y="5113739"/>
            <a:ext cx="631220" cy="369332"/>
          </a:xfrm>
          <a:prstGeom prst="rect">
            <a:avLst/>
          </a:prstGeom>
          <a:noFill/>
        </p:spPr>
        <p:txBody>
          <a:bodyPr wrap="square" rtlCol="0">
            <a:spAutoFit/>
          </a:bodyPr>
          <a:lstStyle/>
          <a:p>
            <a:pPr algn="ctr"/>
            <a:r>
              <a:rPr lang="en-GB" dirty="0"/>
              <a:t>1cm</a:t>
            </a:r>
          </a:p>
        </p:txBody>
      </p:sp>
      <p:sp>
        <p:nvSpPr>
          <p:cNvPr id="72" name="TextBox 71"/>
          <p:cNvSpPr txBox="1"/>
          <p:nvPr/>
        </p:nvSpPr>
        <p:spPr>
          <a:xfrm>
            <a:off x="4729059" y="5866442"/>
            <a:ext cx="793851" cy="369332"/>
          </a:xfrm>
          <a:prstGeom prst="rect">
            <a:avLst/>
          </a:prstGeom>
          <a:noFill/>
        </p:spPr>
        <p:txBody>
          <a:bodyPr wrap="square" rtlCol="0">
            <a:spAutoFit/>
          </a:bodyPr>
          <a:lstStyle/>
          <a:p>
            <a:pPr algn="ctr"/>
            <a:r>
              <a:rPr lang="en-GB" dirty="0"/>
              <a:t>6cm</a:t>
            </a:r>
          </a:p>
        </p:txBody>
      </p:sp>
      <p:sp>
        <p:nvSpPr>
          <p:cNvPr id="73" name="TextBox 72"/>
          <p:cNvSpPr txBox="1"/>
          <p:nvPr/>
        </p:nvSpPr>
        <p:spPr>
          <a:xfrm>
            <a:off x="3872837" y="4678517"/>
            <a:ext cx="793851" cy="369332"/>
          </a:xfrm>
          <a:prstGeom prst="rect">
            <a:avLst/>
          </a:prstGeom>
          <a:noFill/>
        </p:spPr>
        <p:txBody>
          <a:bodyPr wrap="square" rtlCol="0">
            <a:spAutoFit/>
          </a:bodyPr>
          <a:lstStyle/>
          <a:p>
            <a:pPr algn="ctr"/>
            <a:r>
              <a:rPr lang="en-GB" dirty="0"/>
              <a:t>7cm</a:t>
            </a:r>
          </a:p>
        </p:txBody>
      </p:sp>
      <p:sp>
        <p:nvSpPr>
          <p:cNvPr id="74" name="TextBox 73"/>
          <p:cNvSpPr txBox="1"/>
          <p:nvPr/>
        </p:nvSpPr>
        <p:spPr>
          <a:xfrm>
            <a:off x="3652859" y="6317174"/>
            <a:ext cx="793851" cy="369332"/>
          </a:xfrm>
          <a:prstGeom prst="rect">
            <a:avLst/>
          </a:prstGeom>
          <a:noFill/>
        </p:spPr>
        <p:txBody>
          <a:bodyPr wrap="square" rtlCol="0">
            <a:spAutoFit/>
          </a:bodyPr>
          <a:lstStyle/>
          <a:p>
            <a:pPr algn="ctr"/>
            <a:r>
              <a:rPr lang="en-GB" dirty="0"/>
              <a:t>8cm</a:t>
            </a:r>
          </a:p>
        </p:txBody>
      </p:sp>
      <p:sp>
        <p:nvSpPr>
          <p:cNvPr id="75" name="TextBox 74"/>
          <p:cNvSpPr txBox="1"/>
          <p:nvPr/>
        </p:nvSpPr>
        <p:spPr>
          <a:xfrm>
            <a:off x="4864274" y="6317174"/>
            <a:ext cx="1864981" cy="461665"/>
          </a:xfrm>
          <a:prstGeom prst="rect">
            <a:avLst/>
          </a:prstGeom>
          <a:noFill/>
        </p:spPr>
        <p:txBody>
          <a:bodyPr wrap="square" rtlCol="0">
            <a:spAutoFit/>
          </a:bodyPr>
          <a:lstStyle/>
          <a:p>
            <a:pPr algn="ctr"/>
            <a:r>
              <a:rPr lang="en-GB" sz="2400" dirty="0"/>
              <a:t>Area = </a:t>
            </a:r>
            <a:r>
              <a:rPr lang="en-GB" sz="2400" b="1" dirty="0"/>
              <a:t>42cm</a:t>
            </a:r>
            <a:r>
              <a:rPr lang="en-GB" sz="2400" b="1" baseline="30000" dirty="0"/>
              <a:t>2</a:t>
            </a:r>
          </a:p>
        </p:txBody>
      </p:sp>
      <p:sp>
        <p:nvSpPr>
          <p:cNvPr id="76" name="Rectangle 75"/>
          <p:cNvSpPr/>
          <p:nvPr/>
        </p:nvSpPr>
        <p:spPr>
          <a:xfrm>
            <a:off x="5806287" y="6270255"/>
            <a:ext cx="967699" cy="4778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7" name="Parallelogram 76"/>
          <p:cNvSpPr/>
          <p:nvPr/>
        </p:nvSpPr>
        <p:spPr>
          <a:xfrm rot="10800000" flipH="1">
            <a:off x="5676662" y="4666728"/>
            <a:ext cx="2853864" cy="772759"/>
          </a:xfrm>
          <a:prstGeom prst="parallelogram">
            <a:avLst>
              <a:gd name="adj" fmla="val 16048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78" name="Straight Arrow Connector 77"/>
          <p:cNvCxnSpPr/>
          <p:nvPr/>
        </p:nvCxnSpPr>
        <p:spPr>
          <a:xfrm flipV="1">
            <a:off x="8511805" y="4649118"/>
            <a:ext cx="11016" cy="727114"/>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82" name="Straight Connector 81"/>
          <p:cNvCxnSpPr/>
          <p:nvPr/>
        </p:nvCxnSpPr>
        <p:spPr>
          <a:xfrm flipV="1">
            <a:off x="7410118" y="4682169"/>
            <a:ext cx="1024569" cy="11017"/>
          </a:xfrm>
          <a:prstGeom prst="line">
            <a:avLst/>
          </a:prstGeom>
          <a:ln w="19050">
            <a:prstDash val="sysDash"/>
          </a:ln>
        </p:spPr>
        <p:style>
          <a:lnRef idx="1">
            <a:schemeClr val="dk1"/>
          </a:lnRef>
          <a:fillRef idx="0">
            <a:schemeClr val="dk1"/>
          </a:fillRef>
          <a:effectRef idx="0">
            <a:schemeClr val="dk1"/>
          </a:effectRef>
          <a:fontRef idx="minor">
            <a:schemeClr val="tx1"/>
          </a:fontRef>
        </p:style>
      </p:cxnSp>
      <p:sp>
        <p:nvSpPr>
          <p:cNvPr id="85" name="TextBox 84"/>
          <p:cNvSpPr txBox="1"/>
          <p:nvPr/>
        </p:nvSpPr>
        <p:spPr>
          <a:xfrm>
            <a:off x="6124401" y="4317801"/>
            <a:ext cx="837978" cy="369332"/>
          </a:xfrm>
          <a:prstGeom prst="rect">
            <a:avLst/>
          </a:prstGeom>
          <a:noFill/>
        </p:spPr>
        <p:txBody>
          <a:bodyPr wrap="square" rtlCol="0">
            <a:spAutoFit/>
          </a:bodyPr>
          <a:lstStyle/>
          <a:p>
            <a:pPr algn="ctr"/>
            <a:r>
              <a:rPr lang="en-GB" dirty="0"/>
              <a:t>10cm</a:t>
            </a:r>
          </a:p>
        </p:txBody>
      </p:sp>
      <p:sp>
        <p:nvSpPr>
          <p:cNvPr id="86" name="TextBox 85"/>
          <p:cNvSpPr txBox="1"/>
          <p:nvPr/>
        </p:nvSpPr>
        <p:spPr>
          <a:xfrm>
            <a:off x="7503413" y="4273743"/>
            <a:ext cx="837978" cy="369332"/>
          </a:xfrm>
          <a:prstGeom prst="rect">
            <a:avLst/>
          </a:prstGeom>
          <a:noFill/>
        </p:spPr>
        <p:txBody>
          <a:bodyPr wrap="square" rtlCol="0">
            <a:spAutoFit/>
          </a:bodyPr>
          <a:lstStyle/>
          <a:p>
            <a:pPr algn="ctr"/>
            <a:r>
              <a:rPr lang="en-GB" dirty="0"/>
              <a:t>4cm</a:t>
            </a:r>
          </a:p>
        </p:txBody>
      </p:sp>
      <p:sp>
        <p:nvSpPr>
          <p:cNvPr id="87" name="TextBox 86"/>
          <p:cNvSpPr txBox="1"/>
          <p:nvPr/>
        </p:nvSpPr>
        <p:spPr>
          <a:xfrm>
            <a:off x="8490448" y="4839026"/>
            <a:ext cx="653551" cy="369332"/>
          </a:xfrm>
          <a:prstGeom prst="rect">
            <a:avLst/>
          </a:prstGeom>
          <a:noFill/>
        </p:spPr>
        <p:txBody>
          <a:bodyPr wrap="square" rtlCol="0">
            <a:spAutoFit/>
          </a:bodyPr>
          <a:lstStyle/>
          <a:p>
            <a:pPr algn="ctr"/>
            <a:r>
              <a:rPr lang="en-GB" dirty="0"/>
              <a:t>3cm</a:t>
            </a:r>
          </a:p>
        </p:txBody>
      </p:sp>
      <p:sp>
        <p:nvSpPr>
          <p:cNvPr id="88" name="TextBox 87"/>
          <p:cNvSpPr txBox="1"/>
          <p:nvPr/>
        </p:nvSpPr>
        <p:spPr>
          <a:xfrm>
            <a:off x="6979440" y="5875913"/>
            <a:ext cx="1864981" cy="461665"/>
          </a:xfrm>
          <a:prstGeom prst="rect">
            <a:avLst/>
          </a:prstGeom>
          <a:noFill/>
        </p:spPr>
        <p:txBody>
          <a:bodyPr wrap="square" rtlCol="0">
            <a:spAutoFit/>
          </a:bodyPr>
          <a:lstStyle/>
          <a:p>
            <a:pPr algn="ctr"/>
            <a:r>
              <a:rPr lang="en-GB" sz="2400" dirty="0"/>
              <a:t>Area = </a:t>
            </a:r>
            <a:r>
              <a:rPr lang="en-GB" sz="2400" b="1" dirty="0"/>
              <a:t>30cm</a:t>
            </a:r>
            <a:r>
              <a:rPr lang="en-GB" sz="2400" b="1" baseline="30000" dirty="0"/>
              <a:t>2</a:t>
            </a:r>
          </a:p>
        </p:txBody>
      </p:sp>
      <p:sp>
        <p:nvSpPr>
          <p:cNvPr id="89" name="Rectangle 88"/>
          <p:cNvSpPr/>
          <p:nvPr/>
        </p:nvSpPr>
        <p:spPr>
          <a:xfrm>
            <a:off x="7950837" y="5866442"/>
            <a:ext cx="967699" cy="4778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4931317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6"/>
                                        </p:tgtEl>
                                      </p:cBhvr>
                                    </p:animEffect>
                                    <p:set>
                                      <p:cBhvr>
                                        <p:cTn id="7"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8" restart="whenNotActive" fill="hold" evtFilter="cancelBubble" nodeType="interactiveSeq">
                <p:stCondLst>
                  <p:cond evt="onClick" delay="0">
                    <p:tgtEl>
                      <p:spTgt spid="47"/>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down)">
                                      <p:cBhvr>
                                        <p:cTn id="13" dur="500"/>
                                        <p:tgtEl>
                                          <p:spTgt spid="43"/>
                                        </p:tgtEl>
                                      </p:cBhvr>
                                    </p:animEffect>
                                  </p:childTnLst>
                                </p:cTn>
                              </p:par>
                            </p:childTnLst>
                          </p:cTn>
                        </p:par>
                        <p:par>
                          <p:cTn id="14" fill="hold">
                            <p:stCondLst>
                              <p:cond delay="500"/>
                            </p:stCondLst>
                            <p:childTnLst>
                              <p:par>
                                <p:cTn id="15" presetID="1" presetClass="entr" presetSubtype="0" fill="hold" grpId="0" nodeType="afterEffect">
                                  <p:stCondLst>
                                    <p:cond delay="50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500"/>
                                  </p:stCondLst>
                                  <p:childTnLst>
                                    <p:set>
                                      <p:cBhvr>
                                        <p:cTn id="18" dur="1" fill="hold">
                                          <p:stCondLst>
                                            <p:cond delay="0"/>
                                          </p:stCondLst>
                                        </p:cTn>
                                        <p:tgtEl>
                                          <p:spTgt spid="41"/>
                                        </p:tgtEl>
                                        <p:attrNameLst>
                                          <p:attrName>style.visibility</p:attrName>
                                        </p:attrNameLst>
                                      </p:cBhvr>
                                      <p:to>
                                        <p:strVal val="visible"/>
                                      </p:to>
                                    </p:set>
                                  </p:childTnLst>
                                </p:cTn>
                              </p:par>
                            </p:childTnLst>
                          </p:cTn>
                        </p:par>
                        <p:par>
                          <p:cTn id="19" fill="hold">
                            <p:stCondLst>
                              <p:cond delay="1000"/>
                            </p:stCondLst>
                            <p:childTnLst>
                              <p:par>
                                <p:cTn id="20" presetID="42" presetClass="path" presetSubtype="0" decel="50000" fill="hold" grpId="1" nodeType="afterEffect">
                                  <p:stCondLst>
                                    <p:cond delay="0"/>
                                  </p:stCondLst>
                                  <p:childTnLst>
                                    <p:animMotion origin="layout" path="M -4.16667E-6 5.55112E-17 L -0.26597 -0.00023 " pathEditMode="relative" rAng="0" ptsTypes="AA">
                                      <p:cBhvr>
                                        <p:cTn id="21" dur="2000" fill="hold"/>
                                        <p:tgtEl>
                                          <p:spTgt spid="41"/>
                                        </p:tgtEl>
                                        <p:attrNameLst>
                                          <p:attrName>ppt_x</p:attrName>
                                          <p:attrName>ppt_y</p:attrName>
                                        </p:attrNameLst>
                                      </p:cBhvr>
                                      <p:rCtr x="-13299" y="-23"/>
                                    </p:animMotion>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childTnLst>
                          </p:cTn>
                        </p:par>
                      </p:childTnLst>
                    </p:cTn>
                  </p:par>
                </p:childTnLst>
              </p:cTn>
              <p:nextCondLst>
                <p:cond evt="onClick" delay="0">
                  <p:tgtEl>
                    <p:spTgt spid="47"/>
                  </p:tgtEl>
                </p:cond>
              </p:nextCondLst>
            </p:seq>
            <p:seq concurrent="1" nextAc="seek">
              <p:cTn id="26" restart="whenNotActive" fill="hold" evtFilter="cancelBubble" nodeType="interactiveSeq">
                <p:stCondLst>
                  <p:cond evt="onClick" delay="0">
                    <p:tgtEl>
                      <p:spTgt spid="59"/>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59"/>
                                        </p:tgtEl>
                                      </p:cBhvr>
                                    </p:animEffect>
                                    <p:set>
                                      <p:cBhvr>
                                        <p:cTn id="31" dur="1" fill="hold">
                                          <p:stCondLst>
                                            <p:cond delay="499"/>
                                          </p:stCondLst>
                                        </p:cTn>
                                        <p:tgtEl>
                                          <p:spTgt spid="59"/>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fade">
                                      <p:cBhvr>
                                        <p:cTn id="35" dur="500"/>
                                        <p:tgtEl>
                                          <p:spTgt spid="6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fade">
                                      <p:cBhvr>
                                        <p:cTn id="38" dur="500"/>
                                        <p:tgtEl>
                                          <p:spTgt spid="64"/>
                                        </p:tgtEl>
                                      </p:cBhvr>
                                    </p:animEffect>
                                  </p:childTnLst>
                                </p:cTn>
                              </p:par>
                            </p:childTnLst>
                          </p:cTn>
                        </p:par>
                      </p:childTnLst>
                    </p:cTn>
                  </p:par>
                </p:childTnLst>
              </p:cTn>
              <p:nextCondLst>
                <p:cond evt="onClick" delay="0">
                  <p:tgtEl>
                    <p:spTgt spid="59"/>
                  </p:tgtEl>
                </p:cond>
              </p:nextCondLst>
            </p:seq>
            <p:seq concurrent="1" nextAc="seek">
              <p:cTn id="39" restart="whenNotActive" fill="hold" evtFilter="cancelBubble" nodeType="interactiveSeq">
                <p:stCondLst>
                  <p:cond evt="onClick" delay="0">
                    <p:tgtEl>
                      <p:spTgt spid="76"/>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76"/>
                                        </p:tgtEl>
                                      </p:cBhvr>
                                    </p:animEffect>
                                    <p:set>
                                      <p:cBhvr>
                                        <p:cTn id="44"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45" restart="whenNotActive" fill="hold" evtFilter="cancelBubble" nodeType="interactiveSeq">
                <p:stCondLst>
                  <p:cond evt="onClick" delay="0">
                    <p:tgtEl>
                      <p:spTgt spid="89"/>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89"/>
                                        </p:tgtEl>
                                      </p:cBhvr>
                                    </p:animEffect>
                                    <p:set>
                                      <p:cBhvr>
                                        <p:cTn id="50" dur="1" fill="hold">
                                          <p:stCondLst>
                                            <p:cond delay="4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9"/>
                  </p:tgtEl>
                </p:cond>
              </p:nextCondLst>
            </p:seq>
          </p:childTnLst>
        </p:cTn>
      </p:par>
    </p:tnLst>
    <p:bldLst>
      <p:bldP spid="42" grpId="0" animBg="1"/>
      <p:bldP spid="41" grpId="0" animBg="1"/>
      <p:bldP spid="41" grpId="1" animBg="1"/>
      <p:bldP spid="46" grpId="0" animBg="1"/>
      <p:bldP spid="48" grpId="0"/>
      <p:bldP spid="59" grpId="0" animBg="1"/>
      <p:bldP spid="64" grpId="0"/>
      <p:bldP spid="76" grpId="0" animBg="1"/>
      <p:bldP spid="8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Area of a Trapezium</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1641324" y="1208181"/>
                <a:ext cx="5789803" cy="135178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latin typeface="Wingdings" panose="05000000000000000000" pitchFamily="2" charset="2"/>
                  </a:rPr>
                  <a:t>!</a:t>
                </a:r>
                <a:r>
                  <a:rPr lang="en-GB" sz="2400" dirty="0"/>
                  <a:t> Area of trapezium = </a:t>
                </a:r>
              </a:p>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𝑎𝑣𝑔</m:t>
                      </m:r>
                      <m:r>
                        <a:rPr lang="en-GB" sz="2000" b="0" i="1" smtClean="0">
                          <a:latin typeface="Cambria Math" panose="02040503050406030204" pitchFamily="18" charset="0"/>
                        </a:rPr>
                        <m:t> </m:t>
                      </m:r>
                      <m:r>
                        <a:rPr lang="en-GB" sz="2000" b="0" i="1" smtClean="0">
                          <a:latin typeface="Cambria Math" panose="02040503050406030204" pitchFamily="18" charset="0"/>
                        </a:rPr>
                        <m:t>𝑜𝑓</m:t>
                      </m:r>
                      <m:r>
                        <a:rPr lang="en-GB" sz="2000" b="0" i="1" smtClean="0">
                          <a:latin typeface="Cambria Math" panose="02040503050406030204" pitchFamily="18" charset="0"/>
                        </a:rPr>
                        <m:t> </m:t>
                      </m:r>
                      <m:r>
                        <a:rPr lang="en-GB" sz="2000" b="0" i="1" smtClean="0">
                          <a:latin typeface="Cambria Math" panose="02040503050406030204" pitchFamily="18" charset="0"/>
                        </a:rPr>
                        <m:t>𝑝𝑎𝑟𝑎𝑙𝑙𝑒𝑙</m:t>
                      </m:r>
                      <m:r>
                        <a:rPr lang="en-GB" sz="2000" b="0" i="1" smtClean="0">
                          <a:latin typeface="Cambria Math" panose="02040503050406030204" pitchFamily="18" charset="0"/>
                        </a:rPr>
                        <m:t> </m:t>
                      </m:r>
                      <m:r>
                        <a:rPr lang="en-GB" sz="2000" b="0" i="1" smtClean="0">
                          <a:latin typeface="Cambria Math" panose="02040503050406030204" pitchFamily="18" charset="0"/>
                        </a:rPr>
                        <m:t>𝑠𝑖𝑑𝑒𝑠</m:t>
                      </m:r>
                      <m:r>
                        <a:rPr lang="en-GB" sz="2000" b="0" i="1" smtClean="0">
                          <a:latin typeface="Cambria Math" panose="02040503050406030204" pitchFamily="18" charset="0"/>
                        </a:rPr>
                        <m:t>×</m:t>
                      </m:r>
                      <m:r>
                        <a:rPr lang="en-GB" sz="2000" b="0" i="1" smtClean="0">
                          <a:latin typeface="Cambria Math" panose="02040503050406030204" pitchFamily="18" charset="0"/>
                        </a:rPr>
                        <m:t>𝑝𝑒𝑟𝑝𝑒𝑛𝑑𝑖𝑐𝑢𝑙𝑎𝑟</m:t>
                      </m:r>
                      <m:r>
                        <a:rPr lang="en-GB" sz="2000" b="0" i="1" smtClean="0">
                          <a:latin typeface="Cambria Math" panose="02040503050406030204" pitchFamily="18" charset="0"/>
                        </a:rPr>
                        <m:t> </m:t>
                      </m:r>
                      <m:r>
                        <a:rPr lang="en-GB" sz="2000" b="0" i="1" smtClean="0">
                          <a:latin typeface="Cambria Math" panose="02040503050406030204" pitchFamily="18" charset="0"/>
                        </a:rPr>
                        <m:t>h𝑒𝑖𝑔h𝑡</m:t>
                      </m:r>
                    </m:oMath>
                    <m:oMath xmlns:m="http://schemas.openxmlformats.org/officeDocument/2006/math">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𝑎</m:t>
                          </m:r>
                          <m:r>
                            <a:rPr lang="en-GB" sz="2000" b="0" i="1" smtClean="0">
                              <a:latin typeface="Cambria Math" panose="02040503050406030204" pitchFamily="18" charset="0"/>
                            </a:rPr>
                            <m:t>+</m:t>
                          </m:r>
                          <m:r>
                            <a:rPr lang="en-GB" sz="2000" b="0" i="1" smtClean="0">
                              <a:latin typeface="Cambria Math" panose="02040503050406030204" pitchFamily="18" charset="0"/>
                            </a:rPr>
                            <m:t>𝑏</m:t>
                          </m:r>
                        </m:num>
                        <m:den>
                          <m:r>
                            <a:rPr lang="en-GB" sz="2000" b="0" i="1" smtClean="0">
                              <a:latin typeface="Cambria Math" panose="02040503050406030204" pitchFamily="18" charset="0"/>
                            </a:rPr>
                            <m:t>2</m:t>
                          </m:r>
                        </m:den>
                      </m:f>
                      <m:r>
                        <a:rPr lang="en-GB" sz="2000" b="0" i="1" smtClean="0">
                          <a:latin typeface="Cambria Math" panose="02040503050406030204" pitchFamily="18" charset="0"/>
                        </a:rPr>
                        <m:t>×</m:t>
                      </m:r>
                      <m:r>
                        <a:rPr lang="en-GB" sz="2000" b="0" i="1" smtClean="0">
                          <a:latin typeface="Cambria Math" panose="02040503050406030204" pitchFamily="18" charset="0"/>
                        </a:rPr>
                        <m:t>h</m:t>
                      </m:r>
                    </m:oMath>
                  </m:oMathPara>
                </a14:m>
                <a:endParaRPr lang="en-GB"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1641324" y="1208181"/>
                <a:ext cx="5789803" cy="1351780"/>
              </a:xfrm>
              <a:prstGeom prst="rect">
                <a:avLst/>
              </a:prstGeom>
              <a:blipFill rotWithShape="0">
                <a:blip r:embed="rId2"/>
                <a:stretch>
                  <a:fillRect l="-1363" t="-3097"/>
                </a:stretch>
              </a:blipFill>
            </p:spPr>
            <p:txBody>
              <a:bodyPr/>
              <a:lstStyle/>
              <a:p>
                <a:r>
                  <a:rPr lang="en-GB">
                    <a:noFill/>
                  </a:rPr>
                  <a:t> </a:t>
                </a:r>
              </a:p>
            </p:txBody>
          </p:sp>
        </mc:Fallback>
      </mc:AlternateContent>
      <p:sp>
        <p:nvSpPr>
          <p:cNvPr id="6" name="Rectangle 5"/>
          <p:cNvSpPr/>
          <p:nvPr/>
        </p:nvSpPr>
        <p:spPr>
          <a:xfrm>
            <a:off x="1857348" y="1638749"/>
            <a:ext cx="5400600" cy="9212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Trapezoid 6"/>
          <p:cNvSpPr/>
          <p:nvPr/>
        </p:nvSpPr>
        <p:spPr>
          <a:xfrm>
            <a:off x="976869" y="3509470"/>
            <a:ext cx="3240360" cy="2160240"/>
          </a:xfrm>
          <a:prstGeom prst="trapezoid">
            <a:avLst>
              <a:gd name="adj" fmla="val 4488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9" name="Straight Connector 8"/>
          <p:cNvCxnSpPr>
            <a:stCxn id="7" idx="0"/>
          </p:cNvCxnSpPr>
          <p:nvPr/>
        </p:nvCxnSpPr>
        <p:spPr>
          <a:xfrm flipH="1" flipV="1">
            <a:off x="2497867" y="3420024"/>
            <a:ext cx="99182" cy="89446"/>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a:stCxn id="7" idx="0"/>
          </p:cNvCxnSpPr>
          <p:nvPr/>
        </p:nvCxnSpPr>
        <p:spPr>
          <a:xfrm flipH="1">
            <a:off x="2493105" y="3509470"/>
            <a:ext cx="103944" cy="103436"/>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H="1" flipV="1">
            <a:off x="2443514" y="5580264"/>
            <a:ext cx="99182" cy="89446"/>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H="1">
            <a:off x="2438752" y="5669710"/>
            <a:ext cx="103944" cy="103436"/>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2406361" y="3023614"/>
                <a:ext cx="57606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𝑎</m:t>
                      </m:r>
                    </m:oMath>
                  </m:oMathPara>
                </a14:m>
                <a:endParaRPr lang="en-GB"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406361" y="3023614"/>
                <a:ext cx="576064" cy="461665"/>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209835" y="5773146"/>
                <a:ext cx="57606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𝑏</m:t>
                      </m:r>
                    </m:oMath>
                  </m:oMathPara>
                </a14:m>
                <a:endParaRPr lang="en-GB" sz="2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2209835" y="5773146"/>
                <a:ext cx="576064" cy="461665"/>
              </a:xfrm>
              <a:prstGeom prst="rect">
                <a:avLst/>
              </a:prstGeom>
              <a:blipFill rotWithShape="0">
                <a:blip r:embed="rId4"/>
                <a:stretch>
                  <a:fillRect/>
                </a:stretch>
              </a:blipFill>
            </p:spPr>
            <p:txBody>
              <a:bodyPr/>
              <a:lstStyle/>
              <a:p>
                <a:r>
                  <a:rPr lang="en-GB">
                    <a:noFill/>
                  </a:rPr>
                  <a:t> </a:t>
                </a:r>
              </a:p>
            </p:txBody>
          </p:sp>
        </mc:Fallback>
      </mc:AlternateContent>
      <p:cxnSp>
        <p:nvCxnSpPr>
          <p:cNvPr id="18" name="Straight Arrow Connector 17"/>
          <p:cNvCxnSpPr/>
          <p:nvPr/>
        </p:nvCxnSpPr>
        <p:spPr>
          <a:xfrm flipV="1">
            <a:off x="2748469" y="3548064"/>
            <a:ext cx="0" cy="208218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2654705" y="4293739"/>
                <a:ext cx="57606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h</m:t>
                      </m:r>
                    </m:oMath>
                  </m:oMathPara>
                </a14:m>
                <a:endParaRPr lang="en-GB" sz="2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654705" y="4293739"/>
                <a:ext cx="576064" cy="461665"/>
              </a:xfrm>
              <a:prstGeom prst="rect">
                <a:avLst/>
              </a:prstGeom>
              <a:blipFill rotWithShape="0">
                <a:blip r:embed="rId5"/>
                <a:stretch>
                  <a:fillRect/>
                </a:stretch>
              </a:blipFill>
            </p:spPr>
            <p:txBody>
              <a:bodyPr/>
              <a:lstStyle/>
              <a:p>
                <a:r>
                  <a:rPr lang="en-GB">
                    <a:noFill/>
                  </a:rPr>
                  <a:t> </a:t>
                </a:r>
              </a:p>
            </p:txBody>
          </p:sp>
        </mc:Fallback>
      </mc:AlternateContent>
      <p:sp>
        <p:nvSpPr>
          <p:cNvPr id="22" name="Rectangle 21"/>
          <p:cNvSpPr/>
          <p:nvPr/>
        </p:nvSpPr>
        <p:spPr>
          <a:xfrm>
            <a:off x="1426445" y="3503994"/>
            <a:ext cx="2293574" cy="216000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4788024" y="4469381"/>
            <a:ext cx="4017867" cy="1200329"/>
          </a:xfrm>
          <a:prstGeom prst="rect">
            <a:avLst/>
          </a:prstGeom>
          <a:noFill/>
        </p:spPr>
        <p:txBody>
          <a:bodyPr wrap="square" rtlCol="0">
            <a:spAutoFit/>
          </a:bodyPr>
          <a:lstStyle/>
          <a:p>
            <a:r>
              <a:rPr lang="en-GB" dirty="0"/>
              <a:t>Can you sort of see that if we were to ‘average out’ the two parallel sides and use this as the width of a rectangle, it has the same area as the trapezium?</a:t>
            </a:r>
          </a:p>
        </p:txBody>
      </p:sp>
      <p:sp>
        <p:nvSpPr>
          <p:cNvPr id="27" name="Rectangle 26"/>
          <p:cNvSpPr/>
          <p:nvPr/>
        </p:nvSpPr>
        <p:spPr>
          <a:xfrm>
            <a:off x="5520543" y="3341190"/>
            <a:ext cx="1667668" cy="682643"/>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a:t>Click for </a:t>
            </a:r>
            <a:r>
              <a:rPr lang="en-GB" b="1" dirty="0" err="1"/>
              <a:t>Broanimation</a:t>
            </a:r>
            <a:endParaRPr lang="en-GB" b="1" dirty="0"/>
          </a:p>
        </p:txBody>
      </p:sp>
      <p:grpSp>
        <p:nvGrpSpPr>
          <p:cNvPr id="40" name="Group 39"/>
          <p:cNvGrpSpPr/>
          <p:nvPr/>
        </p:nvGrpSpPr>
        <p:grpSpPr>
          <a:xfrm>
            <a:off x="3715257" y="4456681"/>
            <a:ext cx="511757" cy="1252047"/>
            <a:chOff x="3709988" y="3872155"/>
            <a:chExt cx="511757" cy="1252047"/>
          </a:xfrm>
        </p:grpSpPr>
        <p:sp>
          <p:nvSpPr>
            <p:cNvPr id="34" name="Rectangle 33"/>
            <p:cNvSpPr/>
            <p:nvPr/>
          </p:nvSpPr>
          <p:spPr>
            <a:xfrm>
              <a:off x="3714549" y="3872155"/>
              <a:ext cx="507196" cy="1252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Connector 35"/>
            <p:cNvCxnSpPr/>
            <p:nvPr/>
          </p:nvCxnSpPr>
          <p:spPr>
            <a:xfrm flipV="1">
              <a:off x="3709988" y="3960019"/>
              <a:ext cx="2381" cy="1121569"/>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33" name="Group 32"/>
          <p:cNvGrpSpPr/>
          <p:nvPr/>
        </p:nvGrpSpPr>
        <p:grpSpPr>
          <a:xfrm>
            <a:off x="3239940" y="3510679"/>
            <a:ext cx="964821" cy="2154680"/>
            <a:chOff x="3238730" y="2924788"/>
            <a:chExt cx="964821" cy="2154680"/>
          </a:xfrm>
        </p:grpSpPr>
        <p:sp>
          <p:nvSpPr>
            <p:cNvPr id="28" name="Right Triangle 27"/>
            <p:cNvSpPr/>
            <p:nvPr/>
          </p:nvSpPr>
          <p:spPr>
            <a:xfrm>
              <a:off x="3720951" y="3999468"/>
              <a:ext cx="482600" cy="1080000"/>
            </a:xfrm>
            <a:prstGeom prst="r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2" name="Right Triangle 31"/>
            <p:cNvSpPr/>
            <p:nvPr/>
          </p:nvSpPr>
          <p:spPr>
            <a:xfrm rot="10800000">
              <a:off x="3238730" y="2924788"/>
              <a:ext cx="482600" cy="1080000"/>
            </a:xfrm>
            <a:prstGeom prst="r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p:cNvGrpSpPr/>
          <p:nvPr/>
        </p:nvGrpSpPr>
        <p:grpSpPr>
          <a:xfrm flipH="1">
            <a:off x="937487" y="4454981"/>
            <a:ext cx="511757" cy="1252047"/>
            <a:chOff x="3709988" y="3872155"/>
            <a:chExt cx="511757" cy="1252047"/>
          </a:xfrm>
        </p:grpSpPr>
        <p:sp>
          <p:nvSpPr>
            <p:cNvPr id="42" name="Rectangle 41"/>
            <p:cNvSpPr/>
            <p:nvPr/>
          </p:nvSpPr>
          <p:spPr>
            <a:xfrm>
              <a:off x="3714549" y="3872155"/>
              <a:ext cx="507196" cy="1252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Connector 42"/>
            <p:cNvCxnSpPr/>
            <p:nvPr/>
          </p:nvCxnSpPr>
          <p:spPr>
            <a:xfrm flipV="1">
              <a:off x="3709988" y="3960019"/>
              <a:ext cx="2381" cy="1121569"/>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44" name="Group 43"/>
          <p:cNvGrpSpPr/>
          <p:nvPr/>
        </p:nvGrpSpPr>
        <p:grpSpPr>
          <a:xfrm flipH="1">
            <a:off x="957470" y="3508979"/>
            <a:ext cx="964821" cy="2154680"/>
            <a:chOff x="3238730" y="2924788"/>
            <a:chExt cx="964821" cy="2154680"/>
          </a:xfrm>
        </p:grpSpPr>
        <p:sp>
          <p:nvSpPr>
            <p:cNvPr id="45" name="Right Triangle 44"/>
            <p:cNvSpPr/>
            <p:nvPr/>
          </p:nvSpPr>
          <p:spPr>
            <a:xfrm>
              <a:off x="3720951" y="3999468"/>
              <a:ext cx="482600" cy="1080000"/>
            </a:xfrm>
            <a:prstGeom prst="r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6" name="Right Triangle 45"/>
            <p:cNvSpPr/>
            <p:nvPr/>
          </p:nvSpPr>
          <p:spPr>
            <a:xfrm rot="10800000">
              <a:off x="3238730" y="2924788"/>
              <a:ext cx="482600" cy="1080000"/>
            </a:xfrm>
            <a:prstGeom prst="r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47" name="TextBox 46"/>
              <p:cNvSpPr txBox="1"/>
              <p:nvPr/>
            </p:nvSpPr>
            <p:spPr>
              <a:xfrm>
                <a:off x="1646593" y="5634859"/>
                <a:ext cx="2016223" cy="461665"/>
              </a:xfrm>
              <a:prstGeom prst="rect">
                <a:avLst/>
              </a:prstGeom>
              <a:noFill/>
            </p:spPr>
            <p:txBody>
              <a:bodyPr wrap="square" rtlCol="0">
                <a:spAutoFit/>
              </a:bodyPr>
              <a:lstStyle/>
              <a:p>
                <a:r>
                  <a:rPr lang="en-GB" sz="2400" dirty="0" err="1"/>
                  <a:t>avg</a:t>
                </a:r>
                <a:r>
                  <a:rPr lang="en-GB" sz="2400" dirty="0"/>
                  <a:t> of </a:t>
                </a:r>
                <a14:m>
                  <m:oMath xmlns:m="http://schemas.openxmlformats.org/officeDocument/2006/math">
                    <m:r>
                      <a:rPr lang="en-GB" sz="2400" b="0" i="1" smtClean="0">
                        <a:latin typeface="Cambria Math" panose="02040503050406030204" pitchFamily="18" charset="0"/>
                      </a:rPr>
                      <m:t>𝑎</m:t>
                    </m:r>
                  </m:oMath>
                </a14:m>
                <a:r>
                  <a:rPr lang="en-GB" sz="2400" dirty="0"/>
                  <a:t> and </a:t>
                </a:r>
                <a14:m>
                  <m:oMath xmlns:m="http://schemas.openxmlformats.org/officeDocument/2006/math">
                    <m:r>
                      <a:rPr lang="en-GB" sz="2400" b="0" i="1" smtClean="0">
                        <a:latin typeface="Cambria Math" panose="02040503050406030204" pitchFamily="18" charset="0"/>
                      </a:rPr>
                      <m:t>𝑏</m:t>
                    </m:r>
                  </m:oMath>
                </a14:m>
                <a:endParaRPr lang="en-GB" sz="2400" dirty="0"/>
              </a:p>
            </p:txBody>
          </p:sp>
        </mc:Choice>
        <mc:Fallback xmlns="">
          <p:sp>
            <p:nvSpPr>
              <p:cNvPr id="47" name="TextBox 46"/>
              <p:cNvSpPr txBox="1">
                <a:spLocks noRot="1" noChangeAspect="1" noMove="1" noResize="1" noEditPoints="1" noAdjustHandles="1" noChangeArrowheads="1" noChangeShapeType="1" noTextEdit="1"/>
              </p:cNvSpPr>
              <p:nvPr/>
            </p:nvSpPr>
            <p:spPr>
              <a:xfrm>
                <a:off x="1646593" y="5634859"/>
                <a:ext cx="2016223" cy="461665"/>
              </a:xfrm>
              <a:prstGeom prst="rect">
                <a:avLst/>
              </a:prstGeom>
              <a:blipFill rotWithShape="0">
                <a:blip r:embed="rId6"/>
                <a:stretch>
                  <a:fillRect l="-4532" t="-10526" b="-28947"/>
                </a:stretch>
              </a:blipFill>
            </p:spPr>
            <p:txBody>
              <a:bodyPr/>
              <a:lstStyle/>
              <a:p>
                <a:r>
                  <a:rPr lang="en-GB">
                    <a:noFill/>
                  </a:rPr>
                  <a:t> </a:t>
                </a:r>
              </a:p>
            </p:txBody>
          </p:sp>
        </mc:Fallback>
      </mc:AlternateContent>
      <p:sp>
        <p:nvSpPr>
          <p:cNvPr id="8" name="TextBox 7"/>
          <p:cNvSpPr txBox="1"/>
          <p:nvPr/>
        </p:nvSpPr>
        <p:spPr>
          <a:xfrm>
            <a:off x="467544" y="764704"/>
            <a:ext cx="5832648" cy="369332"/>
          </a:xfrm>
          <a:prstGeom prst="rect">
            <a:avLst/>
          </a:prstGeom>
          <a:noFill/>
        </p:spPr>
        <p:txBody>
          <a:bodyPr wrap="square" rtlCol="0">
            <a:spAutoFit/>
          </a:bodyPr>
          <a:lstStyle/>
          <a:p>
            <a:r>
              <a:rPr lang="en-GB" dirty="0"/>
              <a:t>A trapezium is a quadrilateral with a pair of parallel sides.</a:t>
            </a:r>
          </a:p>
        </p:txBody>
      </p:sp>
    </p:spTree>
    <p:extLst>
      <p:ext uri="{BB962C8B-B14F-4D97-AF65-F5344CB8AC3E}">
        <p14:creationId xmlns:p14="http://schemas.microsoft.com/office/powerpoint/2010/main" val="19092467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2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xit" presetSubtype="0" fill="hold" grpId="0" nodeType="with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childTnLst>
                          </p:cTn>
                        </p:par>
                        <p:par>
                          <p:cTn id="26" fill="hold">
                            <p:stCondLst>
                              <p:cond delay="500"/>
                            </p:stCondLst>
                            <p:childTnLst>
                              <p:par>
                                <p:cTn id="27" presetID="1" presetClass="entr" presetSubtype="0" fill="hold" nodeType="afterEffect">
                                  <p:stCondLst>
                                    <p:cond delay="3500"/>
                                  </p:stCondLst>
                                  <p:childTnLst>
                                    <p:set>
                                      <p:cBhvr>
                                        <p:cTn id="28" dur="1" fill="hold">
                                          <p:stCondLst>
                                            <p:cond delay="0"/>
                                          </p:stCondLst>
                                        </p:cTn>
                                        <p:tgtEl>
                                          <p:spTgt spid="33"/>
                                        </p:tgtEl>
                                        <p:attrNameLst>
                                          <p:attrName>style.visibility</p:attrName>
                                        </p:attrNameLst>
                                      </p:cBhvr>
                                      <p:to>
                                        <p:strVal val="visible"/>
                                      </p:to>
                                    </p:set>
                                  </p:childTnLst>
                                </p:cTn>
                              </p:par>
                              <p:par>
                                <p:cTn id="29" presetID="8" presetClass="emph" presetSubtype="0" fill="hold" nodeType="withEffect">
                                  <p:stCondLst>
                                    <p:cond delay="3500"/>
                                  </p:stCondLst>
                                  <p:childTnLst>
                                    <p:animRot by="-10800000">
                                      <p:cBhvr>
                                        <p:cTn id="30" dur="2000" fill="hold"/>
                                        <p:tgtEl>
                                          <p:spTgt spid="33"/>
                                        </p:tgtEl>
                                        <p:attrNameLst>
                                          <p:attrName>r</p:attrName>
                                        </p:attrNameLst>
                                      </p:cBhvr>
                                    </p:animRot>
                                  </p:childTnLst>
                                </p:cTn>
                              </p:par>
                              <p:par>
                                <p:cTn id="31" presetID="1" presetClass="entr" presetSubtype="0" fill="hold" nodeType="withEffect">
                                  <p:stCondLst>
                                    <p:cond delay="3500"/>
                                  </p:stCondLst>
                                  <p:childTnLst>
                                    <p:set>
                                      <p:cBhvr>
                                        <p:cTn id="32" dur="1" fill="hold">
                                          <p:stCondLst>
                                            <p:cond delay="0"/>
                                          </p:stCondLst>
                                        </p:cTn>
                                        <p:tgtEl>
                                          <p:spTgt spid="44"/>
                                        </p:tgtEl>
                                        <p:attrNameLst>
                                          <p:attrName>style.visibility</p:attrName>
                                        </p:attrNameLst>
                                      </p:cBhvr>
                                      <p:to>
                                        <p:strVal val="visible"/>
                                      </p:to>
                                    </p:set>
                                  </p:childTnLst>
                                </p:cTn>
                              </p:par>
                              <p:par>
                                <p:cTn id="33" presetID="8" presetClass="emph" presetSubtype="0" fill="hold" nodeType="withEffect">
                                  <p:stCondLst>
                                    <p:cond delay="3500"/>
                                  </p:stCondLst>
                                  <p:childTnLst>
                                    <p:animRot by="10800000">
                                      <p:cBhvr>
                                        <p:cTn id="34" dur="2000" fill="hold"/>
                                        <p:tgtEl>
                                          <p:spTgt spid="44"/>
                                        </p:tgtEl>
                                        <p:attrNameLst>
                                          <p:attrName>r</p:attrName>
                                        </p:attrNameLst>
                                      </p:cBhvr>
                                    </p:animRot>
                                  </p:childTnLst>
                                </p:cTn>
                              </p:par>
                              <p:par>
                                <p:cTn id="35" presetID="1" presetClass="entr" presetSubtype="0" fill="hold" nodeType="withEffect">
                                  <p:stCondLst>
                                    <p:cond delay="350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nodeType="withEffect">
                                  <p:stCondLst>
                                    <p:cond delay="350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childTnLst>
        </p:cTn>
      </p:par>
    </p:tnLst>
    <p:bldLst>
      <p:bldP spid="6" grpId="0" animBg="1"/>
      <p:bldP spid="16" grpId="0"/>
      <p:bldP spid="17" grpId="0"/>
      <p:bldP spid="22" grpId="0" animBg="1"/>
      <p:bldP spid="23"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pic>
        <p:nvPicPr>
          <p:cNvPr id="15" name="Picture 14">
            <a:extLst>
              <a:ext uri="{FF2B5EF4-FFF2-40B4-BE49-F238E27FC236}">
                <a16:creationId xmlns:a16="http://schemas.microsoft.com/office/drawing/2014/main" id="{48B6F143-DB25-45D0-9FDA-389A63E035B3}"/>
              </a:ext>
            </a:extLst>
          </p:cNvPr>
          <p:cNvPicPr>
            <a:picLocks noChangeAspect="1"/>
          </p:cNvPicPr>
          <p:nvPr/>
        </p:nvPicPr>
        <p:blipFill>
          <a:blip r:embed="rId5"/>
          <a:stretch>
            <a:fillRect/>
          </a:stretch>
        </p:blipFill>
        <p:spPr>
          <a:xfrm>
            <a:off x="5759357" y="4772829"/>
            <a:ext cx="2127343" cy="1443815"/>
          </a:xfrm>
          <a:prstGeom prst="rect">
            <a:avLst/>
          </a:prstGeom>
          <a:effectLst>
            <a:outerShdw blurRad="63500" sx="102000" sy="102000" algn="ctr" rotWithShape="0">
              <a:prstClr val="black">
                <a:alpha val="40000"/>
              </a:prstClr>
            </a:outerShdw>
          </a:effectLst>
        </p:spPr>
      </p:pic>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UKMT).</a:t>
            </a:r>
          </a:p>
          <a:p>
            <a:r>
              <a:rPr lang="en-GB" sz="1200" dirty="0"/>
              <a:t>Teachers: you can create student accounts (or students can register themselves), to set work, monitor progress and even create worksheets.</a:t>
            </a:r>
          </a:p>
        </p:txBody>
      </p:sp>
      <p:sp>
        <p:nvSpPr>
          <p:cNvPr id="12" name="TextBox 11">
            <a:extLst>
              <a:ext uri="{FF2B5EF4-FFF2-40B4-BE49-F238E27FC236}">
                <a16:creationId xmlns:a16="http://schemas.microsoft.com/office/drawing/2014/main" id="{5FC0DF13-8218-4DFF-AC94-2ABA505101F5}"/>
              </a:ext>
            </a:extLst>
          </p:cNvPr>
          <p:cNvSpPr txBox="1"/>
          <p:nvPr/>
        </p:nvSpPr>
        <p:spPr>
          <a:xfrm>
            <a:off x="7155904" y="6066600"/>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10">
            <a:extLst>
              <a:ext uri="{BEBA8EAE-BF5A-486C-A8C5-ECC9F3942E4B}">
                <a14:imgProps xmlns:a14="http://schemas.microsoft.com/office/drawing/2010/main">
                  <a14:imgLayer r:embed="rId11">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0500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Area of a Trapezium</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rapezoid 4"/>
          <p:cNvSpPr/>
          <p:nvPr/>
        </p:nvSpPr>
        <p:spPr>
          <a:xfrm rot="5400000">
            <a:off x="863588" y="1499525"/>
            <a:ext cx="2088232" cy="1440160"/>
          </a:xfrm>
          <a:prstGeom prst="trapezoid">
            <a:avLst>
              <a:gd name="adj" fmla="val 4351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13" name="Group 12"/>
          <p:cNvGrpSpPr/>
          <p:nvPr/>
        </p:nvGrpSpPr>
        <p:grpSpPr>
          <a:xfrm>
            <a:off x="2528888" y="2147051"/>
            <a:ext cx="195262" cy="112755"/>
            <a:chOff x="2528888" y="2147051"/>
            <a:chExt cx="195262" cy="112755"/>
          </a:xfrm>
        </p:grpSpPr>
        <p:cxnSp>
          <p:nvCxnSpPr>
            <p:cNvPr id="7" name="Straight Connector 6"/>
            <p:cNvCxnSpPr/>
            <p:nvPr/>
          </p:nvCxnSpPr>
          <p:spPr>
            <a:xfrm flipH="1">
              <a:off x="2528888" y="2147051"/>
              <a:ext cx="103659" cy="1127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626519" y="2152650"/>
              <a:ext cx="97631" cy="104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1089993" y="2171980"/>
            <a:ext cx="195262" cy="112755"/>
            <a:chOff x="2528888" y="2147051"/>
            <a:chExt cx="195262" cy="112755"/>
          </a:xfrm>
        </p:grpSpPr>
        <p:cxnSp>
          <p:nvCxnSpPr>
            <p:cNvPr id="15" name="Straight Connector 14"/>
            <p:cNvCxnSpPr/>
            <p:nvPr/>
          </p:nvCxnSpPr>
          <p:spPr>
            <a:xfrm flipH="1">
              <a:off x="2528888" y="2147051"/>
              <a:ext cx="103659" cy="1127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626519" y="2152650"/>
              <a:ext cx="97631" cy="104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2675334" y="1987314"/>
            <a:ext cx="695722" cy="369332"/>
          </a:xfrm>
          <a:prstGeom prst="rect">
            <a:avLst/>
          </a:prstGeom>
          <a:noFill/>
        </p:spPr>
        <p:txBody>
          <a:bodyPr wrap="square" rtlCol="0">
            <a:spAutoFit/>
          </a:bodyPr>
          <a:lstStyle/>
          <a:p>
            <a:r>
              <a:rPr lang="en-GB" dirty="0"/>
              <a:t>2cm</a:t>
            </a:r>
          </a:p>
        </p:txBody>
      </p:sp>
      <p:sp>
        <p:nvSpPr>
          <p:cNvPr id="18" name="TextBox 17"/>
          <p:cNvSpPr txBox="1"/>
          <p:nvPr/>
        </p:nvSpPr>
        <p:spPr>
          <a:xfrm>
            <a:off x="540718" y="2034939"/>
            <a:ext cx="617823" cy="369332"/>
          </a:xfrm>
          <a:prstGeom prst="rect">
            <a:avLst/>
          </a:prstGeom>
          <a:noFill/>
        </p:spPr>
        <p:txBody>
          <a:bodyPr wrap="square" rtlCol="0">
            <a:spAutoFit/>
          </a:bodyPr>
          <a:lstStyle/>
          <a:p>
            <a:r>
              <a:rPr lang="en-GB" dirty="0"/>
              <a:t>4cm</a:t>
            </a:r>
          </a:p>
        </p:txBody>
      </p:sp>
      <p:cxnSp>
        <p:nvCxnSpPr>
          <p:cNvPr id="19" name="Straight Arrow Connector 18"/>
          <p:cNvCxnSpPr/>
          <p:nvPr/>
        </p:nvCxnSpPr>
        <p:spPr>
          <a:xfrm>
            <a:off x="1200839" y="1905918"/>
            <a:ext cx="1399142" cy="1101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1616932" y="1547603"/>
            <a:ext cx="695722" cy="369332"/>
          </a:xfrm>
          <a:prstGeom prst="rect">
            <a:avLst/>
          </a:prstGeom>
          <a:noFill/>
        </p:spPr>
        <p:txBody>
          <a:bodyPr wrap="square" rtlCol="0">
            <a:spAutoFit/>
          </a:bodyPr>
          <a:lstStyle/>
          <a:p>
            <a:r>
              <a:rPr lang="en-GB" dirty="0"/>
              <a:t>5cm</a:t>
            </a:r>
          </a:p>
        </p:txBody>
      </p:sp>
      <mc:AlternateContent xmlns:mc="http://schemas.openxmlformats.org/markup-compatibility/2006" xmlns:a14="http://schemas.microsoft.com/office/drawing/2010/main">
        <mc:Choice Requires="a14">
          <p:sp>
            <p:nvSpPr>
              <p:cNvPr id="23" name="TextBox 22"/>
              <p:cNvSpPr txBox="1"/>
              <p:nvPr/>
            </p:nvSpPr>
            <p:spPr>
              <a:xfrm>
                <a:off x="672554" y="3305122"/>
                <a:ext cx="2531294" cy="369332"/>
              </a:xfrm>
              <a:prstGeom prst="rect">
                <a:avLst/>
              </a:prstGeom>
              <a:noFill/>
            </p:spPr>
            <p:txBody>
              <a:bodyPr wrap="square" rtlCol="0">
                <a:spAutoFit/>
              </a:bodyPr>
              <a:lstStyle/>
              <a:p>
                <a:r>
                  <a:rPr lang="en-GB" dirty="0"/>
                  <a:t>Area = </a:t>
                </a:r>
                <a14:m>
                  <m:oMath xmlns:m="http://schemas.openxmlformats.org/officeDocument/2006/math">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𝟓</m:t>
                    </m:r>
                    <m:r>
                      <a:rPr lang="en-GB" b="1" i="1" smtClean="0">
                        <a:latin typeface="Cambria Math" panose="02040503050406030204" pitchFamily="18" charset="0"/>
                      </a:rPr>
                      <m:t>=</m:t>
                    </m:r>
                    <m:r>
                      <a:rPr lang="en-GB" b="1" i="1" smtClean="0">
                        <a:latin typeface="Cambria Math" panose="02040503050406030204" pitchFamily="18" charset="0"/>
                      </a:rPr>
                      <m:t>𝟏𝟓</m:t>
                    </m:r>
                  </m:oMath>
                </a14:m>
                <a:r>
                  <a:rPr lang="en-GB" b="1" dirty="0"/>
                  <a:t> cm</a:t>
                </a:r>
                <a:r>
                  <a:rPr lang="en-GB" b="1" baseline="30000" dirty="0"/>
                  <a:t>2</a:t>
                </a:r>
              </a:p>
            </p:txBody>
          </p:sp>
        </mc:Choice>
        <mc:Fallback xmlns="">
          <p:sp>
            <p:nvSpPr>
              <p:cNvPr id="23" name="TextBox 22"/>
              <p:cNvSpPr txBox="1">
                <a:spLocks noRot="1" noChangeAspect="1" noMove="1" noResize="1" noEditPoints="1" noAdjustHandles="1" noChangeArrowheads="1" noChangeShapeType="1" noTextEdit="1"/>
              </p:cNvSpPr>
              <p:nvPr/>
            </p:nvSpPr>
            <p:spPr>
              <a:xfrm>
                <a:off x="672554" y="3305122"/>
                <a:ext cx="2531294" cy="369332"/>
              </a:xfrm>
              <a:prstGeom prst="rect">
                <a:avLst/>
              </a:prstGeom>
              <a:blipFill rotWithShape="0">
                <a:blip r:embed="rId2"/>
                <a:stretch>
                  <a:fillRect l="-1923" t="-8197" b="-24590"/>
                </a:stretch>
              </a:blipFill>
            </p:spPr>
            <p:txBody>
              <a:bodyPr/>
              <a:lstStyle/>
              <a:p>
                <a:r>
                  <a:rPr lang="en-GB">
                    <a:noFill/>
                  </a:rPr>
                  <a:t> </a:t>
                </a:r>
              </a:p>
            </p:txBody>
          </p:sp>
        </mc:Fallback>
      </mc:AlternateContent>
      <p:sp>
        <p:nvSpPr>
          <p:cNvPr id="35" name="TextBox 34"/>
          <p:cNvSpPr txBox="1"/>
          <p:nvPr/>
        </p:nvSpPr>
        <p:spPr>
          <a:xfrm>
            <a:off x="5652121" y="2072759"/>
            <a:ext cx="695722" cy="369332"/>
          </a:xfrm>
          <a:prstGeom prst="rect">
            <a:avLst/>
          </a:prstGeom>
          <a:noFill/>
        </p:spPr>
        <p:txBody>
          <a:bodyPr wrap="square" rtlCol="0">
            <a:spAutoFit/>
          </a:bodyPr>
          <a:lstStyle/>
          <a:p>
            <a:r>
              <a:rPr lang="en-GB" dirty="0"/>
              <a:t>8m</a:t>
            </a:r>
          </a:p>
        </p:txBody>
      </p:sp>
      <p:sp>
        <p:nvSpPr>
          <p:cNvPr id="36" name="TextBox 35"/>
          <p:cNvSpPr txBox="1"/>
          <p:nvPr/>
        </p:nvSpPr>
        <p:spPr>
          <a:xfrm>
            <a:off x="3563888" y="2314186"/>
            <a:ext cx="695722" cy="369332"/>
          </a:xfrm>
          <a:prstGeom prst="rect">
            <a:avLst/>
          </a:prstGeom>
          <a:noFill/>
        </p:spPr>
        <p:txBody>
          <a:bodyPr wrap="square" rtlCol="0">
            <a:spAutoFit/>
          </a:bodyPr>
          <a:lstStyle/>
          <a:p>
            <a:r>
              <a:rPr lang="en-GB" dirty="0"/>
              <a:t>10m</a:t>
            </a:r>
          </a:p>
        </p:txBody>
      </p:sp>
      <p:sp>
        <p:nvSpPr>
          <p:cNvPr id="37" name="TextBox 36"/>
          <p:cNvSpPr txBox="1"/>
          <p:nvPr/>
        </p:nvSpPr>
        <p:spPr>
          <a:xfrm>
            <a:off x="4577415" y="1271990"/>
            <a:ext cx="695722" cy="369332"/>
          </a:xfrm>
          <a:prstGeom prst="rect">
            <a:avLst/>
          </a:prstGeom>
          <a:noFill/>
        </p:spPr>
        <p:txBody>
          <a:bodyPr wrap="square" rtlCol="0">
            <a:spAutoFit/>
          </a:bodyPr>
          <a:lstStyle/>
          <a:p>
            <a:r>
              <a:rPr lang="en-GB" dirty="0"/>
              <a:t>7m</a:t>
            </a:r>
          </a:p>
        </p:txBody>
      </p:sp>
      <mc:AlternateContent xmlns:mc="http://schemas.openxmlformats.org/markup-compatibility/2006" xmlns:a14="http://schemas.microsoft.com/office/drawing/2010/main">
        <mc:Choice Requires="a14">
          <p:sp>
            <p:nvSpPr>
              <p:cNvPr id="38" name="TextBox 37"/>
              <p:cNvSpPr txBox="1"/>
              <p:nvPr/>
            </p:nvSpPr>
            <p:spPr>
              <a:xfrm>
                <a:off x="3749955" y="3681232"/>
                <a:ext cx="2350641" cy="369332"/>
              </a:xfrm>
              <a:prstGeom prst="rect">
                <a:avLst/>
              </a:prstGeom>
              <a:noFill/>
            </p:spPr>
            <p:txBody>
              <a:bodyPr wrap="square" rtlCol="0">
                <a:spAutoFit/>
              </a:bodyPr>
              <a:lstStyle/>
              <a:p>
                <a:r>
                  <a:rPr lang="en-GB" dirty="0"/>
                  <a:t>Area = </a:t>
                </a:r>
                <a14:m>
                  <m:oMath xmlns:m="http://schemas.openxmlformats.org/officeDocument/2006/math">
                    <m:r>
                      <a:rPr lang="en-GB" b="1" i="1" smtClean="0">
                        <a:latin typeface="Cambria Math" panose="02040503050406030204" pitchFamily="18" charset="0"/>
                      </a:rPr>
                      <m:t>𝟗</m:t>
                    </m:r>
                    <m:r>
                      <a:rPr lang="en-GB" b="1" i="1" smtClean="0">
                        <a:latin typeface="Cambria Math" panose="02040503050406030204" pitchFamily="18" charset="0"/>
                      </a:rPr>
                      <m:t>×</m:t>
                    </m:r>
                    <m:r>
                      <a:rPr lang="en-GB" b="1" i="1" smtClean="0">
                        <a:latin typeface="Cambria Math" panose="02040503050406030204" pitchFamily="18" charset="0"/>
                      </a:rPr>
                      <m:t>𝟕</m:t>
                    </m:r>
                    <m:r>
                      <a:rPr lang="en-GB" b="1" i="1" smtClean="0">
                        <a:latin typeface="Cambria Math" panose="02040503050406030204" pitchFamily="18" charset="0"/>
                      </a:rPr>
                      <m:t>=</m:t>
                    </m:r>
                    <m:r>
                      <a:rPr lang="en-GB" b="1" i="1" smtClean="0">
                        <a:latin typeface="Cambria Math" panose="02040503050406030204" pitchFamily="18" charset="0"/>
                      </a:rPr>
                      <m:t>𝟔𝟑</m:t>
                    </m:r>
                  </m:oMath>
                </a14:m>
                <a:r>
                  <a:rPr lang="en-GB" b="1" dirty="0"/>
                  <a:t> m</a:t>
                </a:r>
                <a:r>
                  <a:rPr lang="en-GB" b="1" baseline="30000" dirty="0"/>
                  <a:t>2</a:t>
                </a:r>
              </a:p>
            </p:txBody>
          </p:sp>
        </mc:Choice>
        <mc:Fallback xmlns="">
          <p:sp>
            <p:nvSpPr>
              <p:cNvPr id="38" name="TextBox 37"/>
              <p:cNvSpPr txBox="1">
                <a:spLocks noRot="1" noChangeAspect="1" noMove="1" noResize="1" noEditPoints="1" noAdjustHandles="1" noChangeArrowheads="1" noChangeShapeType="1" noTextEdit="1"/>
              </p:cNvSpPr>
              <p:nvPr/>
            </p:nvSpPr>
            <p:spPr>
              <a:xfrm>
                <a:off x="3749955" y="3681232"/>
                <a:ext cx="2350641" cy="369332"/>
              </a:xfrm>
              <a:prstGeom prst="rect">
                <a:avLst/>
              </a:prstGeom>
              <a:blipFill rotWithShape="0">
                <a:blip r:embed="rId3"/>
                <a:stretch>
                  <a:fillRect l="-2073" t="-10000" b="-26667"/>
                </a:stretch>
              </a:blipFill>
            </p:spPr>
            <p:txBody>
              <a:bodyPr/>
              <a:lstStyle/>
              <a:p>
                <a:r>
                  <a:rPr lang="en-GB">
                    <a:noFill/>
                  </a:rPr>
                  <a:t> </a:t>
                </a:r>
              </a:p>
            </p:txBody>
          </p:sp>
        </mc:Fallback>
      </mc:AlternateContent>
      <p:grpSp>
        <p:nvGrpSpPr>
          <p:cNvPr id="77" name="Group 76"/>
          <p:cNvGrpSpPr/>
          <p:nvPr/>
        </p:nvGrpSpPr>
        <p:grpSpPr>
          <a:xfrm>
            <a:off x="4134538" y="1628800"/>
            <a:ext cx="1517583" cy="1860988"/>
            <a:chOff x="4134538" y="1628800"/>
            <a:chExt cx="1517583" cy="1860988"/>
          </a:xfrm>
        </p:grpSpPr>
        <p:cxnSp>
          <p:nvCxnSpPr>
            <p:cNvPr id="25" name="Straight Connector 24"/>
            <p:cNvCxnSpPr/>
            <p:nvPr/>
          </p:nvCxnSpPr>
          <p:spPr>
            <a:xfrm>
              <a:off x="4139952" y="1628800"/>
              <a:ext cx="0" cy="18609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139952" y="1628800"/>
              <a:ext cx="15121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652121" y="1628801"/>
              <a:ext cx="0" cy="1296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139952" y="2924944"/>
              <a:ext cx="1512169" cy="5648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355976" y="1628800"/>
              <a:ext cx="0" cy="2211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4134538" y="1849932"/>
              <a:ext cx="2214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5430682" y="1849932"/>
              <a:ext cx="2214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430682" y="1628800"/>
              <a:ext cx="0" cy="2211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4845679" y="3154634"/>
            <a:ext cx="695722" cy="369332"/>
          </a:xfrm>
          <a:prstGeom prst="rect">
            <a:avLst/>
          </a:prstGeom>
          <a:noFill/>
        </p:spPr>
        <p:txBody>
          <a:bodyPr wrap="square" rtlCol="0">
            <a:spAutoFit/>
          </a:bodyPr>
          <a:lstStyle/>
          <a:p>
            <a:r>
              <a:rPr lang="en-GB" dirty="0"/>
              <a:t>8m</a:t>
            </a:r>
          </a:p>
        </p:txBody>
      </p:sp>
      <p:sp>
        <p:nvSpPr>
          <p:cNvPr id="48" name="TextBox 47"/>
          <p:cNvSpPr txBox="1"/>
          <p:nvPr/>
        </p:nvSpPr>
        <p:spPr>
          <a:xfrm>
            <a:off x="6561259" y="872430"/>
            <a:ext cx="2249309" cy="1200329"/>
          </a:xfrm>
          <a:prstGeom prst="rect">
            <a:avLst/>
          </a:prstGeom>
          <a:noFill/>
        </p:spPr>
        <p:txBody>
          <a:bodyPr wrap="square" rtlCol="0">
            <a:spAutoFit/>
          </a:bodyPr>
          <a:lstStyle/>
          <a:p>
            <a:r>
              <a:rPr lang="en-GB" b="1" dirty="0"/>
              <a:t>Bro Tip</a:t>
            </a:r>
            <a:r>
              <a:rPr lang="en-GB" dirty="0"/>
              <a:t>: It may help to identify the parallel sides first (if not already indicated).</a:t>
            </a:r>
          </a:p>
        </p:txBody>
      </p:sp>
      <p:cxnSp>
        <p:nvCxnSpPr>
          <p:cNvPr id="49" name="Straight Connector 48"/>
          <p:cNvCxnSpPr/>
          <p:nvPr/>
        </p:nvCxnSpPr>
        <p:spPr>
          <a:xfrm flipV="1">
            <a:off x="2506221" y="4796774"/>
            <a:ext cx="464780" cy="14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3891379" y="4796774"/>
            <a:ext cx="1385158" cy="14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2971002" y="4806474"/>
            <a:ext cx="23055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2506221" y="6236934"/>
            <a:ext cx="13851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rot="5400000">
            <a:off x="3980057" y="4746473"/>
            <a:ext cx="195262" cy="112755"/>
            <a:chOff x="2528888" y="2147051"/>
            <a:chExt cx="195262" cy="112755"/>
          </a:xfrm>
        </p:grpSpPr>
        <p:cxnSp>
          <p:nvCxnSpPr>
            <p:cNvPr id="60" name="Straight Connector 59"/>
            <p:cNvCxnSpPr/>
            <p:nvPr/>
          </p:nvCxnSpPr>
          <p:spPr>
            <a:xfrm flipH="1">
              <a:off x="2528888" y="2147051"/>
              <a:ext cx="103659" cy="1127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626519" y="2152650"/>
              <a:ext cx="97631" cy="104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rot="5400000">
            <a:off x="3157546" y="6180557"/>
            <a:ext cx="195262" cy="112755"/>
            <a:chOff x="2528888" y="2147051"/>
            <a:chExt cx="195262" cy="112755"/>
          </a:xfrm>
        </p:grpSpPr>
        <p:cxnSp>
          <p:nvCxnSpPr>
            <p:cNvPr id="63" name="Straight Connector 62"/>
            <p:cNvCxnSpPr/>
            <p:nvPr/>
          </p:nvCxnSpPr>
          <p:spPr>
            <a:xfrm flipH="1">
              <a:off x="2528888" y="2147051"/>
              <a:ext cx="103659" cy="1127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626519" y="2152650"/>
              <a:ext cx="97631" cy="104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5" name="Straight Arrow Connector 64"/>
          <p:cNvCxnSpPr/>
          <p:nvPr/>
        </p:nvCxnSpPr>
        <p:spPr>
          <a:xfrm flipV="1">
            <a:off x="3459241" y="4847044"/>
            <a:ext cx="39791" cy="1394082"/>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68" name="TextBox 67"/>
          <p:cNvSpPr txBox="1"/>
          <p:nvPr/>
        </p:nvSpPr>
        <p:spPr>
          <a:xfrm>
            <a:off x="3473644" y="5341316"/>
            <a:ext cx="695722" cy="369332"/>
          </a:xfrm>
          <a:prstGeom prst="rect">
            <a:avLst/>
          </a:prstGeom>
          <a:noFill/>
        </p:spPr>
        <p:txBody>
          <a:bodyPr wrap="square" rtlCol="0">
            <a:spAutoFit/>
          </a:bodyPr>
          <a:lstStyle/>
          <a:p>
            <a:r>
              <a:rPr lang="en-GB" dirty="0"/>
              <a:t>9cm</a:t>
            </a:r>
          </a:p>
        </p:txBody>
      </p:sp>
      <p:sp>
        <p:nvSpPr>
          <p:cNvPr id="69" name="TextBox 68"/>
          <p:cNvSpPr txBox="1"/>
          <p:nvPr/>
        </p:nvSpPr>
        <p:spPr>
          <a:xfrm>
            <a:off x="3728218" y="4370681"/>
            <a:ext cx="695722" cy="369332"/>
          </a:xfrm>
          <a:prstGeom prst="rect">
            <a:avLst/>
          </a:prstGeom>
          <a:noFill/>
        </p:spPr>
        <p:txBody>
          <a:bodyPr wrap="square" rtlCol="0">
            <a:spAutoFit/>
          </a:bodyPr>
          <a:lstStyle/>
          <a:p>
            <a:r>
              <a:rPr lang="en-GB" dirty="0"/>
              <a:t>9cm</a:t>
            </a:r>
          </a:p>
        </p:txBody>
      </p:sp>
      <p:sp>
        <p:nvSpPr>
          <p:cNvPr id="70" name="TextBox 69"/>
          <p:cNvSpPr txBox="1"/>
          <p:nvPr/>
        </p:nvSpPr>
        <p:spPr>
          <a:xfrm>
            <a:off x="2914222" y="6315411"/>
            <a:ext cx="695722" cy="369332"/>
          </a:xfrm>
          <a:prstGeom prst="rect">
            <a:avLst/>
          </a:prstGeom>
          <a:noFill/>
        </p:spPr>
        <p:txBody>
          <a:bodyPr wrap="square" rtlCol="0">
            <a:spAutoFit/>
          </a:bodyPr>
          <a:lstStyle/>
          <a:p>
            <a:r>
              <a:rPr lang="en-GB" dirty="0"/>
              <a:t>5cm</a:t>
            </a:r>
          </a:p>
        </p:txBody>
      </p:sp>
      <p:sp>
        <p:nvSpPr>
          <p:cNvPr id="71" name="TextBox 70"/>
          <p:cNvSpPr txBox="1"/>
          <p:nvPr/>
        </p:nvSpPr>
        <p:spPr>
          <a:xfrm>
            <a:off x="4583958" y="5368397"/>
            <a:ext cx="695722" cy="369332"/>
          </a:xfrm>
          <a:prstGeom prst="rect">
            <a:avLst/>
          </a:prstGeom>
          <a:noFill/>
        </p:spPr>
        <p:txBody>
          <a:bodyPr wrap="square" rtlCol="0">
            <a:spAutoFit/>
          </a:bodyPr>
          <a:lstStyle/>
          <a:p>
            <a:r>
              <a:rPr lang="en-GB" dirty="0"/>
              <a:t>7cm</a:t>
            </a:r>
          </a:p>
        </p:txBody>
      </p:sp>
      <mc:AlternateContent xmlns:mc="http://schemas.openxmlformats.org/markup-compatibility/2006" xmlns:a14="http://schemas.microsoft.com/office/drawing/2010/main">
        <mc:Choice Requires="a14">
          <p:sp>
            <p:nvSpPr>
              <p:cNvPr id="72" name="TextBox 71"/>
              <p:cNvSpPr txBox="1"/>
              <p:nvPr/>
            </p:nvSpPr>
            <p:spPr>
              <a:xfrm>
                <a:off x="4562738" y="6116126"/>
                <a:ext cx="2529542" cy="369332"/>
              </a:xfrm>
              <a:prstGeom prst="rect">
                <a:avLst/>
              </a:prstGeom>
              <a:noFill/>
            </p:spPr>
            <p:txBody>
              <a:bodyPr wrap="square" rtlCol="0">
                <a:spAutoFit/>
              </a:bodyPr>
              <a:lstStyle/>
              <a:p>
                <a:r>
                  <a:rPr lang="en-GB" dirty="0"/>
                  <a:t>Area = </a:t>
                </a:r>
                <a14:m>
                  <m:oMath xmlns:m="http://schemas.openxmlformats.org/officeDocument/2006/math">
                    <m:r>
                      <a:rPr lang="en-GB" b="1" i="1" smtClean="0">
                        <a:latin typeface="Cambria Math" panose="02040503050406030204" pitchFamily="18" charset="0"/>
                      </a:rPr>
                      <m:t>𝟕</m:t>
                    </m:r>
                    <m:r>
                      <a:rPr lang="en-GB" b="1" i="1" smtClean="0">
                        <a:latin typeface="Cambria Math" panose="02040503050406030204" pitchFamily="18" charset="0"/>
                      </a:rPr>
                      <m:t>×</m:t>
                    </m:r>
                    <m:r>
                      <a:rPr lang="en-GB" b="1" i="1" smtClean="0">
                        <a:latin typeface="Cambria Math" panose="02040503050406030204" pitchFamily="18" charset="0"/>
                      </a:rPr>
                      <m:t>𝟗</m:t>
                    </m:r>
                    <m:r>
                      <a:rPr lang="en-GB" b="1" i="1" smtClean="0">
                        <a:latin typeface="Cambria Math" panose="02040503050406030204" pitchFamily="18" charset="0"/>
                      </a:rPr>
                      <m:t>=</m:t>
                    </m:r>
                    <m:r>
                      <a:rPr lang="en-GB" b="1" i="1" smtClean="0">
                        <a:latin typeface="Cambria Math" panose="02040503050406030204" pitchFamily="18" charset="0"/>
                      </a:rPr>
                      <m:t>𝟔𝟑</m:t>
                    </m:r>
                  </m:oMath>
                </a14:m>
                <a:r>
                  <a:rPr lang="en-GB" b="1" dirty="0"/>
                  <a:t> cm</a:t>
                </a:r>
                <a:r>
                  <a:rPr lang="en-GB" b="1" baseline="30000" dirty="0"/>
                  <a:t>2</a:t>
                </a:r>
              </a:p>
            </p:txBody>
          </p:sp>
        </mc:Choice>
        <mc:Fallback xmlns="">
          <p:sp>
            <p:nvSpPr>
              <p:cNvPr id="72" name="TextBox 71"/>
              <p:cNvSpPr txBox="1">
                <a:spLocks noRot="1" noChangeAspect="1" noMove="1" noResize="1" noEditPoints="1" noAdjustHandles="1" noChangeArrowheads="1" noChangeShapeType="1" noTextEdit="1"/>
              </p:cNvSpPr>
              <p:nvPr/>
            </p:nvSpPr>
            <p:spPr>
              <a:xfrm>
                <a:off x="4562738" y="6116126"/>
                <a:ext cx="2529542" cy="369332"/>
              </a:xfrm>
              <a:prstGeom prst="rect">
                <a:avLst/>
              </a:prstGeom>
              <a:blipFill rotWithShape="0">
                <a:blip r:embed="rId4"/>
                <a:stretch>
                  <a:fillRect l="-1928" t="-8197" b="-24590"/>
                </a:stretch>
              </a:blipFill>
            </p:spPr>
            <p:txBody>
              <a:bodyPr/>
              <a:lstStyle/>
              <a:p>
                <a:r>
                  <a:rPr lang="en-GB">
                    <a:noFill/>
                  </a:rPr>
                  <a:t> </a:t>
                </a:r>
              </a:p>
            </p:txBody>
          </p:sp>
        </mc:Fallback>
      </mc:AlternateContent>
      <p:sp>
        <p:nvSpPr>
          <p:cNvPr id="73" name="Rectangle 72"/>
          <p:cNvSpPr/>
          <p:nvPr/>
        </p:nvSpPr>
        <p:spPr>
          <a:xfrm>
            <a:off x="2266976" y="3205753"/>
            <a:ext cx="967699" cy="4778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4" name="TextBox 73"/>
          <p:cNvSpPr txBox="1"/>
          <p:nvPr/>
        </p:nvSpPr>
        <p:spPr>
          <a:xfrm>
            <a:off x="205000" y="670531"/>
            <a:ext cx="1198648"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Examples</a:t>
            </a:r>
          </a:p>
        </p:txBody>
      </p:sp>
      <p:sp>
        <p:nvSpPr>
          <p:cNvPr id="75" name="Rectangle 74"/>
          <p:cNvSpPr/>
          <p:nvPr/>
        </p:nvSpPr>
        <p:spPr>
          <a:xfrm>
            <a:off x="4488925" y="3626980"/>
            <a:ext cx="1611671" cy="4778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6" name="Rectangle 75"/>
          <p:cNvSpPr/>
          <p:nvPr/>
        </p:nvSpPr>
        <p:spPr>
          <a:xfrm>
            <a:off x="5291961" y="6046832"/>
            <a:ext cx="1611671" cy="4778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8697080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3"/>
                                        </p:tgtEl>
                                      </p:cBhvr>
                                    </p:animEffect>
                                    <p:set>
                                      <p:cBhvr>
                                        <p:cTn id="7" dur="1" fill="hold">
                                          <p:stCondLst>
                                            <p:cond delay="499"/>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8" restart="whenNotActive" fill="hold" evtFilter="cancelBubble" nodeType="interactiveSeq">
                <p:stCondLst>
                  <p:cond evt="onClick" delay="0">
                    <p:tgtEl>
                      <p:spTgt spid="7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5"/>
                                        </p:tgtEl>
                                      </p:cBhvr>
                                    </p:animEffect>
                                    <p:set>
                                      <p:cBhvr>
                                        <p:cTn id="13" dur="1" fill="hold">
                                          <p:stCondLst>
                                            <p:cond delay="4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14" restart="whenNotActive" fill="hold" evtFilter="cancelBubble" nodeType="interactiveSeq">
                <p:stCondLst>
                  <p:cond evt="onClick" delay="0">
                    <p:tgtEl>
                      <p:spTgt spid="7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76"/>
                                        </p:tgtEl>
                                      </p:cBhvr>
                                    </p:animEffect>
                                    <p:set>
                                      <p:cBhvr>
                                        <p:cTn id="19"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76"/>
                  </p:tgtEl>
                </p:cond>
              </p:nextCondLst>
            </p:seq>
          </p:childTnLst>
        </p:cTn>
      </p:par>
    </p:tnLst>
    <p:bldLst>
      <p:bldP spid="73" grpId="0" animBg="1"/>
      <p:bldP spid="75" grpId="0" animBg="1"/>
      <p:bldP spid="7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5229200"/>
            <a:ext cx="2160240" cy="12961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b="0" i="0" dirty="0">
                <a:latin typeface="+mj-lt"/>
              </a:rPr>
              <a:t>RED</a:t>
            </a:r>
            <a:endParaRPr lang="en-GB" sz="4000" dirty="0"/>
          </a:p>
        </p:txBody>
      </p:sp>
      <p:sp>
        <p:nvSpPr>
          <p:cNvPr id="5" name="Rectangle 4"/>
          <p:cNvSpPr/>
          <p:nvPr/>
        </p:nvSpPr>
        <p:spPr>
          <a:xfrm>
            <a:off x="2699792" y="5229200"/>
            <a:ext cx="2088232" cy="12961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i="0" dirty="0">
                <a:latin typeface="+mj-lt"/>
              </a:rPr>
              <a:t>O</a:t>
            </a:r>
            <a:r>
              <a:rPr lang="en-GB" sz="2800" b="0" i="0" dirty="0">
                <a:latin typeface="+mj-lt"/>
              </a:rPr>
              <a:t>RANGE</a:t>
            </a:r>
            <a:endParaRPr lang="en-GB" sz="2800" dirty="0"/>
          </a:p>
        </p:txBody>
      </p:sp>
      <p:sp>
        <p:nvSpPr>
          <p:cNvPr id="6" name="Rectangle 5"/>
          <p:cNvSpPr/>
          <p:nvPr/>
        </p:nvSpPr>
        <p:spPr>
          <a:xfrm>
            <a:off x="4788024" y="5229200"/>
            <a:ext cx="1944216" cy="12961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b="0" i="0" dirty="0">
                <a:latin typeface="+mj-lt"/>
              </a:rPr>
              <a:t>GREEN</a:t>
            </a:r>
            <a:endParaRPr lang="en-GB" sz="2800" dirty="0"/>
          </a:p>
        </p:txBody>
      </p:sp>
      <p:sp>
        <p:nvSpPr>
          <p:cNvPr id="7" name="Rectangle 6"/>
          <p:cNvSpPr/>
          <p:nvPr/>
        </p:nvSpPr>
        <p:spPr>
          <a:xfrm>
            <a:off x="6660232" y="5229200"/>
            <a:ext cx="1944216"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i="0" dirty="0">
                <a:latin typeface="+mj-lt"/>
              </a:rPr>
              <a:t>B</a:t>
            </a:r>
            <a:r>
              <a:rPr lang="en-GB" sz="2800" b="0" i="0" dirty="0">
                <a:latin typeface="+mj-lt"/>
              </a:rPr>
              <a:t>LUE</a:t>
            </a:r>
            <a:endParaRPr lang="en-GB" sz="2800" dirty="0"/>
          </a:p>
        </p:txBody>
      </p:sp>
      <p:sp>
        <p:nvSpPr>
          <p:cNvPr id="8" name="Rectangle 7"/>
          <p:cNvSpPr/>
          <p:nvPr/>
        </p:nvSpPr>
        <p:spPr>
          <a:xfrm>
            <a:off x="539552" y="476672"/>
            <a:ext cx="8064896" cy="47525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8000" dirty="0"/>
          </a:p>
        </p:txBody>
      </p:sp>
      <p:sp>
        <p:nvSpPr>
          <p:cNvPr id="14" name="TextBox 13"/>
          <p:cNvSpPr txBox="1"/>
          <p:nvPr/>
        </p:nvSpPr>
        <p:spPr>
          <a:xfrm>
            <a:off x="683568" y="548680"/>
            <a:ext cx="7776864" cy="2739211"/>
          </a:xfrm>
          <a:prstGeom prst="rect">
            <a:avLst/>
          </a:prstGeom>
          <a:noFill/>
        </p:spPr>
        <p:txBody>
          <a:bodyPr wrap="square" rtlCol="0">
            <a:spAutoFit/>
          </a:bodyPr>
          <a:lstStyle/>
          <a:p>
            <a:pPr algn="ctr"/>
            <a:endParaRPr lang="en-GB" sz="3600" b="1" dirty="0">
              <a:solidFill>
                <a:schemeClr val="bg1"/>
              </a:solidFill>
            </a:endParaRPr>
          </a:p>
          <a:p>
            <a:pPr algn="ctr"/>
            <a:endParaRPr lang="en-GB" sz="3600" b="1" dirty="0">
              <a:solidFill>
                <a:schemeClr val="bg1"/>
              </a:solidFill>
            </a:endParaRPr>
          </a:p>
          <a:p>
            <a:pPr algn="ctr"/>
            <a:r>
              <a:rPr lang="en-GB" sz="3600" b="1" dirty="0">
                <a:solidFill>
                  <a:schemeClr val="bg1"/>
                </a:solidFill>
              </a:rPr>
              <a:t>Use your diary coloured cards to vote for the correct answer in each question.</a:t>
            </a:r>
          </a:p>
          <a:p>
            <a:pPr algn="ctr"/>
            <a:r>
              <a:rPr lang="en-GB" sz="2400" b="1" dirty="0">
                <a:solidFill>
                  <a:schemeClr val="bg1"/>
                </a:solidFill>
              </a:rPr>
              <a:t>(Use the front of your diary for blue)</a:t>
            </a:r>
          </a:p>
        </p:txBody>
      </p:sp>
    </p:spTree>
    <p:extLst>
      <p:ext uri="{BB962C8B-B14F-4D97-AF65-F5344CB8AC3E}">
        <p14:creationId xmlns:p14="http://schemas.microsoft.com/office/powerpoint/2010/main" val="876405920"/>
      </p:ext>
    </p:extLst>
  </p:cSld>
  <p:clrMapOvr>
    <a:masterClrMapping/>
  </p:clrMapOvr>
  <p:transition>
    <p:pull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539552" y="5229200"/>
                <a:ext cx="2160240" cy="12961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48</m:t>
                      </m:r>
                      <m:r>
                        <a:rPr lang="en-GB" sz="2800" b="0" i="0" smtClean="0">
                          <a:latin typeface="Cambria Math" panose="02040503050406030204" pitchFamily="18" charset="0"/>
                        </a:rPr>
                        <m:t> </m:t>
                      </m:r>
                      <m:r>
                        <m:rPr>
                          <m:sty m:val="p"/>
                        </m:rPr>
                        <a:rPr lang="en-GB" sz="2800" b="0" i="0" smtClean="0">
                          <a:latin typeface="Cambria Math" panose="02040503050406030204" pitchFamily="18" charset="0"/>
                        </a:rPr>
                        <m:t>cm</m:t>
                      </m:r>
                      <m:r>
                        <a:rPr lang="en-GB" sz="2800" b="0" i="0" baseline="30000" smtClean="0">
                          <a:latin typeface="Cambria Math" panose="02040503050406030204" pitchFamily="18" charset="0"/>
                        </a:rPr>
                        <m:t>2</m:t>
                      </m:r>
                    </m:oMath>
                  </m:oMathPara>
                </a14:m>
                <a:endParaRPr lang="en-GB" sz="4000" baseline="30000" dirty="0"/>
              </a:p>
            </p:txBody>
          </p:sp>
        </mc:Choice>
        <mc:Fallback xmlns="">
          <p:sp>
            <p:nvSpPr>
              <p:cNvPr id="4" name="Rectangle 3"/>
              <p:cNvSpPr>
                <a:spLocks noRot="1" noChangeAspect="1" noMove="1" noResize="1" noEditPoints="1" noAdjustHandles="1" noChangeArrowheads="1" noChangeShapeType="1" noTextEdit="1"/>
              </p:cNvSpPr>
              <p:nvPr/>
            </p:nvSpPr>
            <p:spPr>
              <a:xfrm>
                <a:off x="539552" y="5229200"/>
                <a:ext cx="2160240" cy="1296144"/>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699792" y="5229200"/>
                <a:ext cx="2088232" cy="12961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40</m:t>
                      </m:r>
                      <m:r>
                        <a:rPr lang="en-GB" sz="2800">
                          <a:latin typeface="Cambria Math" panose="02040503050406030204" pitchFamily="18" charset="0"/>
                        </a:rPr>
                        <m:t> </m:t>
                      </m:r>
                      <m:r>
                        <m:rPr>
                          <m:sty m:val="p"/>
                        </m:rPr>
                        <a:rPr lang="en-GB" sz="2800">
                          <a:latin typeface="Cambria Math" panose="02040503050406030204" pitchFamily="18" charset="0"/>
                        </a:rPr>
                        <m:t>cm</m:t>
                      </m:r>
                      <m:r>
                        <a:rPr lang="en-GB" sz="2800" baseline="30000">
                          <a:latin typeface="Cambria Math" panose="02040503050406030204" pitchFamily="18" charset="0"/>
                        </a:rPr>
                        <m:t>2</m:t>
                      </m:r>
                    </m:oMath>
                  </m:oMathPara>
                </a14:m>
                <a:endParaRPr lang="en-GB" sz="4000" baseline="30000" dirty="0"/>
              </a:p>
            </p:txBody>
          </p:sp>
        </mc:Choice>
        <mc:Fallback xmlns="">
          <p:sp>
            <p:nvSpPr>
              <p:cNvPr id="5" name="Rectangle 4"/>
              <p:cNvSpPr>
                <a:spLocks noRot="1" noChangeAspect="1" noMove="1" noResize="1" noEditPoints="1" noAdjustHandles="1" noChangeArrowheads="1" noChangeShapeType="1" noTextEdit="1"/>
              </p:cNvSpPr>
              <p:nvPr/>
            </p:nvSpPr>
            <p:spPr>
              <a:xfrm>
                <a:off x="2699792" y="5229200"/>
                <a:ext cx="2088232" cy="1296144"/>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788024" y="5229200"/>
                <a:ext cx="1944216" cy="12961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45</m:t>
                      </m:r>
                      <m:r>
                        <a:rPr lang="en-GB" sz="2800">
                          <a:latin typeface="Cambria Math" panose="02040503050406030204" pitchFamily="18" charset="0"/>
                        </a:rPr>
                        <m:t> </m:t>
                      </m:r>
                      <m:r>
                        <m:rPr>
                          <m:sty m:val="p"/>
                        </m:rPr>
                        <a:rPr lang="en-GB" sz="2800">
                          <a:latin typeface="Cambria Math" panose="02040503050406030204" pitchFamily="18" charset="0"/>
                        </a:rPr>
                        <m:t>cm</m:t>
                      </m:r>
                      <m:r>
                        <a:rPr lang="en-GB" sz="2800" baseline="30000">
                          <a:latin typeface="Cambria Math" panose="02040503050406030204" pitchFamily="18" charset="0"/>
                        </a:rPr>
                        <m:t>2</m:t>
                      </m:r>
                    </m:oMath>
                  </m:oMathPara>
                </a14:m>
                <a:endParaRPr lang="en-GB" sz="4000" baseline="30000" dirty="0"/>
              </a:p>
            </p:txBody>
          </p:sp>
        </mc:Choice>
        <mc:Fallback xmlns="">
          <p:sp>
            <p:nvSpPr>
              <p:cNvPr id="6" name="Rectangle 5"/>
              <p:cNvSpPr>
                <a:spLocks noRot="1" noChangeAspect="1" noMove="1" noResize="1" noEditPoints="1" noAdjustHandles="1" noChangeArrowheads="1" noChangeShapeType="1" noTextEdit="1"/>
              </p:cNvSpPr>
              <p:nvPr/>
            </p:nvSpPr>
            <p:spPr>
              <a:xfrm>
                <a:off x="4788024" y="5229200"/>
                <a:ext cx="1944216" cy="1296144"/>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660232" y="5229200"/>
                <a:ext cx="1944216"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3</m:t>
                      </m:r>
                      <m:r>
                        <a:rPr lang="en-GB" sz="2800" i="1">
                          <a:latin typeface="Cambria Math" panose="02040503050406030204" pitchFamily="18" charset="0"/>
                        </a:rPr>
                        <m:t>8</m:t>
                      </m:r>
                      <m:r>
                        <a:rPr lang="en-GB" sz="2800" b="0" i="1" smtClean="0">
                          <a:latin typeface="Cambria Math" panose="02040503050406030204" pitchFamily="18" charset="0"/>
                        </a:rPr>
                        <m:t>.5</m:t>
                      </m:r>
                      <m:r>
                        <a:rPr lang="en-GB" sz="2800">
                          <a:latin typeface="Cambria Math" panose="02040503050406030204" pitchFamily="18" charset="0"/>
                        </a:rPr>
                        <m:t> </m:t>
                      </m:r>
                      <m:r>
                        <m:rPr>
                          <m:sty m:val="p"/>
                        </m:rPr>
                        <a:rPr lang="en-GB" sz="2800">
                          <a:latin typeface="Cambria Math" panose="02040503050406030204" pitchFamily="18" charset="0"/>
                        </a:rPr>
                        <m:t>cm</m:t>
                      </m:r>
                      <m:r>
                        <a:rPr lang="en-GB" sz="2800" baseline="30000">
                          <a:latin typeface="Cambria Math" panose="02040503050406030204" pitchFamily="18" charset="0"/>
                        </a:rPr>
                        <m:t>2</m:t>
                      </m:r>
                    </m:oMath>
                  </m:oMathPara>
                </a14:m>
                <a:endParaRPr lang="en-GB" sz="4000" baseline="30000" dirty="0"/>
              </a:p>
            </p:txBody>
          </p:sp>
        </mc:Choice>
        <mc:Fallback xmlns="">
          <p:sp>
            <p:nvSpPr>
              <p:cNvPr id="7" name="Rectangle 6"/>
              <p:cNvSpPr>
                <a:spLocks noRot="1" noChangeAspect="1" noMove="1" noResize="1" noEditPoints="1" noAdjustHandles="1" noChangeArrowheads="1" noChangeShapeType="1" noTextEdit="1"/>
              </p:cNvSpPr>
              <p:nvPr/>
            </p:nvSpPr>
            <p:spPr>
              <a:xfrm>
                <a:off x="6660232" y="5229200"/>
                <a:ext cx="1944216" cy="1296144"/>
              </a:xfrm>
              <a:prstGeom prst="rect">
                <a:avLst/>
              </a:prstGeom>
              <a:blipFill rotWithShape="0">
                <a:blip r:embed="rId5"/>
                <a:stretch>
                  <a:fillRect/>
                </a:stretch>
              </a:blipFill>
            </p:spPr>
            <p:txBody>
              <a:bodyPr/>
              <a:lstStyle/>
              <a:p>
                <a:r>
                  <a:rPr lang="en-GB">
                    <a:noFill/>
                  </a:rPr>
                  <a:t> </a:t>
                </a:r>
              </a:p>
            </p:txBody>
          </p:sp>
        </mc:Fallback>
      </mc:AlternateContent>
      <p:sp>
        <p:nvSpPr>
          <p:cNvPr id="8" name="Rectangle 7"/>
          <p:cNvSpPr/>
          <p:nvPr/>
        </p:nvSpPr>
        <p:spPr>
          <a:xfrm>
            <a:off x="539552" y="476672"/>
            <a:ext cx="8064896" cy="47525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8000" dirty="0"/>
          </a:p>
        </p:txBody>
      </p:sp>
      <p:sp>
        <p:nvSpPr>
          <p:cNvPr id="15" name="Isosceles Triangle 14"/>
          <p:cNvSpPr/>
          <p:nvPr/>
        </p:nvSpPr>
        <p:spPr>
          <a:xfrm rot="10800000">
            <a:off x="2883663" y="5219061"/>
            <a:ext cx="1656184"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TextBox 13"/>
          <p:cNvSpPr txBox="1"/>
          <p:nvPr/>
        </p:nvSpPr>
        <p:spPr>
          <a:xfrm>
            <a:off x="683568" y="548680"/>
            <a:ext cx="7776864" cy="1200329"/>
          </a:xfrm>
          <a:prstGeom prst="rect">
            <a:avLst/>
          </a:prstGeom>
          <a:noFill/>
        </p:spPr>
        <p:txBody>
          <a:bodyPr wrap="square" rtlCol="0">
            <a:spAutoFit/>
          </a:bodyPr>
          <a:lstStyle/>
          <a:p>
            <a:endParaRPr lang="en-GB" sz="3600" b="1" dirty="0">
              <a:solidFill>
                <a:schemeClr val="bg1"/>
              </a:solidFill>
            </a:endParaRPr>
          </a:p>
          <a:p>
            <a:pPr algn="ctr"/>
            <a:r>
              <a:rPr lang="en-GB" sz="3600" b="1" dirty="0">
                <a:solidFill>
                  <a:schemeClr val="bg1"/>
                </a:solidFill>
              </a:rPr>
              <a:t>Calculate the area of this shape.</a:t>
            </a:r>
          </a:p>
        </p:txBody>
      </p:sp>
      <p:grpSp>
        <p:nvGrpSpPr>
          <p:cNvPr id="9" name="Group 8"/>
          <p:cNvGrpSpPr/>
          <p:nvPr/>
        </p:nvGrpSpPr>
        <p:grpSpPr>
          <a:xfrm rot="16200000">
            <a:off x="4007695" y="1908925"/>
            <a:ext cx="1856396" cy="2448274"/>
            <a:chOff x="4134538" y="1628800"/>
            <a:chExt cx="1517583" cy="1860988"/>
          </a:xfrm>
        </p:grpSpPr>
        <p:cxnSp>
          <p:nvCxnSpPr>
            <p:cNvPr id="10" name="Straight Connector 9"/>
            <p:cNvCxnSpPr/>
            <p:nvPr/>
          </p:nvCxnSpPr>
          <p:spPr>
            <a:xfrm>
              <a:off x="4139952" y="1628800"/>
              <a:ext cx="0" cy="18609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139952" y="1628800"/>
              <a:ext cx="151216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652121" y="1628801"/>
              <a:ext cx="0" cy="129614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139952" y="2924944"/>
              <a:ext cx="1512169" cy="56484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355976" y="1628800"/>
              <a:ext cx="0" cy="2211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134538" y="1849932"/>
              <a:ext cx="22143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430682" y="1849932"/>
              <a:ext cx="22143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430682" y="1628800"/>
              <a:ext cx="0" cy="2211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4103948" y="1794077"/>
            <a:ext cx="936104" cy="461665"/>
          </a:xfrm>
          <a:prstGeom prst="rect">
            <a:avLst/>
          </a:prstGeom>
          <a:noFill/>
        </p:spPr>
        <p:txBody>
          <a:bodyPr wrap="square" rtlCol="0">
            <a:spAutoFit/>
          </a:bodyPr>
          <a:lstStyle/>
          <a:p>
            <a:pPr algn="ctr"/>
            <a:r>
              <a:rPr lang="en-GB" sz="2400" b="1" dirty="0">
                <a:solidFill>
                  <a:schemeClr val="bg1"/>
                </a:solidFill>
              </a:rPr>
              <a:t>7cm</a:t>
            </a:r>
            <a:endParaRPr lang="en-GB" b="1" dirty="0">
              <a:solidFill>
                <a:schemeClr val="bg1"/>
              </a:solidFill>
            </a:endParaRPr>
          </a:p>
        </p:txBody>
      </p:sp>
      <p:sp>
        <p:nvSpPr>
          <p:cNvPr id="20" name="TextBox 19"/>
          <p:cNvSpPr txBox="1"/>
          <p:nvPr/>
        </p:nvSpPr>
        <p:spPr>
          <a:xfrm>
            <a:off x="4480829" y="3996043"/>
            <a:ext cx="936104" cy="461665"/>
          </a:xfrm>
          <a:prstGeom prst="rect">
            <a:avLst/>
          </a:prstGeom>
          <a:noFill/>
        </p:spPr>
        <p:txBody>
          <a:bodyPr wrap="square" rtlCol="0">
            <a:spAutoFit/>
          </a:bodyPr>
          <a:lstStyle/>
          <a:p>
            <a:pPr algn="ctr"/>
            <a:r>
              <a:rPr lang="en-GB" sz="2400" b="1" dirty="0">
                <a:solidFill>
                  <a:schemeClr val="bg1"/>
                </a:solidFill>
              </a:rPr>
              <a:t>9cm</a:t>
            </a:r>
            <a:endParaRPr lang="en-GB" b="1" dirty="0">
              <a:solidFill>
                <a:schemeClr val="bg1"/>
              </a:solidFill>
            </a:endParaRPr>
          </a:p>
        </p:txBody>
      </p:sp>
      <p:sp>
        <p:nvSpPr>
          <p:cNvPr id="21" name="TextBox 20"/>
          <p:cNvSpPr txBox="1"/>
          <p:nvPr/>
        </p:nvSpPr>
        <p:spPr>
          <a:xfrm>
            <a:off x="2911257" y="2942972"/>
            <a:ext cx="936104" cy="461665"/>
          </a:xfrm>
          <a:prstGeom prst="rect">
            <a:avLst/>
          </a:prstGeom>
          <a:noFill/>
        </p:spPr>
        <p:txBody>
          <a:bodyPr wrap="square" rtlCol="0">
            <a:spAutoFit/>
          </a:bodyPr>
          <a:lstStyle/>
          <a:p>
            <a:pPr algn="ctr"/>
            <a:r>
              <a:rPr lang="en-GB" sz="2400" b="1" dirty="0">
                <a:solidFill>
                  <a:schemeClr val="bg1"/>
                </a:solidFill>
              </a:rPr>
              <a:t>5cm</a:t>
            </a:r>
            <a:endParaRPr lang="en-GB" b="1" dirty="0">
              <a:solidFill>
                <a:schemeClr val="bg1"/>
              </a:solidFill>
            </a:endParaRPr>
          </a:p>
        </p:txBody>
      </p:sp>
      <p:sp>
        <p:nvSpPr>
          <p:cNvPr id="22" name="TextBox 21"/>
          <p:cNvSpPr txBox="1"/>
          <p:nvPr/>
        </p:nvSpPr>
        <p:spPr>
          <a:xfrm>
            <a:off x="5701343" y="2712139"/>
            <a:ext cx="936104" cy="461665"/>
          </a:xfrm>
          <a:prstGeom prst="rect">
            <a:avLst/>
          </a:prstGeom>
          <a:noFill/>
        </p:spPr>
        <p:txBody>
          <a:bodyPr wrap="square" rtlCol="0">
            <a:spAutoFit/>
          </a:bodyPr>
          <a:lstStyle/>
          <a:p>
            <a:pPr algn="ctr"/>
            <a:r>
              <a:rPr lang="en-GB" sz="2400" b="1" dirty="0">
                <a:solidFill>
                  <a:schemeClr val="bg1"/>
                </a:solidFill>
              </a:rPr>
              <a:t>6cm</a:t>
            </a:r>
            <a:endParaRPr lang="en-GB" b="1" dirty="0">
              <a:solidFill>
                <a:schemeClr val="bg1"/>
              </a:solidFill>
            </a:endParaRPr>
          </a:p>
        </p:txBody>
      </p:sp>
    </p:spTree>
    <p:extLst>
      <p:ext uri="{BB962C8B-B14F-4D97-AF65-F5344CB8AC3E}">
        <p14:creationId xmlns:p14="http://schemas.microsoft.com/office/powerpoint/2010/main" val="2636646909"/>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539552" y="5229200"/>
                <a:ext cx="2160240" cy="12961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24</m:t>
                      </m:r>
                      <m:r>
                        <a:rPr lang="en-GB" sz="2800" b="0" i="0" smtClean="0">
                          <a:latin typeface="Cambria Math" panose="02040503050406030204" pitchFamily="18" charset="0"/>
                        </a:rPr>
                        <m:t> </m:t>
                      </m:r>
                      <m:r>
                        <m:rPr>
                          <m:sty m:val="p"/>
                        </m:rPr>
                        <a:rPr lang="en-GB" sz="2800" b="0" i="0" smtClean="0">
                          <a:latin typeface="Cambria Math" panose="02040503050406030204" pitchFamily="18" charset="0"/>
                        </a:rPr>
                        <m:t>cm</m:t>
                      </m:r>
                      <m:r>
                        <a:rPr lang="en-GB" sz="2800" b="0" i="0" baseline="30000" smtClean="0">
                          <a:latin typeface="Cambria Math" panose="02040503050406030204" pitchFamily="18" charset="0"/>
                        </a:rPr>
                        <m:t>2</m:t>
                      </m:r>
                    </m:oMath>
                  </m:oMathPara>
                </a14:m>
                <a:endParaRPr lang="en-GB" sz="4000" baseline="30000" dirty="0"/>
              </a:p>
            </p:txBody>
          </p:sp>
        </mc:Choice>
        <mc:Fallback xmlns="">
          <p:sp>
            <p:nvSpPr>
              <p:cNvPr id="4" name="Rectangle 3"/>
              <p:cNvSpPr>
                <a:spLocks noRot="1" noChangeAspect="1" noMove="1" noResize="1" noEditPoints="1" noAdjustHandles="1" noChangeArrowheads="1" noChangeShapeType="1" noTextEdit="1"/>
              </p:cNvSpPr>
              <p:nvPr/>
            </p:nvSpPr>
            <p:spPr>
              <a:xfrm>
                <a:off x="539552" y="5229200"/>
                <a:ext cx="2160240" cy="1296144"/>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699792" y="5229200"/>
                <a:ext cx="2088232" cy="12961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30</m:t>
                      </m:r>
                      <m:r>
                        <a:rPr lang="en-GB" sz="2800">
                          <a:latin typeface="Cambria Math" panose="02040503050406030204" pitchFamily="18" charset="0"/>
                        </a:rPr>
                        <m:t> </m:t>
                      </m:r>
                      <m:r>
                        <m:rPr>
                          <m:sty m:val="p"/>
                        </m:rPr>
                        <a:rPr lang="en-GB" sz="2800">
                          <a:latin typeface="Cambria Math" panose="02040503050406030204" pitchFamily="18" charset="0"/>
                        </a:rPr>
                        <m:t>cm</m:t>
                      </m:r>
                      <m:r>
                        <a:rPr lang="en-GB" sz="2800" baseline="30000">
                          <a:latin typeface="Cambria Math" panose="02040503050406030204" pitchFamily="18" charset="0"/>
                        </a:rPr>
                        <m:t>2</m:t>
                      </m:r>
                    </m:oMath>
                  </m:oMathPara>
                </a14:m>
                <a:endParaRPr lang="en-GB" sz="4000" baseline="30000" dirty="0"/>
              </a:p>
            </p:txBody>
          </p:sp>
        </mc:Choice>
        <mc:Fallback xmlns="">
          <p:sp>
            <p:nvSpPr>
              <p:cNvPr id="5" name="Rectangle 4"/>
              <p:cNvSpPr>
                <a:spLocks noRot="1" noChangeAspect="1" noMove="1" noResize="1" noEditPoints="1" noAdjustHandles="1" noChangeArrowheads="1" noChangeShapeType="1" noTextEdit="1"/>
              </p:cNvSpPr>
              <p:nvPr/>
            </p:nvSpPr>
            <p:spPr>
              <a:xfrm>
                <a:off x="2699792" y="5229200"/>
                <a:ext cx="2088232" cy="1296144"/>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788024" y="5229200"/>
                <a:ext cx="1944216" cy="12961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4</m:t>
                      </m:r>
                      <m:r>
                        <a:rPr lang="en-GB" sz="2800" b="0" i="0" smtClean="0">
                          <a:latin typeface="Cambria Math" panose="02040503050406030204" pitchFamily="18" charset="0"/>
                        </a:rPr>
                        <m:t>8</m:t>
                      </m:r>
                      <m:r>
                        <a:rPr lang="en-GB" sz="2800">
                          <a:latin typeface="Cambria Math" panose="02040503050406030204" pitchFamily="18" charset="0"/>
                        </a:rPr>
                        <m:t> </m:t>
                      </m:r>
                      <m:r>
                        <m:rPr>
                          <m:sty m:val="p"/>
                        </m:rPr>
                        <a:rPr lang="en-GB" sz="2800">
                          <a:latin typeface="Cambria Math" panose="02040503050406030204" pitchFamily="18" charset="0"/>
                        </a:rPr>
                        <m:t>cm</m:t>
                      </m:r>
                      <m:r>
                        <a:rPr lang="en-GB" sz="2800" baseline="30000">
                          <a:latin typeface="Cambria Math" panose="02040503050406030204" pitchFamily="18" charset="0"/>
                        </a:rPr>
                        <m:t>2</m:t>
                      </m:r>
                    </m:oMath>
                  </m:oMathPara>
                </a14:m>
                <a:endParaRPr lang="en-GB" sz="4000" baseline="30000" dirty="0"/>
              </a:p>
            </p:txBody>
          </p:sp>
        </mc:Choice>
        <mc:Fallback xmlns="">
          <p:sp>
            <p:nvSpPr>
              <p:cNvPr id="6" name="Rectangle 5"/>
              <p:cNvSpPr>
                <a:spLocks noRot="1" noChangeAspect="1" noMove="1" noResize="1" noEditPoints="1" noAdjustHandles="1" noChangeArrowheads="1" noChangeShapeType="1" noTextEdit="1"/>
              </p:cNvSpPr>
              <p:nvPr/>
            </p:nvSpPr>
            <p:spPr>
              <a:xfrm>
                <a:off x="4788024" y="5229200"/>
                <a:ext cx="1944216" cy="1296144"/>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660232" y="5229200"/>
                <a:ext cx="1944216"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4</m:t>
                      </m:r>
                      <m:r>
                        <a:rPr lang="en-GB" sz="2800" b="0" i="1" smtClean="0">
                          <a:latin typeface="Cambria Math" panose="02040503050406030204" pitchFamily="18" charset="0"/>
                        </a:rPr>
                        <m:t>0</m:t>
                      </m:r>
                      <m:r>
                        <a:rPr lang="en-GB" sz="2800">
                          <a:latin typeface="Cambria Math" panose="02040503050406030204" pitchFamily="18" charset="0"/>
                        </a:rPr>
                        <m:t> </m:t>
                      </m:r>
                      <m:r>
                        <m:rPr>
                          <m:sty m:val="p"/>
                        </m:rPr>
                        <a:rPr lang="en-GB" sz="2800">
                          <a:latin typeface="Cambria Math" panose="02040503050406030204" pitchFamily="18" charset="0"/>
                        </a:rPr>
                        <m:t>cm</m:t>
                      </m:r>
                      <m:r>
                        <a:rPr lang="en-GB" sz="2800" baseline="30000">
                          <a:latin typeface="Cambria Math" panose="02040503050406030204" pitchFamily="18" charset="0"/>
                        </a:rPr>
                        <m:t>2</m:t>
                      </m:r>
                    </m:oMath>
                  </m:oMathPara>
                </a14:m>
                <a:endParaRPr lang="en-GB" sz="4000" baseline="30000" dirty="0"/>
              </a:p>
            </p:txBody>
          </p:sp>
        </mc:Choice>
        <mc:Fallback xmlns="">
          <p:sp>
            <p:nvSpPr>
              <p:cNvPr id="7" name="Rectangle 6"/>
              <p:cNvSpPr>
                <a:spLocks noRot="1" noChangeAspect="1" noMove="1" noResize="1" noEditPoints="1" noAdjustHandles="1" noChangeArrowheads="1" noChangeShapeType="1" noTextEdit="1"/>
              </p:cNvSpPr>
              <p:nvPr/>
            </p:nvSpPr>
            <p:spPr>
              <a:xfrm>
                <a:off x="6660232" y="5229200"/>
                <a:ext cx="1944216" cy="1296144"/>
              </a:xfrm>
              <a:prstGeom prst="rect">
                <a:avLst/>
              </a:prstGeom>
              <a:blipFill rotWithShape="0">
                <a:blip r:embed="rId5"/>
                <a:stretch>
                  <a:fillRect/>
                </a:stretch>
              </a:blipFill>
            </p:spPr>
            <p:txBody>
              <a:bodyPr/>
              <a:lstStyle/>
              <a:p>
                <a:r>
                  <a:rPr lang="en-GB">
                    <a:noFill/>
                  </a:rPr>
                  <a:t> </a:t>
                </a:r>
              </a:p>
            </p:txBody>
          </p:sp>
        </mc:Fallback>
      </mc:AlternateContent>
      <p:sp>
        <p:nvSpPr>
          <p:cNvPr id="8" name="Rectangle 7"/>
          <p:cNvSpPr/>
          <p:nvPr/>
        </p:nvSpPr>
        <p:spPr>
          <a:xfrm>
            <a:off x="539552" y="476672"/>
            <a:ext cx="8064896" cy="47525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8000" dirty="0"/>
          </a:p>
        </p:txBody>
      </p:sp>
      <p:sp>
        <p:nvSpPr>
          <p:cNvPr id="15" name="Isosceles Triangle 14"/>
          <p:cNvSpPr/>
          <p:nvPr/>
        </p:nvSpPr>
        <p:spPr>
          <a:xfrm rot="10800000">
            <a:off x="827584" y="5242242"/>
            <a:ext cx="1656184"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TextBox 13"/>
          <p:cNvSpPr txBox="1"/>
          <p:nvPr/>
        </p:nvSpPr>
        <p:spPr>
          <a:xfrm>
            <a:off x="683568" y="548680"/>
            <a:ext cx="7776864" cy="1200329"/>
          </a:xfrm>
          <a:prstGeom prst="rect">
            <a:avLst/>
          </a:prstGeom>
          <a:noFill/>
        </p:spPr>
        <p:txBody>
          <a:bodyPr wrap="square" rtlCol="0">
            <a:spAutoFit/>
          </a:bodyPr>
          <a:lstStyle/>
          <a:p>
            <a:endParaRPr lang="en-GB" sz="3600" b="1" dirty="0">
              <a:solidFill>
                <a:schemeClr val="bg1"/>
              </a:solidFill>
            </a:endParaRPr>
          </a:p>
          <a:p>
            <a:pPr algn="ctr"/>
            <a:r>
              <a:rPr lang="en-GB" sz="3600" b="1" dirty="0">
                <a:solidFill>
                  <a:schemeClr val="bg1"/>
                </a:solidFill>
              </a:rPr>
              <a:t>Calculate the area of this shape.</a:t>
            </a:r>
          </a:p>
        </p:txBody>
      </p:sp>
      <p:cxnSp>
        <p:nvCxnSpPr>
          <p:cNvPr id="10" name="Straight Connector 9"/>
          <p:cNvCxnSpPr/>
          <p:nvPr/>
        </p:nvCxnSpPr>
        <p:spPr>
          <a:xfrm rot="16200000">
            <a:off x="4935893" y="2830500"/>
            <a:ext cx="0" cy="244827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a:off x="2786869" y="3129751"/>
            <a:ext cx="184977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3711758" y="2204865"/>
            <a:ext cx="2448272" cy="185639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a:off x="3857214" y="3644926"/>
            <a:ext cx="0" cy="29091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3867234" y="3925822"/>
            <a:ext cx="27087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702481" y="2629841"/>
            <a:ext cx="936104" cy="461665"/>
          </a:xfrm>
          <a:prstGeom prst="rect">
            <a:avLst/>
          </a:prstGeom>
          <a:noFill/>
        </p:spPr>
        <p:txBody>
          <a:bodyPr wrap="square" rtlCol="0">
            <a:spAutoFit/>
          </a:bodyPr>
          <a:lstStyle/>
          <a:p>
            <a:pPr algn="ctr"/>
            <a:r>
              <a:rPr lang="en-GB" sz="2400" b="1" dirty="0">
                <a:solidFill>
                  <a:schemeClr val="bg1"/>
                </a:solidFill>
              </a:rPr>
              <a:t>10cm</a:t>
            </a:r>
            <a:endParaRPr lang="en-GB" b="1" dirty="0">
              <a:solidFill>
                <a:schemeClr val="bg1"/>
              </a:solidFill>
            </a:endParaRPr>
          </a:p>
        </p:txBody>
      </p:sp>
      <p:sp>
        <p:nvSpPr>
          <p:cNvPr id="20" name="TextBox 19"/>
          <p:cNvSpPr txBox="1"/>
          <p:nvPr/>
        </p:nvSpPr>
        <p:spPr>
          <a:xfrm>
            <a:off x="4480829" y="3996043"/>
            <a:ext cx="936104" cy="461665"/>
          </a:xfrm>
          <a:prstGeom prst="rect">
            <a:avLst/>
          </a:prstGeom>
          <a:noFill/>
        </p:spPr>
        <p:txBody>
          <a:bodyPr wrap="square" rtlCol="0">
            <a:spAutoFit/>
          </a:bodyPr>
          <a:lstStyle/>
          <a:p>
            <a:pPr algn="ctr"/>
            <a:r>
              <a:rPr lang="en-GB" sz="2400" b="1" dirty="0">
                <a:solidFill>
                  <a:schemeClr val="bg1"/>
                </a:solidFill>
              </a:rPr>
              <a:t>6cm</a:t>
            </a:r>
            <a:endParaRPr lang="en-GB" b="1" dirty="0">
              <a:solidFill>
                <a:schemeClr val="bg1"/>
              </a:solidFill>
            </a:endParaRPr>
          </a:p>
        </p:txBody>
      </p:sp>
      <p:sp>
        <p:nvSpPr>
          <p:cNvPr id="21" name="TextBox 20"/>
          <p:cNvSpPr txBox="1"/>
          <p:nvPr/>
        </p:nvSpPr>
        <p:spPr>
          <a:xfrm>
            <a:off x="2911257" y="2942972"/>
            <a:ext cx="936104" cy="461665"/>
          </a:xfrm>
          <a:prstGeom prst="rect">
            <a:avLst/>
          </a:prstGeom>
          <a:noFill/>
        </p:spPr>
        <p:txBody>
          <a:bodyPr wrap="square" rtlCol="0">
            <a:spAutoFit/>
          </a:bodyPr>
          <a:lstStyle/>
          <a:p>
            <a:pPr algn="ctr"/>
            <a:r>
              <a:rPr lang="en-GB" sz="2400" b="1" dirty="0">
                <a:solidFill>
                  <a:schemeClr val="bg1"/>
                </a:solidFill>
              </a:rPr>
              <a:t>8cm</a:t>
            </a:r>
            <a:endParaRPr lang="en-GB" b="1" dirty="0">
              <a:solidFill>
                <a:schemeClr val="bg1"/>
              </a:solidFill>
            </a:endParaRPr>
          </a:p>
        </p:txBody>
      </p:sp>
    </p:spTree>
    <p:extLst>
      <p:ext uri="{BB962C8B-B14F-4D97-AF65-F5344CB8AC3E}">
        <p14:creationId xmlns:p14="http://schemas.microsoft.com/office/powerpoint/2010/main" val="4249399935"/>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539552" y="5229200"/>
                <a:ext cx="2160240" cy="12961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49</m:t>
                      </m:r>
                      <m:r>
                        <a:rPr lang="en-GB" sz="2800" b="0" i="0" smtClean="0">
                          <a:latin typeface="Cambria Math" panose="02040503050406030204" pitchFamily="18" charset="0"/>
                        </a:rPr>
                        <m:t> </m:t>
                      </m:r>
                      <m:r>
                        <m:rPr>
                          <m:sty m:val="p"/>
                        </m:rPr>
                        <a:rPr lang="en-GB" sz="2800" b="0" i="0" smtClean="0">
                          <a:latin typeface="Cambria Math" panose="02040503050406030204" pitchFamily="18" charset="0"/>
                        </a:rPr>
                        <m:t>cm</m:t>
                      </m:r>
                      <m:r>
                        <a:rPr lang="en-GB" sz="2800" b="0" i="0" baseline="30000" smtClean="0">
                          <a:latin typeface="Cambria Math" panose="02040503050406030204" pitchFamily="18" charset="0"/>
                        </a:rPr>
                        <m:t>2</m:t>
                      </m:r>
                    </m:oMath>
                  </m:oMathPara>
                </a14:m>
                <a:endParaRPr lang="en-GB" sz="4000" baseline="30000" dirty="0"/>
              </a:p>
            </p:txBody>
          </p:sp>
        </mc:Choice>
        <mc:Fallback xmlns="">
          <p:sp>
            <p:nvSpPr>
              <p:cNvPr id="4" name="Rectangle 3"/>
              <p:cNvSpPr>
                <a:spLocks noRot="1" noChangeAspect="1" noMove="1" noResize="1" noEditPoints="1" noAdjustHandles="1" noChangeArrowheads="1" noChangeShapeType="1" noTextEdit="1"/>
              </p:cNvSpPr>
              <p:nvPr/>
            </p:nvSpPr>
            <p:spPr>
              <a:xfrm>
                <a:off x="539552" y="5229200"/>
                <a:ext cx="2160240" cy="1296144"/>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699792" y="5229200"/>
                <a:ext cx="2088232" cy="12961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45</m:t>
                      </m:r>
                      <m:r>
                        <a:rPr lang="en-GB" sz="2800">
                          <a:latin typeface="Cambria Math" panose="02040503050406030204" pitchFamily="18" charset="0"/>
                        </a:rPr>
                        <m:t> </m:t>
                      </m:r>
                      <m:r>
                        <m:rPr>
                          <m:sty m:val="p"/>
                        </m:rPr>
                        <a:rPr lang="en-GB" sz="2800">
                          <a:latin typeface="Cambria Math" panose="02040503050406030204" pitchFamily="18" charset="0"/>
                        </a:rPr>
                        <m:t>cm</m:t>
                      </m:r>
                      <m:r>
                        <a:rPr lang="en-GB" sz="2800" baseline="30000">
                          <a:latin typeface="Cambria Math" panose="02040503050406030204" pitchFamily="18" charset="0"/>
                        </a:rPr>
                        <m:t>2</m:t>
                      </m:r>
                    </m:oMath>
                  </m:oMathPara>
                </a14:m>
                <a:endParaRPr lang="en-GB" sz="4000" baseline="30000" dirty="0"/>
              </a:p>
            </p:txBody>
          </p:sp>
        </mc:Choice>
        <mc:Fallback xmlns="">
          <p:sp>
            <p:nvSpPr>
              <p:cNvPr id="5" name="Rectangle 4"/>
              <p:cNvSpPr>
                <a:spLocks noRot="1" noChangeAspect="1" noMove="1" noResize="1" noEditPoints="1" noAdjustHandles="1" noChangeArrowheads="1" noChangeShapeType="1" noTextEdit="1"/>
              </p:cNvSpPr>
              <p:nvPr/>
            </p:nvSpPr>
            <p:spPr>
              <a:xfrm>
                <a:off x="2699792" y="5229200"/>
                <a:ext cx="2088232" cy="1296144"/>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788024" y="5229200"/>
                <a:ext cx="1944216" cy="12961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35</m:t>
                      </m:r>
                      <m:r>
                        <a:rPr lang="en-GB" sz="2800">
                          <a:latin typeface="Cambria Math" panose="02040503050406030204" pitchFamily="18" charset="0"/>
                        </a:rPr>
                        <m:t> </m:t>
                      </m:r>
                      <m:r>
                        <m:rPr>
                          <m:sty m:val="p"/>
                        </m:rPr>
                        <a:rPr lang="en-GB" sz="2800">
                          <a:latin typeface="Cambria Math" panose="02040503050406030204" pitchFamily="18" charset="0"/>
                        </a:rPr>
                        <m:t>cm</m:t>
                      </m:r>
                      <m:r>
                        <a:rPr lang="en-GB" sz="2800" baseline="30000">
                          <a:latin typeface="Cambria Math" panose="02040503050406030204" pitchFamily="18" charset="0"/>
                        </a:rPr>
                        <m:t>2</m:t>
                      </m:r>
                    </m:oMath>
                  </m:oMathPara>
                </a14:m>
                <a:endParaRPr lang="en-GB" sz="4000" baseline="30000" dirty="0"/>
              </a:p>
            </p:txBody>
          </p:sp>
        </mc:Choice>
        <mc:Fallback xmlns="">
          <p:sp>
            <p:nvSpPr>
              <p:cNvPr id="6" name="Rectangle 5"/>
              <p:cNvSpPr>
                <a:spLocks noRot="1" noChangeAspect="1" noMove="1" noResize="1" noEditPoints="1" noAdjustHandles="1" noChangeArrowheads="1" noChangeShapeType="1" noTextEdit="1"/>
              </p:cNvSpPr>
              <p:nvPr/>
            </p:nvSpPr>
            <p:spPr>
              <a:xfrm>
                <a:off x="4788024" y="5229200"/>
                <a:ext cx="1944216" cy="1296144"/>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660232" y="5229200"/>
                <a:ext cx="1944216"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5</m:t>
                      </m:r>
                      <m:r>
                        <a:rPr lang="en-GB" sz="2800" b="0" i="1" smtClean="0">
                          <a:latin typeface="Cambria Math" panose="02040503050406030204" pitchFamily="18" charset="0"/>
                        </a:rPr>
                        <m:t>6</m:t>
                      </m:r>
                      <m:r>
                        <a:rPr lang="en-GB" sz="2800">
                          <a:latin typeface="Cambria Math" panose="02040503050406030204" pitchFamily="18" charset="0"/>
                        </a:rPr>
                        <m:t> </m:t>
                      </m:r>
                      <m:r>
                        <m:rPr>
                          <m:sty m:val="p"/>
                        </m:rPr>
                        <a:rPr lang="en-GB" sz="2800">
                          <a:latin typeface="Cambria Math" panose="02040503050406030204" pitchFamily="18" charset="0"/>
                        </a:rPr>
                        <m:t>cm</m:t>
                      </m:r>
                      <m:r>
                        <a:rPr lang="en-GB" sz="2800" baseline="30000">
                          <a:latin typeface="Cambria Math" panose="02040503050406030204" pitchFamily="18" charset="0"/>
                        </a:rPr>
                        <m:t>2</m:t>
                      </m:r>
                    </m:oMath>
                  </m:oMathPara>
                </a14:m>
                <a:endParaRPr lang="en-GB" sz="4000" baseline="30000" dirty="0"/>
              </a:p>
            </p:txBody>
          </p:sp>
        </mc:Choice>
        <mc:Fallback xmlns="">
          <p:sp>
            <p:nvSpPr>
              <p:cNvPr id="7" name="Rectangle 6"/>
              <p:cNvSpPr>
                <a:spLocks noRot="1" noChangeAspect="1" noMove="1" noResize="1" noEditPoints="1" noAdjustHandles="1" noChangeArrowheads="1" noChangeShapeType="1" noTextEdit="1"/>
              </p:cNvSpPr>
              <p:nvPr/>
            </p:nvSpPr>
            <p:spPr>
              <a:xfrm>
                <a:off x="6660232" y="5229200"/>
                <a:ext cx="1944216" cy="1296144"/>
              </a:xfrm>
              <a:prstGeom prst="rect">
                <a:avLst/>
              </a:prstGeom>
              <a:blipFill rotWithShape="0">
                <a:blip r:embed="rId5"/>
                <a:stretch>
                  <a:fillRect/>
                </a:stretch>
              </a:blipFill>
            </p:spPr>
            <p:txBody>
              <a:bodyPr/>
              <a:lstStyle/>
              <a:p>
                <a:r>
                  <a:rPr lang="en-GB">
                    <a:noFill/>
                  </a:rPr>
                  <a:t> </a:t>
                </a:r>
              </a:p>
            </p:txBody>
          </p:sp>
        </mc:Fallback>
      </mc:AlternateContent>
      <p:sp>
        <p:nvSpPr>
          <p:cNvPr id="8" name="Rectangle 7"/>
          <p:cNvSpPr/>
          <p:nvPr/>
        </p:nvSpPr>
        <p:spPr>
          <a:xfrm>
            <a:off x="539552" y="476672"/>
            <a:ext cx="8064896" cy="47525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8000" dirty="0"/>
          </a:p>
        </p:txBody>
      </p:sp>
      <p:sp>
        <p:nvSpPr>
          <p:cNvPr id="15" name="Isosceles Triangle 14"/>
          <p:cNvSpPr/>
          <p:nvPr/>
        </p:nvSpPr>
        <p:spPr>
          <a:xfrm rot="10800000">
            <a:off x="4919184" y="5249831"/>
            <a:ext cx="1656184"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TextBox 13"/>
          <p:cNvSpPr txBox="1"/>
          <p:nvPr/>
        </p:nvSpPr>
        <p:spPr>
          <a:xfrm>
            <a:off x="683568" y="548680"/>
            <a:ext cx="7776864" cy="1200329"/>
          </a:xfrm>
          <a:prstGeom prst="rect">
            <a:avLst/>
          </a:prstGeom>
          <a:noFill/>
        </p:spPr>
        <p:txBody>
          <a:bodyPr wrap="square" rtlCol="0">
            <a:spAutoFit/>
          </a:bodyPr>
          <a:lstStyle/>
          <a:p>
            <a:endParaRPr lang="en-GB" sz="3600" b="1" dirty="0">
              <a:solidFill>
                <a:schemeClr val="bg1"/>
              </a:solidFill>
            </a:endParaRPr>
          </a:p>
          <a:p>
            <a:pPr algn="ctr"/>
            <a:r>
              <a:rPr lang="en-GB" sz="3600" b="1" dirty="0">
                <a:solidFill>
                  <a:schemeClr val="bg1"/>
                </a:solidFill>
              </a:rPr>
              <a:t>Calculate the area of this shape.</a:t>
            </a:r>
          </a:p>
        </p:txBody>
      </p:sp>
      <p:cxnSp>
        <p:nvCxnSpPr>
          <p:cNvPr id="10" name="Straight Connector 9"/>
          <p:cNvCxnSpPr/>
          <p:nvPr/>
        </p:nvCxnSpPr>
        <p:spPr>
          <a:xfrm rot="16200000">
            <a:off x="4935893" y="2830500"/>
            <a:ext cx="0" cy="244827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2911257" y="2204865"/>
            <a:ext cx="800499" cy="184977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2911258" y="2204865"/>
            <a:ext cx="2207152" cy="307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615409" y="2684854"/>
            <a:ext cx="936104" cy="461665"/>
          </a:xfrm>
          <a:prstGeom prst="rect">
            <a:avLst/>
          </a:prstGeom>
          <a:noFill/>
        </p:spPr>
        <p:txBody>
          <a:bodyPr wrap="square" rtlCol="0">
            <a:spAutoFit/>
          </a:bodyPr>
          <a:lstStyle/>
          <a:p>
            <a:pPr algn="ctr"/>
            <a:r>
              <a:rPr lang="en-GB" sz="2400" b="1" dirty="0">
                <a:solidFill>
                  <a:schemeClr val="bg1"/>
                </a:solidFill>
              </a:rPr>
              <a:t>9cm</a:t>
            </a:r>
            <a:endParaRPr lang="en-GB" b="1" dirty="0">
              <a:solidFill>
                <a:schemeClr val="bg1"/>
              </a:solidFill>
            </a:endParaRPr>
          </a:p>
        </p:txBody>
      </p:sp>
      <p:sp>
        <p:nvSpPr>
          <p:cNvPr id="20" name="TextBox 19"/>
          <p:cNvSpPr txBox="1"/>
          <p:nvPr/>
        </p:nvSpPr>
        <p:spPr>
          <a:xfrm>
            <a:off x="4467841" y="4282735"/>
            <a:ext cx="936104" cy="461665"/>
          </a:xfrm>
          <a:prstGeom prst="rect">
            <a:avLst/>
          </a:prstGeom>
          <a:noFill/>
        </p:spPr>
        <p:txBody>
          <a:bodyPr wrap="square" rtlCol="0">
            <a:spAutoFit/>
          </a:bodyPr>
          <a:lstStyle/>
          <a:p>
            <a:pPr algn="ctr"/>
            <a:r>
              <a:rPr lang="en-GB" sz="2400" b="1" dirty="0">
                <a:solidFill>
                  <a:schemeClr val="bg1"/>
                </a:solidFill>
              </a:rPr>
              <a:t>5cm</a:t>
            </a:r>
            <a:endParaRPr lang="en-GB" b="1" dirty="0">
              <a:solidFill>
                <a:schemeClr val="bg1"/>
              </a:solidFill>
            </a:endParaRPr>
          </a:p>
        </p:txBody>
      </p:sp>
      <p:sp>
        <p:nvSpPr>
          <p:cNvPr id="21" name="TextBox 20"/>
          <p:cNvSpPr txBox="1"/>
          <p:nvPr/>
        </p:nvSpPr>
        <p:spPr>
          <a:xfrm>
            <a:off x="1979697" y="2897084"/>
            <a:ext cx="936104" cy="461665"/>
          </a:xfrm>
          <a:prstGeom prst="rect">
            <a:avLst/>
          </a:prstGeom>
          <a:noFill/>
        </p:spPr>
        <p:txBody>
          <a:bodyPr wrap="square" rtlCol="0">
            <a:spAutoFit/>
          </a:bodyPr>
          <a:lstStyle/>
          <a:p>
            <a:pPr algn="ctr"/>
            <a:r>
              <a:rPr lang="en-GB" sz="2400" b="1" dirty="0">
                <a:solidFill>
                  <a:schemeClr val="bg1"/>
                </a:solidFill>
              </a:rPr>
              <a:t>7cm</a:t>
            </a:r>
            <a:endParaRPr lang="en-GB" b="1" dirty="0">
              <a:solidFill>
                <a:schemeClr val="bg1"/>
              </a:solidFill>
            </a:endParaRPr>
          </a:p>
        </p:txBody>
      </p:sp>
      <p:cxnSp>
        <p:nvCxnSpPr>
          <p:cNvPr id="22" name="Straight Connector 21"/>
          <p:cNvCxnSpPr/>
          <p:nvPr/>
        </p:nvCxnSpPr>
        <p:spPr>
          <a:xfrm>
            <a:off x="5118410" y="2207941"/>
            <a:ext cx="1041620" cy="184669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77015" y="4047893"/>
            <a:ext cx="847492" cy="11151"/>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2800220" y="2269064"/>
            <a:ext cx="1" cy="1735297"/>
          </a:xfrm>
          <a:prstGeom prst="line">
            <a:avLst/>
          </a:prstGeom>
          <a:ln w="19050">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811373" y="4241043"/>
            <a:ext cx="936104" cy="461665"/>
          </a:xfrm>
          <a:prstGeom prst="rect">
            <a:avLst/>
          </a:prstGeom>
          <a:noFill/>
        </p:spPr>
        <p:txBody>
          <a:bodyPr wrap="square" rtlCol="0">
            <a:spAutoFit/>
          </a:bodyPr>
          <a:lstStyle/>
          <a:p>
            <a:pPr algn="ctr"/>
            <a:r>
              <a:rPr lang="en-GB" sz="2400" b="1" dirty="0">
                <a:solidFill>
                  <a:schemeClr val="bg1"/>
                </a:solidFill>
              </a:rPr>
              <a:t>2cm</a:t>
            </a:r>
            <a:endParaRPr lang="en-GB" b="1" dirty="0">
              <a:solidFill>
                <a:schemeClr val="bg1"/>
              </a:solidFill>
            </a:endParaRPr>
          </a:p>
        </p:txBody>
      </p:sp>
      <p:cxnSp>
        <p:nvCxnSpPr>
          <p:cNvPr id="31" name="Straight Connector 30"/>
          <p:cNvCxnSpPr/>
          <p:nvPr/>
        </p:nvCxnSpPr>
        <p:spPr>
          <a:xfrm flipV="1">
            <a:off x="2877016" y="4241043"/>
            <a:ext cx="834739" cy="1"/>
          </a:xfrm>
          <a:prstGeom prst="line">
            <a:avLst/>
          </a:prstGeom>
          <a:ln w="19050">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737261" y="4236636"/>
            <a:ext cx="2422769" cy="4207"/>
          </a:xfrm>
          <a:prstGeom prst="line">
            <a:avLst/>
          </a:prstGeom>
          <a:ln w="19050">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971641"/>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9552" y="476672"/>
            <a:ext cx="8064896" cy="47525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8000" dirty="0"/>
          </a:p>
        </p:txBody>
      </p:sp>
      <p:sp>
        <p:nvSpPr>
          <p:cNvPr id="3" name="Right Triangle 2"/>
          <p:cNvSpPr/>
          <p:nvPr/>
        </p:nvSpPr>
        <p:spPr>
          <a:xfrm>
            <a:off x="2924910" y="2207741"/>
            <a:ext cx="3244229" cy="1941139"/>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 name="Rectangle 3"/>
              <p:cNvSpPr/>
              <p:nvPr/>
            </p:nvSpPr>
            <p:spPr>
              <a:xfrm>
                <a:off x="539552" y="5229200"/>
                <a:ext cx="2160240" cy="12961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3</m:t>
                      </m:r>
                      <m:r>
                        <a:rPr lang="en-GB" sz="2800" b="0" i="0" smtClean="0">
                          <a:latin typeface="Cambria Math" panose="02040503050406030204" pitchFamily="18" charset="0"/>
                        </a:rPr>
                        <m:t> </m:t>
                      </m:r>
                      <m:r>
                        <m:rPr>
                          <m:sty m:val="p"/>
                        </m:rPr>
                        <a:rPr lang="en-GB" sz="2800" b="0" i="0" smtClean="0">
                          <a:latin typeface="Cambria Math" panose="02040503050406030204" pitchFamily="18" charset="0"/>
                        </a:rPr>
                        <m:t>cm</m:t>
                      </m:r>
                      <m:r>
                        <a:rPr lang="en-GB" sz="2800" b="0" i="0" baseline="30000" smtClean="0">
                          <a:latin typeface="Cambria Math" panose="02040503050406030204" pitchFamily="18" charset="0"/>
                        </a:rPr>
                        <m:t>2</m:t>
                      </m:r>
                    </m:oMath>
                  </m:oMathPara>
                </a14:m>
                <a:endParaRPr lang="en-GB" sz="4000" baseline="30000" dirty="0"/>
              </a:p>
            </p:txBody>
          </p:sp>
        </mc:Choice>
        <mc:Fallback xmlns="">
          <p:sp>
            <p:nvSpPr>
              <p:cNvPr id="4" name="Rectangle 3"/>
              <p:cNvSpPr>
                <a:spLocks noRot="1" noChangeAspect="1" noMove="1" noResize="1" noEditPoints="1" noAdjustHandles="1" noChangeArrowheads="1" noChangeShapeType="1" noTextEdit="1"/>
              </p:cNvSpPr>
              <p:nvPr/>
            </p:nvSpPr>
            <p:spPr>
              <a:xfrm>
                <a:off x="539552" y="5229200"/>
                <a:ext cx="2160240" cy="1296144"/>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699792" y="5229200"/>
                <a:ext cx="2088232" cy="12961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rPr>
                        <m:t>6</m:t>
                      </m:r>
                      <m:r>
                        <a:rPr lang="en-GB" sz="2800">
                          <a:latin typeface="Cambria Math" panose="02040503050406030204" pitchFamily="18" charset="0"/>
                        </a:rPr>
                        <m:t> </m:t>
                      </m:r>
                      <m:r>
                        <m:rPr>
                          <m:sty m:val="p"/>
                        </m:rPr>
                        <a:rPr lang="en-GB" sz="2800">
                          <a:latin typeface="Cambria Math" panose="02040503050406030204" pitchFamily="18" charset="0"/>
                        </a:rPr>
                        <m:t>cm</m:t>
                      </m:r>
                      <m:r>
                        <a:rPr lang="en-GB" sz="2800" baseline="30000">
                          <a:latin typeface="Cambria Math" panose="02040503050406030204" pitchFamily="18" charset="0"/>
                        </a:rPr>
                        <m:t>2</m:t>
                      </m:r>
                    </m:oMath>
                  </m:oMathPara>
                </a14:m>
                <a:endParaRPr lang="en-GB" sz="4000" baseline="30000" dirty="0"/>
              </a:p>
            </p:txBody>
          </p:sp>
        </mc:Choice>
        <mc:Fallback xmlns="">
          <p:sp>
            <p:nvSpPr>
              <p:cNvPr id="5" name="Rectangle 4"/>
              <p:cNvSpPr>
                <a:spLocks noRot="1" noChangeAspect="1" noMove="1" noResize="1" noEditPoints="1" noAdjustHandles="1" noChangeArrowheads="1" noChangeShapeType="1" noTextEdit="1"/>
              </p:cNvSpPr>
              <p:nvPr/>
            </p:nvSpPr>
            <p:spPr>
              <a:xfrm>
                <a:off x="2699792" y="5229200"/>
                <a:ext cx="2088232" cy="1296144"/>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788024" y="5229200"/>
                <a:ext cx="1944216" cy="12961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rPr>
                        <m:t>9</m:t>
                      </m:r>
                      <m:r>
                        <a:rPr lang="en-GB" sz="2800">
                          <a:latin typeface="Cambria Math" panose="02040503050406030204" pitchFamily="18" charset="0"/>
                        </a:rPr>
                        <m:t> </m:t>
                      </m:r>
                      <m:r>
                        <m:rPr>
                          <m:sty m:val="p"/>
                        </m:rPr>
                        <a:rPr lang="en-GB" sz="2800">
                          <a:latin typeface="Cambria Math" panose="02040503050406030204" pitchFamily="18" charset="0"/>
                        </a:rPr>
                        <m:t>cm</m:t>
                      </m:r>
                      <m:r>
                        <a:rPr lang="en-GB" sz="2800" baseline="30000">
                          <a:latin typeface="Cambria Math" panose="02040503050406030204" pitchFamily="18" charset="0"/>
                        </a:rPr>
                        <m:t>2</m:t>
                      </m:r>
                    </m:oMath>
                  </m:oMathPara>
                </a14:m>
                <a:endParaRPr lang="en-GB" sz="4000" baseline="30000" dirty="0"/>
              </a:p>
            </p:txBody>
          </p:sp>
        </mc:Choice>
        <mc:Fallback xmlns="">
          <p:sp>
            <p:nvSpPr>
              <p:cNvPr id="6" name="Rectangle 5"/>
              <p:cNvSpPr>
                <a:spLocks noRot="1" noChangeAspect="1" noMove="1" noResize="1" noEditPoints="1" noAdjustHandles="1" noChangeArrowheads="1" noChangeShapeType="1" noTextEdit="1"/>
              </p:cNvSpPr>
              <p:nvPr/>
            </p:nvSpPr>
            <p:spPr>
              <a:xfrm>
                <a:off x="4788024" y="5229200"/>
                <a:ext cx="1944216" cy="1296144"/>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660232" y="5229200"/>
                <a:ext cx="1944216"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1</m:t>
                      </m:r>
                      <m:r>
                        <a:rPr lang="en-GB" sz="2800" b="0" i="1" smtClean="0">
                          <a:latin typeface="Cambria Math" panose="02040503050406030204" pitchFamily="18" charset="0"/>
                        </a:rPr>
                        <m:t>2</m:t>
                      </m:r>
                      <m:r>
                        <a:rPr lang="en-GB" sz="2800">
                          <a:latin typeface="Cambria Math" panose="02040503050406030204" pitchFamily="18" charset="0"/>
                        </a:rPr>
                        <m:t> </m:t>
                      </m:r>
                      <m:r>
                        <m:rPr>
                          <m:sty m:val="p"/>
                        </m:rPr>
                        <a:rPr lang="en-GB" sz="2800">
                          <a:latin typeface="Cambria Math" panose="02040503050406030204" pitchFamily="18" charset="0"/>
                        </a:rPr>
                        <m:t>cm</m:t>
                      </m:r>
                      <m:r>
                        <a:rPr lang="en-GB" sz="2800" baseline="30000">
                          <a:latin typeface="Cambria Math" panose="02040503050406030204" pitchFamily="18" charset="0"/>
                        </a:rPr>
                        <m:t>2</m:t>
                      </m:r>
                    </m:oMath>
                  </m:oMathPara>
                </a14:m>
                <a:endParaRPr lang="en-GB" sz="4000" baseline="30000" dirty="0"/>
              </a:p>
            </p:txBody>
          </p:sp>
        </mc:Choice>
        <mc:Fallback xmlns="">
          <p:sp>
            <p:nvSpPr>
              <p:cNvPr id="7" name="Rectangle 6"/>
              <p:cNvSpPr>
                <a:spLocks noRot="1" noChangeAspect="1" noMove="1" noResize="1" noEditPoints="1" noAdjustHandles="1" noChangeArrowheads="1" noChangeShapeType="1" noTextEdit="1"/>
              </p:cNvSpPr>
              <p:nvPr/>
            </p:nvSpPr>
            <p:spPr>
              <a:xfrm>
                <a:off x="6660232" y="5229200"/>
                <a:ext cx="1944216" cy="1296144"/>
              </a:xfrm>
              <a:prstGeom prst="rect">
                <a:avLst/>
              </a:prstGeom>
              <a:blipFill rotWithShape="0">
                <a:blip r:embed="rId5"/>
                <a:stretch>
                  <a:fillRect/>
                </a:stretch>
              </a:blipFill>
            </p:spPr>
            <p:txBody>
              <a:bodyPr/>
              <a:lstStyle/>
              <a:p>
                <a:r>
                  <a:rPr lang="en-GB">
                    <a:noFill/>
                  </a:rPr>
                  <a:t> </a:t>
                </a:r>
              </a:p>
            </p:txBody>
          </p:sp>
        </mc:Fallback>
      </mc:AlternateContent>
      <p:sp>
        <p:nvSpPr>
          <p:cNvPr id="15" name="Isosceles Triangle 14"/>
          <p:cNvSpPr/>
          <p:nvPr/>
        </p:nvSpPr>
        <p:spPr>
          <a:xfrm rot="10800000">
            <a:off x="848377" y="5229200"/>
            <a:ext cx="1656184"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TextBox 13"/>
          <p:cNvSpPr txBox="1"/>
          <p:nvPr/>
        </p:nvSpPr>
        <p:spPr>
          <a:xfrm>
            <a:off x="683568" y="548680"/>
            <a:ext cx="7776864" cy="1200329"/>
          </a:xfrm>
          <a:prstGeom prst="rect">
            <a:avLst/>
          </a:prstGeom>
          <a:noFill/>
        </p:spPr>
        <p:txBody>
          <a:bodyPr wrap="square" rtlCol="0">
            <a:spAutoFit/>
          </a:bodyPr>
          <a:lstStyle/>
          <a:p>
            <a:endParaRPr lang="en-GB" sz="3600" b="1" dirty="0">
              <a:solidFill>
                <a:schemeClr val="bg1"/>
              </a:solidFill>
            </a:endParaRPr>
          </a:p>
          <a:p>
            <a:pPr algn="ctr"/>
            <a:r>
              <a:rPr lang="en-GB" sz="3600" b="1" dirty="0">
                <a:solidFill>
                  <a:schemeClr val="bg1"/>
                </a:solidFill>
              </a:rPr>
              <a:t>Calculate the area of the shaded area.</a:t>
            </a:r>
          </a:p>
        </p:txBody>
      </p:sp>
      <p:sp>
        <p:nvSpPr>
          <p:cNvPr id="20" name="TextBox 19"/>
          <p:cNvSpPr txBox="1"/>
          <p:nvPr/>
        </p:nvSpPr>
        <p:spPr>
          <a:xfrm>
            <a:off x="4956170" y="4138858"/>
            <a:ext cx="936104" cy="461665"/>
          </a:xfrm>
          <a:prstGeom prst="rect">
            <a:avLst/>
          </a:prstGeom>
          <a:noFill/>
        </p:spPr>
        <p:txBody>
          <a:bodyPr wrap="square" rtlCol="0">
            <a:spAutoFit/>
          </a:bodyPr>
          <a:lstStyle/>
          <a:p>
            <a:pPr algn="ctr"/>
            <a:r>
              <a:rPr lang="en-GB" sz="2400" b="1" dirty="0">
                <a:solidFill>
                  <a:schemeClr val="bg1"/>
                </a:solidFill>
              </a:rPr>
              <a:t>2cm</a:t>
            </a:r>
            <a:endParaRPr lang="en-GB" b="1" dirty="0">
              <a:solidFill>
                <a:schemeClr val="bg1"/>
              </a:solidFill>
            </a:endParaRPr>
          </a:p>
        </p:txBody>
      </p:sp>
      <p:sp>
        <p:nvSpPr>
          <p:cNvPr id="21" name="TextBox 20"/>
          <p:cNvSpPr txBox="1"/>
          <p:nvPr/>
        </p:nvSpPr>
        <p:spPr>
          <a:xfrm>
            <a:off x="2102161" y="2920904"/>
            <a:ext cx="936104" cy="461665"/>
          </a:xfrm>
          <a:prstGeom prst="rect">
            <a:avLst/>
          </a:prstGeom>
          <a:noFill/>
        </p:spPr>
        <p:txBody>
          <a:bodyPr wrap="square" rtlCol="0">
            <a:spAutoFit/>
          </a:bodyPr>
          <a:lstStyle/>
          <a:p>
            <a:pPr algn="ctr"/>
            <a:r>
              <a:rPr lang="en-GB" sz="2400" b="1" dirty="0">
                <a:solidFill>
                  <a:schemeClr val="bg1"/>
                </a:solidFill>
              </a:rPr>
              <a:t>3cm</a:t>
            </a:r>
            <a:endParaRPr lang="en-GB" b="1" dirty="0">
              <a:solidFill>
                <a:schemeClr val="bg1"/>
              </a:solidFill>
            </a:endParaRPr>
          </a:p>
        </p:txBody>
      </p:sp>
      <p:sp>
        <p:nvSpPr>
          <p:cNvPr id="30" name="TextBox 29"/>
          <p:cNvSpPr txBox="1"/>
          <p:nvPr/>
        </p:nvSpPr>
        <p:spPr>
          <a:xfrm>
            <a:off x="3383860" y="4145947"/>
            <a:ext cx="936104" cy="461665"/>
          </a:xfrm>
          <a:prstGeom prst="rect">
            <a:avLst/>
          </a:prstGeom>
          <a:noFill/>
        </p:spPr>
        <p:txBody>
          <a:bodyPr wrap="square" rtlCol="0">
            <a:spAutoFit/>
          </a:bodyPr>
          <a:lstStyle/>
          <a:p>
            <a:pPr algn="ctr"/>
            <a:r>
              <a:rPr lang="en-GB" sz="2400" b="1" dirty="0">
                <a:solidFill>
                  <a:schemeClr val="bg1"/>
                </a:solidFill>
              </a:rPr>
              <a:t>4cm</a:t>
            </a:r>
            <a:endParaRPr lang="en-GB" b="1" dirty="0">
              <a:solidFill>
                <a:schemeClr val="bg1"/>
              </a:solidFill>
            </a:endParaRPr>
          </a:p>
        </p:txBody>
      </p:sp>
      <p:sp>
        <p:nvSpPr>
          <p:cNvPr id="26" name="Right Triangle 25"/>
          <p:cNvSpPr/>
          <p:nvPr/>
        </p:nvSpPr>
        <p:spPr>
          <a:xfrm>
            <a:off x="2915801" y="2207941"/>
            <a:ext cx="1872223" cy="1941139"/>
          </a:xfrm>
          <a:prstGeom prst="r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01975884"/>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539552" y="5229200"/>
                <a:ext cx="2160240" cy="12961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rPr>
                        <m:t>20</m:t>
                      </m:r>
                      <m:r>
                        <a:rPr lang="en-GB" sz="2800" b="0" i="0" smtClean="0">
                          <a:latin typeface="Cambria Math" panose="02040503050406030204" pitchFamily="18" charset="0"/>
                        </a:rPr>
                        <m:t> </m:t>
                      </m:r>
                      <m:r>
                        <m:rPr>
                          <m:sty m:val="p"/>
                        </m:rPr>
                        <a:rPr lang="en-GB" sz="2800" b="0" i="0" smtClean="0">
                          <a:latin typeface="Cambria Math" panose="02040503050406030204" pitchFamily="18" charset="0"/>
                        </a:rPr>
                        <m:t>cm</m:t>
                      </m:r>
                      <m:r>
                        <a:rPr lang="en-GB" sz="2800" b="0" i="0" baseline="30000" smtClean="0">
                          <a:latin typeface="Cambria Math" panose="02040503050406030204" pitchFamily="18" charset="0"/>
                        </a:rPr>
                        <m:t>2</m:t>
                      </m:r>
                    </m:oMath>
                  </m:oMathPara>
                </a14:m>
                <a:endParaRPr lang="en-GB" sz="4000" baseline="30000" dirty="0"/>
              </a:p>
            </p:txBody>
          </p:sp>
        </mc:Choice>
        <mc:Fallback xmlns="">
          <p:sp>
            <p:nvSpPr>
              <p:cNvPr id="4" name="Rectangle 3"/>
              <p:cNvSpPr>
                <a:spLocks noRot="1" noChangeAspect="1" noMove="1" noResize="1" noEditPoints="1" noAdjustHandles="1" noChangeArrowheads="1" noChangeShapeType="1" noTextEdit="1"/>
              </p:cNvSpPr>
              <p:nvPr/>
            </p:nvSpPr>
            <p:spPr>
              <a:xfrm>
                <a:off x="539552" y="5229200"/>
                <a:ext cx="2160240" cy="1296144"/>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699792" y="5229200"/>
                <a:ext cx="2088232" cy="12961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35</m:t>
                      </m:r>
                      <m:r>
                        <a:rPr lang="en-GB" sz="2800">
                          <a:latin typeface="Cambria Math" panose="02040503050406030204" pitchFamily="18" charset="0"/>
                        </a:rPr>
                        <m:t> </m:t>
                      </m:r>
                      <m:r>
                        <m:rPr>
                          <m:sty m:val="p"/>
                        </m:rPr>
                        <a:rPr lang="en-GB" sz="2800">
                          <a:latin typeface="Cambria Math" panose="02040503050406030204" pitchFamily="18" charset="0"/>
                        </a:rPr>
                        <m:t>cm</m:t>
                      </m:r>
                      <m:r>
                        <a:rPr lang="en-GB" sz="2800" baseline="30000">
                          <a:latin typeface="Cambria Math" panose="02040503050406030204" pitchFamily="18" charset="0"/>
                        </a:rPr>
                        <m:t>2</m:t>
                      </m:r>
                    </m:oMath>
                  </m:oMathPara>
                </a14:m>
                <a:endParaRPr lang="en-GB" sz="4000" baseline="30000" dirty="0"/>
              </a:p>
            </p:txBody>
          </p:sp>
        </mc:Choice>
        <mc:Fallback xmlns="">
          <p:sp>
            <p:nvSpPr>
              <p:cNvPr id="5" name="Rectangle 4"/>
              <p:cNvSpPr>
                <a:spLocks noRot="1" noChangeAspect="1" noMove="1" noResize="1" noEditPoints="1" noAdjustHandles="1" noChangeArrowheads="1" noChangeShapeType="1" noTextEdit="1"/>
              </p:cNvSpPr>
              <p:nvPr/>
            </p:nvSpPr>
            <p:spPr>
              <a:xfrm>
                <a:off x="2699792" y="5229200"/>
                <a:ext cx="2088232" cy="1296144"/>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788024" y="5229200"/>
                <a:ext cx="1944216" cy="12961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23.2</m:t>
                      </m:r>
                      <m:r>
                        <a:rPr lang="en-GB" sz="2800">
                          <a:latin typeface="Cambria Math" panose="02040503050406030204" pitchFamily="18" charset="0"/>
                        </a:rPr>
                        <m:t> </m:t>
                      </m:r>
                      <m:r>
                        <m:rPr>
                          <m:sty m:val="p"/>
                        </m:rPr>
                        <a:rPr lang="en-GB" sz="2800">
                          <a:latin typeface="Cambria Math" panose="02040503050406030204" pitchFamily="18" charset="0"/>
                        </a:rPr>
                        <m:t>cm</m:t>
                      </m:r>
                      <m:r>
                        <a:rPr lang="en-GB" sz="2800" baseline="30000">
                          <a:latin typeface="Cambria Math" panose="02040503050406030204" pitchFamily="18" charset="0"/>
                        </a:rPr>
                        <m:t>2</m:t>
                      </m:r>
                    </m:oMath>
                  </m:oMathPara>
                </a14:m>
                <a:endParaRPr lang="en-GB" sz="4000" baseline="30000" dirty="0"/>
              </a:p>
            </p:txBody>
          </p:sp>
        </mc:Choice>
        <mc:Fallback xmlns="">
          <p:sp>
            <p:nvSpPr>
              <p:cNvPr id="6" name="Rectangle 5"/>
              <p:cNvSpPr>
                <a:spLocks noRot="1" noChangeAspect="1" noMove="1" noResize="1" noEditPoints="1" noAdjustHandles="1" noChangeArrowheads="1" noChangeShapeType="1" noTextEdit="1"/>
              </p:cNvSpPr>
              <p:nvPr/>
            </p:nvSpPr>
            <p:spPr>
              <a:xfrm>
                <a:off x="4788024" y="5229200"/>
                <a:ext cx="1944216" cy="1296144"/>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660232" y="5229200"/>
                <a:ext cx="1944216"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2</m:t>
                      </m:r>
                      <m:r>
                        <a:rPr lang="en-GB" sz="2800" b="0" i="1" smtClean="0">
                          <a:latin typeface="Cambria Math" panose="02040503050406030204" pitchFamily="18" charset="0"/>
                        </a:rPr>
                        <m:t>7.5</m:t>
                      </m:r>
                      <m:r>
                        <a:rPr lang="en-GB" sz="2800">
                          <a:latin typeface="Cambria Math" panose="02040503050406030204" pitchFamily="18" charset="0"/>
                        </a:rPr>
                        <m:t> </m:t>
                      </m:r>
                      <m:r>
                        <m:rPr>
                          <m:sty m:val="p"/>
                        </m:rPr>
                        <a:rPr lang="en-GB" sz="2800">
                          <a:latin typeface="Cambria Math" panose="02040503050406030204" pitchFamily="18" charset="0"/>
                        </a:rPr>
                        <m:t>cm</m:t>
                      </m:r>
                      <m:r>
                        <a:rPr lang="en-GB" sz="2800" baseline="30000">
                          <a:latin typeface="Cambria Math" panose="02040503050406030204" pitchFamily="18" charset="0"/>
                        </a:rPr>
                        <m:t>2</m:t>
                      </m:r>
                    </m:oMath>
                  </m:oMathPara>
                </a14:m>
                <a:endParaRPr lang="en-GB" sz="4000" baseline="30000" dirty="0"/>
              </a:p>
            </p:txBody>
          </p:sp>
        </mc:Choice>
        <mc:Fallback xmlns="">
          <p:sp>
            <p:nvSpPr>
              <p:cNvPr id="7" name="Rectangle 6"/>
              <p:cNvSpPr>
                <a:spLocks noRot="1" noChangeAspect="1" noMove="1" noResize="1" noEditPoints="1" noAdjustHandles="1" noChangeArrowheads="1" noChangeShapeType="1" noTextEdit="1"/>
              </p:cNvSpPr>
              <p:nvPr/>
            </p:nvSpPr>
            <p:spPr>
              <a:xfrm>
                <a:off x="6660232" y="5229200"/>
                <a:ext cx="1944216" cy="1296144"/>
              </a:xfrm>
              <a:prstGeom prst="rect">
                <a:avLst/>
              </a:prstGeom>
              <a:blipFill rotWithShape="0">
                <a:blip r:embed="rId5"/>
                <a:stretch>
                  <a:fillRect/>
                </a:stretch>
              </a:blipFill>
            </p:spPr>
            <p:txBody>
              <a:bodyPr/>
              <a:lstStyle/>
              <a:p>
                <a:r>
                  <a:rPr lang="en-GB">
                    <a:noFill/>
                  </a:rPr>
                  <a:t> </a:t>
                </a:r>
              </a:p>
            </p:txBody>
          </p:sp>
        </mc:Fallback>
      </mc:AlternateContent>
      <p:sp>
        <p:nvSpPr>
          <p:cNvPr id="8" name="Rectangle 7"/>
          <p:cNvSpPr/>
          <p:nvPr/>
        </p:nvSpPr>
        <p:spPr>
          <a:xfrm>
            <a:off x="539552" y="476672"/>
            <a:ext cx="8064896" cy="47525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8000" dirty="0"/>
          </a:p>
        </p:txBody>
      </p:sp>
      <p:sp>
        <p:nvSpPr>
          <p:cNvPr id="15" name="Isosceles Triangle 14"/>
          <p:cNvSpPr/>
          <p:nvPr/>
        </p:nvSpPr>
        <p:spPr>
          <a:xfrm rot="10800000">
            <a:off x="827584" y="5242312"/>
            <a:ext cx="1656184"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TextBox 13"/>
          <p:cNvSpPr txBox="1"/>
          <p:nvPr/>
        </p:nvSpPr>
        <p:spPr>
          <a:xfrm>
            <a:off x="683568" y="548680"/>
            <a:ext cx="7776864" cy="1200329"/>
          </a:xfrm>
          <a:prstGeom prst="rect">
            <a:avLst/>
          </a:prstGeom>
          <a:noFill/>
        </p:spPr>
        <p:txBody>
          <a:bodyPr wrap="square" rtlCol="0">
            <a:spAutoFit/>
          </a:bodyPr>
          <a:lstStyle/>
          <a:p>
            <a:endParaRPr lang="en-GB" sz="3600" b="1" dirty="0">
              <a:solidFill>
                <a:schemeClr val="bg1"/>
              </a:solidFill>
            </a:endParaRPr>
          </a:p>
          <a:p>
            <a:pPr algn="ctr"/>
            <a:r>
              <a:rPr lang="en-GB" sz="3600" b="1" dirty="0">
                <a:solidFill>
                  <a:schemeClr val="bg1"/>
                </a:solidFill>
              </a:rPr>
              <a:t>Calculate the area of this shape.</a:t>
            </a:r>
          </a:p>
        </p:txBody>
      </p:sp>
      <p:sp>
        <p:nvSpPr>
          <p:cNvPr id="2" name="TextBox 1"/>
          <p:cNvSpPr txBox="1"/>
          <p:nvPr/>
        </p:nvSpPr>
        <p:spPr>
          <a:xfrm>
            <a:off x="4164343" y="2604614"/>
            <a:ext cx="1260140" cy="461665"/>
          </a:xfrm>
          <a:prstGeom prst="rect">
            <a:avLst/>
          </a:prstGeom>
          <a:noFill/>
        </p:spPr>
        <p:txBody>
          <a:bodyPr wrap="square" rtlCol="0">
            <a:spAutoFit/>
          </a:bodyPr>
          <a:lstStyle/>
          <a:p>
            <a:pPr algn="ctr"/>
            <a:r>
              <a:rPr lang="en-GB" sz="2400" b="1" dirty="0">
                <a:solidFill>
                  <a:schemeClr val="bg1"/>
                </a:solidFill>
              </a:rPr>
              <a:t>9.9cm</a:t>
            </a:r>
            <a:endParaRPr lang="en-GB" b="1" dirty="0">
              <a:solidFill>
                <a:schemeClr val="bg1"/>
              </a:solidFill>
            </a:endParaRPr>
          </a:p>
        </p:txBody>
      </p:sp>
      <p:sp>
        <p:nvSpPr>
          <p:cNvPr id="20" name="TextBox 19"/>
          <p:cNvSpPr txBox="1"/>
          <p:nvPr/>
        </p:nvSpPr>
        <p:spPr>
          <a:xfrm>
            <a:off x="3813120" y="4057898"/>
            <a:ext cx="936104" cy="461665"/>
          </a:xfrm>
          <a:prstGeom prst="rect">
            <a:avLst/>
          </a:prstGeom>
          <a:noFill/>
        </p:spPr>
        <p:txBody>
          <a:bodyPr wrap="square" rtlCol="0">
            <a:spAutoFit/>
          </a:bodyPr>
          <a:lstStyle/>
          <a:p>
            <a:pPr algn="ctr"/>
            <a:r>
              <a:rPr lang="en-GB" sz="2400" b="1" dirty="0">
                <a:solidFill>
                  <a:schemeClr val="bg1"/>
                </a:solidFill>
              </a:rPr>
              <a:t>5cm</a:t>
            </a:r>
            <a:endParaRPr lang="en-GB" b="1" dirty="0">
              <a:solidFill>
                <a:schemeClr val="bg1"/>
              </a:solidFill>
            </a:endParaRPr>
          </a:p>
        </p:txBody>
      </p:sp>
      <p:sp>
        <p:nvSpPr>
          <p:cNvPr id="21" name="TextBox 20"/>
          <p:cNvSpPr txBox="1"/>
          <p:nvPr/>
        </p:nvSpPr>
        <p:spPr>
          <a:xfrm>
            <a:off x="2231740" y="3397140"/>
            <a:ext cx="936104" cy="461665"/>
          </a:xfrm>
          <a:prstGeom prst="rect">
            <a:avLst/>
          </a:prstGeom>
          <a:noFill/>
        </p:spPr>
        <p:txBody>
          <a:bodyPr wrap="square" rtlCol="0">
            <a:spAutoFit/>
          </a:bodyPr>
          <a:lstStyle/>
          <a:p>
            <a:pPr algn="ctr"/>
            <a:r>
              <a:rPr lang="en-GB" sz="2400" b="1" dirty="0">
                <a:solidFill>
                  <a:schemeClr val="bg1"/>
                </a:solidFill>
              </a:rPr>
              <a:t>3cm</a:t>
            </a:r>
            <a:endParaRPr lang="en-GB" b="1" dirty="0">
              <a:solidFill>
                <a:schemeClr val="bg1"/>
              </a:solidFill>
            </a:endParaRPr>
          </a:p>
        </p:txBody>
      </p:sp>
      <p:cxnSp>
        <p:nvCxnSpPr>
          <p:cNvPr id="25" name="Straight Connector 24"/>
          <p:cNvCxnSpPr/>
          <p:nvPr/>
        </p:nvCxnSpPr>
        <p:spPr>
          <a:xfrm>
            <a:off x="3062440" y="4054636"/>
            <a:ext cx="2310486" cy="32255"/>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923928" y="2024767"/>
            <a:ext cx="1163612" cy="461665"/>
          </a:xfrm>
          <a:prstGeom prst="rect">
            <a:avLst/>
          </a:prstGeom>
          <a:noFill/>
        </p:spPr>
        <p:txBody>
          <a:bodyPr wrap="square" rtlCol="0">
            <a:spAutoFit/>
          </a:bodyPr>
          <a:lstStyle/>
          <a:p>
            <a:pPr algn="ctr"/>
            <a:r>
              <a:rPr lang="en-GB" sz="2400" b="1" dirty="0">
                <a:solidFill>
                  <a:schemeClr val="bg1"/>
                </a:solidFill>
              </a:rPr>
              <a:t>5.8cm</a:t>
            </a:r>
            <a:endParaRPr lang="en-GB" b="1" dirty="0">
              <a:solidFill>
                <a:schemeClr val="bg1"/>
              </a:solidFill>
            </a:endParaRPr>
          </a:p>
        </p:txBody>
      </p:sp>
      <p:sp>
        <p:nvSpPr>
          <p:cNvPr id="13" name="Parallelogram 12"/>
          <p:cNvSpPr/>
          <p:nvPr/>
        </p:nvSpPr>
        <p:spPr>
          <a:xfrm rot="16200000">
            <a:off x="3254705" y="1890723"/>
            <a:ext cx="1935875" cy="2320405"/>
          </a:xfrm>
          <a:prstGeom prst="parallelogram">
            <a:avLst>
              <a:gd name="adj" fmla="val 41636"/>
            </a:avLst>
          </a:prstGeom>
          <a:solidFill>
            <a:schemeClr val="tx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6" name="Straight Connector 25"/>
          <p:cNvCxnSpPr/>
          <p:nvPr/>
        </p:nvCxnSpPr>
        <p:spPr>
          <a:xfrm flipV="1">
            <a:off x="3062440" y="3284984"/>
            <a:ext cx="0" cy="76291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231740" y="2361655"/>
            <a:ext cx="936104" cy="461665"/>
          </a:xfrm>
          <a:prstGeom prst="rect">
            <a:avLst/>
          </a:prstGeom>
          <a:noFill/>
        </p:spPr>
        <p:txBody>
          <a:bodyPr wrap="square" rtlCol="0">
            <a:spAutoFit/>
          </a:bodyPr>
          <a:lstStyle/>
          <a:p>
            <a:pPr algn="ctr"/>
            <a:r>
              <a:rPr lang="en-GB" sz="2400" b="1" dirty="0">
                <a:solidFill>
                  <a:schemeClr val="bg1"/>
                </a:solidFill>
              </a:rPr>
              <a:t>4cm</a:t>
            </a:r>
            <a:endParaRPr lang="en-GB" b="1" dirty="0">
              <a:solidFill>
                <a:schemeClr val="bg1"/>
              </a:solidFill>
            </a:endParaRPr>
          </a:p>
        </p:txBody>
      </p:sp>
    </p:spTree>
    <p:extLst>
      <p:ext uri="{BB962C8B-B14F-4D97-AF65-F5344CB8AC3E}">
        <p14:creationId xmlns:p14="http://schemas.microsoft.com/office/powerpoint/2010/main" val="2422086573"/>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539552" y="5229200"/>
                <a:ext cx="2160240" cy="12961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48</m:t>
                      </m:r>
                      <m:r>
                        <a:rPr lang="en-GB" sz="2800" b="0" i="0" smtClean="0">
                          <a:latin typeface="Cambria Math" panose="02040503050406030204" pitchFamily="18" charset="0"/>
                        </a:rPr>
                        <m:t> </m:t>
                      </m:r>
                      <m:r>
                        <m:rPr>
                          <m:sty m:val="p"/>
                        </m:rPr>
                        <a:rPr lang="en-GB" sz="2800" b="0" i="0" smtClean="0">
                          <a:latin typeface="Cambria Math" panose="02040503050406030204" pitchFamily="18" charset="0"/>
                        </a:rPr>
                        <m:t>cm</m:t>
                      </m:r>
                      <m:r>
                        <a:rPr lang="en-GB" sz="2800" b="0" i="0" baseline="30000" smtClean="0">
                          <a:latin typeface="Cambria Math" panose="02040503050406030204" pitchFamily="18" charset="0"/>
                        </a:rPr>
                        <m:t>2</m:t>
                      </m:r>
                    </m:oMath>
                  </m:oMathPara>
                </a14:m>
                <a:endParaRPr lang="en-GB" sz="4000" baseline="30000" dirty="0"/>
              </a:p>
            </p:txBody>
          </p:sp>
        </mc:Choice>
        <mc:Fallback xmlns="">
          <p:sp>
            <p:nvSpPr>
              <p:cNvPr id="4" name="Rectangle 3"/>
              <p:cNvSpPr>
                <a:spLocks noRot="1" noChangeAspect="1" noMove="1" noResize="1" noEditPoints="1" noAdjustHandles="1" noChangeArrowheads="1" noChangeShapeType="1" noTextEdit="1"/>
              </p:cNvSpPr>
              <p:nvPr/>
            </p:nvSpPr>
            <p:spPr>
              <a:xfrm>
                <a:off x="539552" y="5229200"/>
                <a:ext cx="2160240" cy="1296144"/>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699792" y="5229200"/>
                <a:ext cx="2088232" cy="12961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40</m:t>
                      </m:r>
                      <m:r>
                        <a:rPr lang="en-GB" sz="2800">
                          <a:latin typeface="Cambria Math" panose="02040503050406030204" pitchFamily="18" charset="0"/>
                        </a:rPr>
                        <m:t> </m:t>
                      </m:r>
                      <m:r>
                        <m:rPr>
                          <m:sty m:val="p"/>
                        </m:rPr>
                        <a:rPr lang="en-GB" sz="2800">
                          <a:latin typeface="Cambria Math" panose="02040503050406030204" pitchFamily="18" charset="0"/>
                        </a:rPr>
                        <m:t>cm</m:t>
                      </m:r>
                      <m:r>
                        <a:rPr lang="en-GB" sz="2800" baseline="30000">
                          <a:latin typeface="Cambria Math" panose="02040503050406030204" pitchFamily="18" charset="0"/>
                        </a:rPr>
                        <m:t>2</m:t>
                      </m:r>
                    </m:oMath>
                  </m:oMathPara>
                </a14:m>
                <a:endParaRPr lang="en-GB" sz="4000" baseline="30000" dirty="0"/>
              </a:p>
            </p:txBody>
          </p:sp>
        </mc:Choice>
        <mc:Fallback xmlns="">
          <p:sp>
            <p:nvSpPr>
              <p:cNvPr id="5" name="Rectangle 4"/>
              <p:cNvSpPr>
                <a:spLocks noRot="1" noChangeAspect="1" noMove="1" noResize="1" noEditPoints="1" noAdjustHandles="1" noChangeArrowheads="1" noChangeShapeType="1" noTextEdit="1"/>
              </p:cNvSpPr>
              <p:nvPr/>
            </p:nvSpPr>
            <p:spPr>
              <a:xfrm>
                <a:off x="2699792" y="5229200"/>
                <a:ext cx="2088232" cy="1296144"/>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788024" y="5229200"/>
                <a:ext cx="1944216" cy="12961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45</m:t>
                      </m:r>
                      <m:r>
                        <a:rPr lang="en-GB" sz="2800">
                          <a:latin typeface="Cambria Math" panose="02040503050406030204" pitchFamily="18" charset="0"/>
                        </a:rPr>
                        <m:t> </m:t>
                      </m:r>
                      <m:r>
                        <m:rPr>
                          <m:sty m:val="p"/>
                        </m:rPr>
                        <a:rPr lang="en-GB" sz="2800">
                          <a:latin typeface="Cambria Math" panose="02040503050406030204" pitchFamily="18" charset="0"/>
                        </a:rPr>
                        <m:t>cm</m:t>
                      </m:r>
                      <m:r>
                        <a:rPr lang="en-GB" sz="2800" baseline="30000">
                          <a:latin typeface="Cambria Math" panose="02040503050406030204" pitchFamily="18" charset="0"/>
                        </a:rPr>
                        <m:t>2</m:t>
                      </m:r>
                    </m:oMath>
                  </m:oMathPara>
                </a14:m>
                <a:endParaRPr lang="en-GB" sz="4000" baseline="30000" dirty="0"/>
              </a:p>
            </p:txBody>
          </p:sp>
        </mc:Choice>
        <mc:Fallback xmlns="">
          <p:sp>
            <p:nvSpPr>
              <p:cNvPr id="6" name="Rectangle 5"/>
              <p:cNvSpPr>
                <a:spLocks noRot="1" noChangeAspect="1" noMove="1" noResize="1" noEditPoints="1" noAdjustHandles="1" noChangeArrowheads="1" noChangeShapeType="1" noTextEdit="1"/>
              </p:cNvSpPr>
              <p:nvPr/>
            </p:nvSpPr>
            <p:spPr>
              <a:xfrm>
                <a:off x="4788024" y="5229200"/>
                <a:ext cx="1944216" cy="1296144"/>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660232" y="5229200"/>
                <a:ext cx="1944216"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3</m:t>
                      </m:r>
                      <m:r>
                        <a:rPr lang="en-GB" sz="2800" b="0" i="1" smtClean="0">
                          <a:latin typeface="Cambria Math" panose="02040503050406030204" pitchFamily="18" charset="0"/>
                        </a:rPr>
                        <m:t>0</m:t>
                      </m:r>
                      <m:r>
                        <a:rPr lang="en-GB" sz="2800">
                          <a:latin typeface="Cambria Math" panose="02040503050406030204" pitchFamily="18" charset="0"/>
                        </a:rPr>
                        <m:t> </m:t>
                      </m:r>
                      <m:r>
                        <m:rPr>
                          <m:sty m:val="p"/>
                        </m:rPr>
                        <a:rPr lang="en-GB" sz="2800">
                          <a:latin typeface="Cambria Math" panose="02040503050406030204" pitchFamily="18" charset="0"/>
                        </a:rPr>
                        <m:t>cm</m:t>
                      </m:r>
                      <m:r>
                        <a:rPr lang="en-GB" sz="2800" baseline="30000">
                          <a:latin typeface="Cambria Math" panose="02040503050406030204" pitchFamily="18" charset="0"/>
                        </a:rPr>
                        <m:t>2</m:t>
                      </m:r>
                    </m:oMath>
                  </m:oMathPara>
                </a14:m>
                <a:endParaRPr lang="en-GB" sz="4000" baseline="30000" dirty="0"/>
              </a:p>
            </p:txBody>
          </p:sp>
        </mc:Choice>
        <mc:Fallback xmlns="">
          <p:sp>
            <p:nvSpPr>
              <p:cNvPr id="7" name="Rectangle 6"/>
              <p:cNvSpPr>
                <a:spLocks noRot="1" noChangeAspect="1" noMove="1" noResize="1" noEditPoints="1" noAdjustHandles="1" noChangeArrowheads="1" noChangeShapeType="1" noTextEdit="1"/>
              </p:cNvSpPr>
              <p:nvPr/>
            </p:nvSpPr>
            <p:spPr>
              <a:xfrm>
                <a:off x="6660232" y="5229200"/>
                <a:ext cx="1944216" cy="1296144"/>
              </a:xfrm>
              <a:prstGeom prst="rect">
                <a:avLst/>
              </a:prstGeom>
              <a:blipFill rotWithShape="0">
                <a:blip r:embed="rId5"/>
                <a:stretch>
                  <a:fillRect/>
                </a:stretch>
              </a:blipFill>
            </p:spPr>
            <p:txBody>
              <a:bodyPr/>
              <a:lstStyle/>
              <a:p>
                <a:r>
                  <a:rPr lang="en-GB">
                    <a:noFill/>
                  </a:rPr>
                  <a:t> </a:t>
                </a:r>
              </a:p>
            </p:txBody>
          </p:sp>
        </mc:Fallback>
      </mc:AlternateContent>
      <p:sp>
        <p:nvSpPr>
          <p:cNvPr id="8" name="Rectangle 7"/>
          <p:cNvSpPr/>
          <p:nvPr/>
        </p:nvSpPr>
        <p:spPr>
          <a:xfrm>
            <a:off x="539552" y="476672"/>
            <a:ext cx="8064896" cy="47525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8000" dirty="0"/>
          </a:p>
        </p:txBody>
      </p:sp>
      <p:sp>
        <p:nvSpPr>
          <p:cNvPr id="15" name="Isosceles Triangle 14"/>
          <p:cNvSpPr/>
          <p:nvPr/>
        </p:nvSpPr>
        <p:spPr>
          <a:xfrm rot="10800000">
            <a:off x="6840252" y="5198244"/>
            <a:ext cx="1656184"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TextBox 13"/>
          <p:cNvSpPr txBox="1"/>
          <p:nvPr/>
        </p:nvSpPr>
        <p:spPr>
          <a:xfrm>
            <a:off x="683568" y="548680"/>
            <a:ext cx="7776864" cy="1200329"/>
          </a:xfrm>
          <a:prstGeom prst="rect">
            <a:avLst/>
          </a:prstGeom>
          <a:noFill/>
        </p:spPr>
        <p:txBody>
          <a:bodyPr wrap="square" rtlCol="0">
            <a:spAutoFit/>
          </a:bodyPr>
          <a:lstStyle/>
          <a:p>
            <a:endParaRPr lang="en-GB" sz="3600" b="1" dirty="0">
              <a:solidFill>
                <a:schemeClr val="bg1"/>
              </a:solidFill>
            </a:endParaRPr>
          </a:p>
          <a:p>
            <a:pPr algn="ctr"/>
            <a:r>
              <a:rPr lang="en-GB" sz="3600" b="1" dirty="0">
                <a:solidFill>
                  <a:schemeClr val="bg1"/>
                </a:solidFill>
              </a:rPr>
              <a:t>Calculate the area of this shape.</a:t>
            </a:r>
          </a:p>
        </p:txBody>
      </p:sp>
      <p:sp>
        <p:nvSpPr>
          <p:cNvPr id="3" name="Trapezoid 2"/>
          <p:cNvSpPr/>
          <p:nvPr/>
        </p:nvSpPr>
        <p:spPr>
          <a:xfrm rot="5400000">
            <a:off x="3171695" y="2305685"/>
            <a:ext cx="2736304" cy="2088232"/>
          </a:xfrm>
          <a:prstGeom prst="trapezoid">
            <a:avLst>
              <a:gd name="adj" fmla="val 41882"/>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4069869" y="2852936"/>
            <a:ext cx="936104" cy="461665"/>
          </a:xfrm>
          <a:prstGeom prst="rect">
            <a:avLst/>
          </a:prstGeom>
          <a:noFill/>
        </p:spPr>
        <p:txBody>
          <a:bodyPr wrap="square" rtlCol="0">
            <a:spAutoFit/>
          </a:bodyPr>
          <a:lstStyle/>
          <a:p>
            <a:pPr algn="ctr"/>
            <a:r>
              <a:rPr lang="en-GB" sz="2400" b="1" dirty="0">
                <a:solidFill>
                  <a:schemeClr val="bg1"/>
                </a:solidFill>
              </a:rPr>
              <a:t>4cm</a:t>
            </a:r>
            <a:endParaRPr lang="en-GB" b="1" dirty="0">
              <a:solidFill>
                <a:schemeClr val="bg1"/>
              </a:solidFill>
            </a:endParaRPr>
          </a:p>
        </p:txBody>
      </p:sp>
      <p:sp>
        <p:nvSpPr>
          <p:cNvPr id="24" name="TextBox 23"/>
          <p:cNvSpPr txBox="1"/>
          <p:nvPr/>
        </p:nvSpPr>
        <p:spPr>
          <a:xfrm>
            <a:off x="2559627" y="3027439"/>
            <a:ext cx="936104" cy="461665"/>
          </a:xfrm>
          <a:prstGeom prst="rect">
            <a:avLst/>
          </a:prstGeom>
          <a:noFill/>
        </p:spPr>
        <p:txBody>
          <a:bodyPr wrap="square" rtlCol="0">
            <a:spAutoFit/>
          </a:bodyPr>
          <a:lstStyle/>
          <a:p>
            <a:pPr algn="ctr"/>
            <a:r>
              <a:rPr lang="en-GB" sz="2400" b="1" dirty="0">
                <a:solidFill>
                  <a:schemeClr val="bg1"/>
                </a:solidFill>
              </a:rPr>
              <a:t>10cm</a:t>
            </a:r>
            <a:endParaRPr lang="en-GB" b="1" dirty="0">
              <a:solidFill>
                <a:schemeClr val="bg1"/>
              </a:solidFill>
            </a:endParaRPr>
          </a:p>
        </p:txBody>
      </p:sp>
      <p:sp>
        <p:nvSpPr>
          <p:cNvPr id="25" name="TextBox 24"/>
          <p:cNvSpPr txBox="1"/>
          <p:nvPr/>
        </p:nvSpPr>
        <p:spPr>
          <a:xfrm>
            <a:off x="5570886" y="3027438"/>
            <a:ext cx="936104" cy="461665"/>
          </a:xfrm>
          <a:prstGeom prst="rect">
            <a:avLst/>
          </a:prstGeom>
          <a:noFill/>
        </p:spPr>
        <p:txBody>
          <a:bodyPr wrap="square" rtlCol="0">
            <a:spAutoFit/>
          </a:bodyPr>
          <a:lstStyle/>
          <a:p>
            <a:pPr algn="ctr"/>
            <a:r>
              <a:rPr lang="en-GB" sz="2400" b="1" dirty="0">
                <a:solidFill>
                  <a:schemeClr val="bg1"/>
                </a:solidFill>
              </a:rPr>
              <a:t>5cm</a:t>
            </a:r>
            <a:endParaRPr lang="en-GB" b="1" dirty="0">
              <a:solidFill>
                <a:schemeClr val="bg1"/>
              </a:solidFill>
            </a:endParaRPr>
          </a:p>
        </p:txBody>
      </p:sp>
      <p:sp>
        <p:nvSpPr>
          <p:cNvPr id="26" name="TextBox 25"/>
          <p:cNvSpPr txBox="1"/>
          <p:nvPr/>
        </p:nvSpPr>
        <p:spPr>
          <a:xfrm>
            <a:off x="4211960" y="1926558"/>
            <a:ext cx="936104" cy="461665"/>
          </a:xfrm>
          <a:prstGeom prst="rect">
            <a:avLst/>
          </a:prstGeom>
          <a:noFill/>
        </p:spPr>
        <p:txBody>
          <a:bodyPr wrap="square" rtlCol="0">
            <a:spAutoFit/>
          </a:bodyPr>
          <a:lstStyle/>
          <a:p>
            <a:pPr algn="ctr"/>
            <a:r>
              <a:rPr lang="en-GB" sz="2400" b="1" dirty="0">
                <a:solidFill>
                  <a:schemeClr val="bg1"/>
                </a:solidFill>
              </a:rPr>
              <a:t>6cm</a:t>
            </a:r>
            <a:endParaRPr lang="en-GB" b="1" dirty="0">
              <a:solidFill>
                <a:schemeClr val="bg1"/>
              </a:solidFill>
            </a:endParaRPr>
          </a:p>
        </p:txBody>
      </p:sp>
      <p:sp>
        <p:nvSpPr>
          <p:cNvPr id="27" name="TextBox 26"/>
          <p:cNvSpPr txBox="1"/>
          <p:nvPr/>
        </p:nvSpPr>
        <p:spPr>
          <a:xfrm>
            <a:off x="4319972" y="4272819"/>
            <a:ext cx="936104" cy="461665"/>
          </a:xfrm>
          <a:prstGeom prst="rect">
            <a:avLst/>
          </a:prstGeom>
          <a:noFill/>
        </p:spPr>
        <p:txBody>
          <a:bodyPr wrap="square" rtlCol="0">
            <a:spAutoFit/>
          </a:bodyPr>
          <a:lstStyle/>
          <a:p>
            <a:pPr algn="ctr"/>
            <a:r>
              <a:rPr lang="en-GB" sz="2400" b="1" dirty="0">
                <a:solidFill>
                  <a:schemeClr val="bg1"/>
                </a:solidFill>
              </a:rPr>
              <a:t>6cm</a:t>
            </a:r>
            <a:endParaRPr lang="en-GB" b="1" dirty="0">
              <a:solidFill>
                <a:schemeClr val="bg1"/>
              </a:solidFill>
            </a:endParaRPr>
          </a:p>
        </p:txBody>
      </p:sp>
      <p:cxnSp>
        <p:nvCxnSpPr>
          <p:cNvPr id="28" name="Straight Connector 27"/>
          <p:cNvCxnSpPr/>
          <p:nvPr/>
        </p:nvCxnSpPr>
        <p:spPr>
          <a:xfrm>
            <a:off x="3576639" y="3314602"/>
            <a:ext cx="1909761" cy="1475"/>
          </a:xfrm>
          <a:prstGeom prst="line">
            <a:avLst/>
          </a:prstGeom>
          <a:ln w="19050">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549284"/>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2</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ight Triangle 4"/>
          <p:cNvSpPr/>
          <p:nvPr/>
        </p:nvSpPr>
        <p:spPr>
          <a:xfrm>
            <a:off x="1043608" y="1052736"/>
            <a:ext cx="1512168" cy="1080120"/>
          </a:xfrm>
          <a:prstGeom prst="r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Rectangle 5"/>
          <p:cNvSpPr/>
          <p:nvPr/>
        </p:nvSpPr>
        <p:spPr>
          <a:xfrm>
            <a:off x="1043608" y="1916832"/>
            <a:ext cx="216024" cy="216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TextBox 6"/>
          <p:cNvSpPr txBox="1"/>
          <p:nvPr/>
        </p:nvSpPr>
        <p:spPr>
          <a:xfrm>
            <a:off x="1511660" y="2132856"/>
            <a:ext cx="792088" cy="369332"/>
          </a:xfrm>
          <a:prstGeom prst="rect">
            <a:avLst/>
          </a:prstGeom>
          <a:noFill/>
        </p:spPr>
        <p:txBody>
          <a:bodyPr wrap="square" rtlCol="0">
            <a:spAutoFit/>
          </a:bodyPr>
          <a:lstStyle/>
          <a:p>
            <a:r>
              <a:rPr lang="en-GB" dirty="0"/>
              <a:t>9cm</a:t>
            </a:r>
          </a:p>
        </p:txBody>
      </p:sp>
      <p:sp>
        <p:nvSpPr>
          <p:cNvPr id="8" name="TextBox 7"/>
          <p:cNvSpPr txBox="1"/>
          <p:nvPr/>
        </p:nvSpPr>
        <p:spPr>
          <a:xfrm>
            <a:off x="359532" y="1451841"/>
            <a:ext cx="792088" cy="369332"/>
          </a:xfrm>
          <a:prstGeom prst="rect">
            <a:avLst/>
          </a:prstGeom>
          <a:noFill/>
        </p:spPr>
        <p:txBody>
          <a:bodyPr wrap="square" rtlCol="0">
            <a:spAutoFit/>
          </a:bodyPr>
          <a:lstStyle/>
          <a:p>
            <a:r>
              <a:rPr lang="en-GB" dirty="0"/>
              <a:t>12cm</a:t>
            </a:r>
          </a:p>
        </p:txBody>
      </p:sp>
      <p:sp>
        <p:nvSpPr>
          <p:cNvPr id="9" name="TextBox 8"/>
          <p:cNvSpPr txBox="1"/>
          <p:nvPr/>
        </p:nvSpPr>
        <p:spPr>
          <a:xfrm>
            <a:off x="1619672" y="1202022"/>
            <a:ext cx="792088" cy="369332"/>
          </a:xfrm>
          <a:prstGeom prst="rect">
            <a:avLst/>
          </a:prstGeom>
          <a:noFill/>
        </p:spPr>
        <p:txBody>
          <a:bodyPr wrap="square" rtlCol="0">
            <a:spAutoFit/>
          </a:bodyPr>
          <a:lstStyle/>
          <a:p>
            <a:r>
              <a:rPr lang="en-GB" dirty="0"/>
              <a:t>15cm</a:t>
            </a:r>
          </a:p>
        </p:txBody>
      </p:sp>
      <p:sp>
        <p:nvSpPr>
          <p:cNvPr id="10" name="TextBox 9"/>
          <p:cNvSpPr txBox="1"/>
          <p:nvPr/>
        </p:nvSpPr>
        <p:spPr>
          <a:xfrm>
            <a:off x="925898" y="2567396"/>
            <a:ext cx="1620180" cy="369332"/>
          </a:xfrm>
          <a:prstGeom prst="rect">
            <a:avLst/>
          </a:prstGeom>
          <a:noFill/>
        </p:spPr>
        <p:txBody>
          <a:bodyPr wrap="square" rtlCol="0">
            <a:spAutoFit/>
          </a:bodyPr>
          <a:lstStyle/>
          <a:p>
            <a:r>
              <a:rPr lang="en-GB" b="1" dirty="0"/>
              <a:t>Area = 54 cm</a:t>
            </a:r>
            <a:r>
              <a:rPr lang="en-GB" b="1" baseline="30000" dirty="0"/>
              <a:t>2</a:t>
            </a:r>
          </a:p>
        </p:txBody>
      </p:sp>
      <p:sp>
        <p:nvSpPr>
          <p:cNvPr id="11" name="Parallelogram 10"/>
          <p:cNvSpPr/>
          <p:nvPr/>
        </p:nvSpPr>
        <p:spPr>
          <a:xfrm>
            <a:off x="3296159" y="1186871"/>
            <a:ext cx="2301281" cy="1066354"/>
          </a:xfrm>
          <a:prstGeom prst="parallelogram">
            <a:avLst>
              <a:gd name="adj" fmla="val 43858"/>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TextBox 11"/>
          <p:cNvSpPr txBox="1"/>
          <p:nvPr/>
        </p:nvSpPr>
        <p:spPr>
          <a:xfrm>
            <a:off x="5195475" y="1545231"/>
            <a:ext cx="894122" cy="369332"/>
          </a:xfrm>
          <a:prstGeom prst="rect">
            <a:avLst/>
          </a:prstGeom>
          <a:noFill/>
        </p:spPr>
        <p:txBody>
          <a:bodyPr wrap="square" rtlCol="0">
            <a:spAutoFit/>
          </a:bodyPr>
          <a:lstStyle/>
          <a:p>
            <a:pPr algn="ctr"/>
            <a:r>
              <a:rPr lang="en-GB" dirty="0"/>
              <a:t>7cm</a:t>
            </a:r>
          </a:p>
        </p:txBody>
      </p:sp>
      <p:sp>
        <p:nvSpPr>
          <p:cNvPr id="13" name="TextBox 12"/>
          <p:cNvSpPr txBox="1"/>
          <p:nvPr/>
        </p:nvSpPr>
        <p:spPr>
          <a:xfrm>
            <a:off x="4047833" y="1473741"/>
            <a:ext cx="894122" cy="369332"/>
          </a:xfrm>
          <a:prstGeom prst="rect">
            <a:avLst/>
          </a:prstGeom>
          <a:noFill/>
        </p:spPr>
        <p:txBody>
          <a:bodyPr wrap="square" rtlCol="0">
            <a:spAutoFit/>
          </a:bodyPr>
          <a:lstStyle/>
          <a:p>
            <a:pPr algn="ctr"/>
            <a:r>
              <a:rPr lang="en-GB" dirty="0"/>
              <a:t>6cm</a:t>
            </a:r>
          </a:p>
        </p:txBody>
      </p:sp>
      <p:cxnSp>
        <p:nvCxnSpPr>
          <p:cNvPr id="14" name="Straight Arrow Connector 13"/>
          <p:cNvCxnSpPr/>
          <p:nvPr/>
        </p:nvCxnSpPr>
        <p:spPr>
          <a:xfrm flipV="1">
            <a:off x="4745522" y="1201719"/>
            <a:ext cx="8569" cy="103665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6" name="TextBox 15"/>
          <p:cNvSpPr txBox="1"/>
          <p:nvPr/>
        </p:nvSpPr>
        <p:spPr>
          <a:xfrm>
            <a:off x="3803540" y="2204546"/>
            <a:ext cx="894122" cy="369332"/>
          </a:xfrm>
          <a:prstGeom prst="rect">
            <a:avLst/>
          </a:prstGeom>
          <a:noFill/>
        </p:spPr>
        <p:txBody>
          <a:bodyPr wrap="square" rtlCol="0">
            <a:spAutoFit/>
          </a:bodyPr>
          <a:lstStyle/>
          <a:p>
            <a:pPr algn="ctr"/>
            <a:r>
              <a:rPr lang="en-GB" dirty="0"/>
              <a:t>8cm</a:t>
            </a:r>
          </a:p>
        </p:txBody>
      </p:sp>
      <p:sp>
        <p:nvSpPr>
          <p:cNvPr id="17" name="TextBox 16"/>
          <p:cNvSpPr txBox="1"/>
          <p:nvPr/>
        </p:nvSpPr>
        <p:spPr>
          <a:xfrm>
            <a:off x="3323561" y="2567396"/>
            <a:ext cx="1620180" cy="369332"/>
          </a:xfrm>
          <a:prstGeom prst="rect">
            <a:avLst/>
          </a:prstGeom>
          <a:noFill/>
        </p:spPr>
        <p:txBody>
          <a:bodyPr wrap="square" rtlCol="0">
            <a:spAutoFit/>
          </a:bodyPr>
          <a:lstStyle/>
          <a:p>
            <a:r>
              <a:rPr lang="en-GB" b="1" dirty="0"/>
              <a:t>Area = 48 cm</a:t>
            </a:r>
            <a:r>
              <a:rPr lang="en-GB" b="1" baseline="30000" dirty="0"/>
              <a:t>2</a:t>
            </a:r>
          </a:p>
        </p:txBody>
      </p:sp>
      <p:cxnSp>
        <p:nvCxnSpPr>
          <p:cNvPr id="19" name="Straight Connector 18"/>
          <p:cNvCxnSpPr/>
          <p:nvPr/>
        </p:nvCxnSpPr>
        <p:spPr>
          <a:xfrm>
            <a:off x="6732240" y="1186871"/>
            <a:ext cx="86409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H="1">
            <a:off x="6444208" y="1181100"/>
            <a:ext cx="289967" cy="1023446"/>
          </a:xfrm>
          <a:prstGeom prst="line">
            <a:avLst/>
          </a:prstGeom>
          <a:ln w="19050"/>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H="1">
            <a:off x="6441828" y="2193131"/>
            <a:ext cx="2349747" cy="11729"/>
          </a:xfrm>
          <a:prstGeom prst="line">
            <a:avLst/>
          </a:prstGeom>
          <a:ln w="19050"/>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H="1" flipV="1">
            <a:off x="7591425" y="1190625"/>
            <a:ext cx="1197769" cy="1004889"/>
          </a:xfrm>
          <a:prstGeom prst="line">
            <a:avLst/>
          </a:prstGeom>
          <a:ln w="19050"/>
        </p:spPr>
        <p:style>
          <a:lnRef idx="1">
            <a:schemeClr val="dk1"/>
          </a:lnRef>
          <a:fillRef idx="0">
            <a:schemeClr val="dk1"/>
          </a:fillRef>
          <a:effectRef idx="0">
            <a:schemeClr val="dk1"/>
          </a:effectRef>
          <a:fontRef idx="minor">
            <a:schemeClr val="tx1"/>
          </a:fontRef>
        </p:style>
      </p:cxnSp>
      <p:grpSp>
        <p:nvGrpSpPr>
          <p:cNvPr id="47" name="Group 46"/>
          <p:cNvGrpSpPr/>
          <p:nvPr/>
        </p:nvGrpSpPr>
        <p:grpSpPr>
          <a:xfrm>
            <a:off x="7146131" y="1133475"/>
            <a:ext cx="64294" cy="111919"/>
            <a:chOff x="7146131" y="1133475"/>
            <a:chExt cx="64294" cy="111919"/>
          </a:xfrm>
        </p:grpSpPr>
        <p:cxnSp>
          <p:nvCxnSpPr>
            <p:cNvPr id="39" name="Straight Connector 38"/>
            <p:cNvCxnSpPr/>
            <p:nvPr/>
          </p:nvCxnSpPr>
          <p:spPr>
            <a:xfrm>
              <a:off x="7150894" y="1133475"/>
              <a:ext cx="59531" cy="52388"/>
            </a:xfrm>
            <a:prstGeom prst="line">
              <a:avLst/>
            </a:prstGeom>
            <a:ln w="19050"/>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flipV="1">
              <a:off x="7146131" y="1185863"/>
              <a:ext cx="61914" cy="59531"/>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48" name="Group 47"/>
          <p:cNvGrpSpPr/>
          <p:nvPr/>
        </p:nvGrpSpPr>
        <p:grpSpPr>
          <a:xfrm>
            <a:off x="7236296" y="2148586"/>
            <a:ext cx="64294" cy="111919"/>
            <a:chOff x="7146131" y="1133475"/>
            <a:chExt cx="64294" cy="111919"/>
          </a:xfrm>
        </p:grpSpPr>
        <p:cxnSp>
          <p:nvCxnSpPr>
            <p:cNvPr id="49" name="Straight Connector 48"/>
            <p:cNvCxnSpPr/>
            <p:nvPr/>
          </p:nvCxnSpPr>
          <p:spPr>
            <a:xfrm>
              <a:off x="7150894" y="1133475"/>
              <a:ext cx="59531" cy="52388"/>
            </a:xfrm>
            <a:prstGeom prst="line">
              <a:avLst/>
            </a:prstGeom>
            <a:ln w="19050"/>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flipV="1">
              <a:off x="7146131" y="1185863"/>
              <a:ext cx="61914" cy="59531"/>
            </a:xfrm>
            <a:prstGeom prst="line">
              <a:avLst/>
            </a:prstGeom>
            <a:ln w="19050"/>
          </p:spPr>
          <p:style>
            <a:lnRef idx="1">
              <a:schemeClr val="dk1"/>
            </a:lnRef>
            <a:fillRef idx="0">
              <a:schemeClr val="dk1"/>
            </a:fillRef>
            <a:effectRef idx="0">
              <a:schemeClr val="dk1"/>
            </a:effectRef>
            <a:fontRef idx="minor">
              <a:schemeClr val="tx1"/>
            </a:fontRef>
          </p:style>
        </p:cxnSp>
      </p:grpSp>
      <p:sp>
        <p:nvSpPr>
          <p:cNvPr id="51" name="TextBox 50"/>
          <p:cNvSpPr txBox="1"/>
          <p:nvPr/>
        </p:nvSpPr>
        <p:spPr>
          <a:xfrm>
            <a:off x="6732240" y="784528"/>
            <a:ext cx="894122" cy="369332"/>
          </a:xfrm>
          <a:prstGeom prst="rect">
            <a:avLst/>
          </a:prstGeom>
          <a:noFill/>
        </p:spPr>
        <p:txBody>
          <a:bodyPr wrap="square" rtlCol="0">
            <a:spAutoFit/>
          </a:bodyPr>
          <a:lstStyle/>
          <a:p>
            <a:pPr algn="ctr"/>
            <a:r>
              <a:rPr lang="en-GB" dirty="0"/>
              <a:t>6cm</a:t>
            </a:r>
          </a:p>
        </p:txBody>
      </p:sp>
      <p:sp>
        <p:nvSpPr>
          <p:cNvPr id="52" name="TextBox 51"/>
          <p:cNvSpPr txBox="1"/>
          <p:nvPr/>
        </p:nvSpPr>
        <p:spPr>
          <a:xfrm>
            <a:off x="6851149" y="2268348"/>
            <a:ext cx="894122" cy="369332"/>
          </a:xfrm>
          <a:prstGeom prst="rect">
            <a:avLst/>
          </a:prstGeom>
          <a:noFill/>
        </p:spPr>
        <p:txBody>
          <a:bodyPr wrap="square" rtlCol="0">
            <a:spAutoFit/>
          </a:bodyPr>
          <a:lstStyle/>
          <a:p>
            <a:pPr algn="ctr"/>
            <a:r>
              <a:rPr lang="en-GB" dirty="0"/>
              <a:t>12cm</a:t>
            </a:r>
          </a:p>
        </p:txBody>
      </p:sp>
      <p:cxnSp>
        <p:nvCxnSpPr>
          <p:cNvPr id="53" name="Straight Arrow Connector 52"/>
          <p:cNvCxnSpPr/>
          <p:nvPr/>
        </p:nvCxnSpPr>
        <p:spPr>
          <a:xfrm flipV="1">
            <a:off x="7468886" y="1187991"/>
            <a:ext cx="8569" cy="103665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54" name="TextBox 53"/>
          <p:cNvSpPr txBox="1"/>
          <p:nvPr/>
        </p:nvSpPr>
        <p:spPr>
          <a:xfrm>
            <a:off x="7285099" y="1534597"/>
            <a:ext cx="894122" cy="369332"/>
          </a:xfrm>
          <a:prstGeom prst="rect">
            <a:avLst/>
          </a:prstGeom>
          <a:noFill/>
        </p:spPr>
        <p:txBody>
          <a:bodyPr wrap="square" rtlCol="0">
            <a:spAutoFit/>
          </a:bodyPr>
          <a:lstStyle/>
          <a:p>
            <a:pPr algn="ctr"/>
            <a:r>
              <a:rPr lang="en-GB" dirty="0"/>
              <a:t>5cm</a:t>
            </a:r>
          </a:p>
        </p:txBody>
      </p:sp>
      <p:sp>
        <p:nvSpPr>
          <p:cNvPr id="55" name="TextBox 54"/>
          <p:cNvSpPr txBox="1"/>
          <p:nvPr/>
        </p:nvSpPr>
        <p:spPr>
          <a:xfrm>
            <a:off x="6577719" y="2701015"/>
            <a:ext cx="1620180" cy="369332"/>
          </a:xfrm>
          <a:prstGeom prst="rect">
            <a:avLst/>
          </a:prstGeom>
          <a:noFill/>
        </p:spPr>
        <p:txBody>
          <a:bodyPr wrap="square" rtlCol="0">
            <a:spAutoFit/>
          </a:bodyPr>
          <a:lstStyle/>
          <a:p>
            <a:r>
              <a:rPr lang="en-GB" b="1" dirty="0"/>
              <a:t>Area = 45 cm</a:t>
            </a:r>
            <a:r>
              <a:rPr lang="en-GB" b="1" baseline="30000" dirty="0"/>
              <a:t>2</a:t>
            </a:r>
          </a:p>
        </p:txBody>
      </p:sp>
      <p:sp>
        <p:nvSpPr>
          <p:cNvPr id="56" name="Freeform 55"/>
          <p:cNvSpPr/>
          <p:nvPr/>
        </p:nvSpPr>
        <p:spPr>
          <a:xfrm>
            <a:off x="202645" y="3007605"/>
            <a:ext cx="2815977" cy="1157816"/>
          </a:xfrm>
          <a:custGeom>
            <a:avLst/>
            <a:gdLst>
              <a:gd name="connsiteX0" fmla="*/ 0 w 2280492"/>
              <a:gd name="connsiteY0" fmla="*/ 1266940 h 1266940"/>
              <a:gd name="connsiteX1" fmla="*/ 2280492 w 2280492"/>
              <a:gd name="connsiteY1" fmla="*/ 1266940 h 1266940"/>
              <a:gd name="connsiteX2" fmla="*/ 1564396 w 2280492"/>
              <a:gd name="connsiteY2" fmla="*/ 0 h 1266940"/>
              <a:gd name="connsiteX3" fmla="*/ 0 w 2280492"/>
              <a:gd name="connsiteY3" fmla="*/ 1266940 h 1266940"/>
              <a:gd name="connsiteX0" fmla="*/ 0 w 3213143"/>
              <a:gd name="connsiteY0" fmla="*/ 1600654 h 1600654"/>
              <a:gd name="connsiteX1" fmla="*/ 2280492 w 3213143"/>
              <a:gd name="connsiteY1" fmla="*/ 1600654 h 1600654"/>
              <a:gd name="connsiteX2" fmla="*/ 3213143 w 3213143"/>
              <a:gd name="connsiteY2" fmla="*/ 0 h 1600654"/>
              <a:gd name="connsiteX3" fmla="*/ 0 w 3213143"/>
              <a:gd name="connsiteY3" fmla="*/ 1600654 h 1600654"/>
            </a:gdLst>
            <a:ahLst/>
            <a:cxnLst>
              <a:cxn ang="0">
                <a:pos x="connsiteX0" y="connsiteY0"/>
              </a:cxn>
              <a:cxn ang="0">
                <a:pos x="connsiteX1" y="connsiteY1"/>
              </a:cxn>
              <a:cxn ang="0">
                <a:pos x="connsiteX2" y="connsiteY2"/>
              </a:cxn>
              <a:cxn ang="0">
                <a:pos x="connsiteX3" y="connsiteY3"/>
              </a:cxn>
            </a:cxnLst>
            <a:rect l="l" t="t" r="r" b="b"/>
            <a:pathLst>
              <a:path w="3213143" h="1600654">
                <a:moveTo>
                  <a:pt x="0" y="1600654"/>
                </a:moveTo>
                <a:lnTo>
                  <a:pt x="2280492" y="1600654"/>
                </a:lnTo>
                <a:lnTo>
                  <a:pt x="3213143" y="0"/>
                </a:lnTo>
                <a:lnTo>
                  <a:pt x="0" y="1600654"/>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57" name="Straight Connector 56"/>
          <p:cNvCxnSpPr/>
          <p:nvPr/>
        </p:nvCxnSpPr>
        <p:spPr>
          <a:xfrm>
            <a:off x="2291200" y="4165421"/>
            <a:ext cx="822616" cy="0"/>
          </a:xfrm>
          <a:prstGeom prst="line">
            <a:avLst/>
          </a:prstGeom>
          <a:ln w="19050">
            <a:prstDash val="sysDash"/>
          </a:ln>
        </p:spPr>
        <p:style>
          <a:lnRef idx="1">
            <a:schemeClr val="dk1"/>
          </a:lnRef>
          <a:fillRef idx="0">
            <a:schemeClr val="dk1"/>
          </a:fillRef>
          <a:effectRef idx="0">
            <a:schemeClr val="dk1"/>
          </a:effectRef>
          <a:fontRef idx="minor">
            <a:schemeClr val="tx1"/>
          </a:fontRef>
        </p:style>
      </p:cxnSp>
      <p:cxnSp>
        <p:nvCxnSpPr>
          <p:cNvPr id="58" name="Straight Arrow Connector 57"/>
          <p:cNvCxnSpPr/>
          <p:nvPr/>
        </p:nvCxnSpPr>
        <p:spPr>
          <a:xfrm flipH="1">
            <a:off x="3049725" y="2990948"/>
            <a:ext cx="3704" cy="110906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59" name="Straight Arrow Connector 58"/>
          <p:cNvCxnSpPr/>
          <p:nvPr/>
        </p:nvCxnSpPr>
        <p:spPr>
          <a:xfrm>
            <a:off x="229407" y="4287295"/>
            <a:ext cx="1972019" cy="22034"/>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60" name="Straight Arrow Connector 59"/>
          <p:cNvCxnSpPr/>
          <p:nvPr/>
        </p:nvCxnSpPr>
        <p:spPr>
          <a:xfrm>
            <a:off x="2256510" y="4309329"/>
            <a:ext cx="825276" cy="1101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61" name="TextBox 60"/>
          <p:cNvSpPr txBox="1"/>
          <p:nvPr/>
        </p:nvSpPr>
        <p:spPr>
          <a:xfrm>
            <a:off x="976318" y="4284437"/>
            <a:ext cx="604058" cy="369332"/>
          </a:xfrm>
          <a:prstGeom prst="rect">
            <a:avLst/>
          </a:prstGeom>
          <a:noFill/>
        </p:spPr>
        <p:txBody>
          <a:bodyPr wrap="square" rtlCol="0">
            <a:spAutoFit/>
          </a:bodyPr>
          <a:lstStyle/>
          <a:p>
            <a:r>
              <a:rPr lang="en-GB" dirty="0"/>
              <a:t>9cm</a:t>
            </a:r>
          </a:p>
        </p:txBody>
      </p:sp>
      <p:sp>
        <p:nvSpPr>
          <p:cNvPr id="62" name="TextBox 61"/>
          <p:cNvSpPr txBox="1"/>
          <p:nvPr/>
        </p:nvSpPr>
        <p:spPr>
          <a:xfrm>
            <a:off x="2316393" y="4298312"/>
            <a:ext cx="604058" cy="369332"/>
          </a:xfrm>
          <a:prstGeom prst="rect">
            <a:avLst/>
          </a:prstGeom>
          <a:noFill/>
        </p:spPr>
        <p:txBody>
          <a:bodyPr wrap="square" rtlCol="0">
            <a:spAutoFit/>
          </a:bodyPr>
          <a:lstStyle/>
          <a:p>
            <a:r>
              <a:rPr lang="en-GB" dirty="0"/>
              <a:t>2cm</a:t>
            </a:r>
          </a:p>
        </p:txBody>
      </p:sp>
      <p:sp>
        <p:nvSpPr>
          <p:cNvPr id="63" name="TextBox 62"/>
          <p:cNvSpPr txBox="1"/>
          <p:nvPr/>
        </p:nvSpPr>
        <p:spPr>
          <a:xfrm>
            <a:off x="3006573" y="3458468"/>
            <a:ext cx="604058" cy="369332"/>
          </a:xfrm>
          <a:prstGeom prst="rect">
            <a:avLst/>
          </a:prstGeom>
          <a:noFill/>
        </p:spPr>
        <p:txBody>
          <a:bodyPr wrap="square" rtlCol="0">
            <a:spAutoFit/>
          </a:bodyPr>
          <a:lstStyle/>
          <a:p>
            <a:r>
              <a:rPr lang="en-GB" dirty="0"/>
              <a:t>6cm</a:t>
            </a:r>
          </a:p>
        </p:txBody>
      </p:sp>
      <p:sp>
        <p:nvSpPr>
          <p:cNvPr id="64" name="TextBox 63"/>
          <p:cNvSpPr txBox="1"/>
          <p:nvPr/>
        </p:nvSpPr>
        <p:spPr>
          <a:xfrm>
            <a:off x="841387" y="4772785"/>
            <a:ext cx="1620180" cy="369332"/>
          </a:xfrm>
          <a:prstGeom prst="rect">
            <a:avLst/>
          </a:prstGeom>
          <a:noFill/>
        </p:spPr>
        <p:txBody>
          <a:bodyPr wrap="square" rtlCol="0">
            <a:spAutoFit/>
          </a:bodyPr>
          <a:lstStyle/>
          <a:p>
            <a:r>
              <a:rPr lang="en-GB" b="1" dirty="0"/>
              <a:t>Area = 27 cm</a:t>
            </a:r>
            <a:r>
              <a:rPr lang="en-GB" b="1" baseline="30000" dirty="0"/>
              <a:t>2</a:t>
            </a:r>
          </a:p>
        </p:txBody>
      </p:sp>
      <p:sp>
        <p:nvSpPr>
          <p:cNvPr id="65" name="Parallelogram 64"/>
          <p:cNvSpPr/>
          <p:nvPr/>
        </p:nvSpPr>
        <p:spPr>
          <a:xfrm rot="16200000">
            <a:off x="3792076" y="3381505"/>
            <a:ext cx="1552557" cy="1158506"/>
          </a:xfrm>
          <a:prstGeom prst="parallelogram">
            <a:avLst>
              <a:gd name="adj" fmla="val 43858"/>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66" name="Straight Arrow Connector 65"/>
          <p:cNvCxnSpPr/>
          <p:nvPr/>
        </p:nvCxnSpPr>
        <p:spPr>
          <a:xfrm>
            <a:off x="3989101" y="3172770"/>
            <a:ext cx="1189821" cy="1101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67" name="Straight Connector 66"/>
          <p:cNvCxnSpPr/>
          <p:nvPr/>
        </p:nvCxnSpPr>
        <p:spPr>
          <a:xfrm>
            <a:off x="5146443" y="3244563"/>
            <a:ext cx="0" cy="341523"/>
          </a:xfrm>
          <a:prstGeom prst="line">
            <a:avLst/>
          </a:prstGeom>
          <a:ln w="19050">
            <a:prstDash val="sysDash"/>
          </a:ln>
        </p:spPr>
        <p:style>
          <a:lnRef idx="1">
            <a:schemeClr val="dk1"/>
          </a:lnRef>
          <a:fillRef idx="0">
            <a:schemeClr val="dk1"/>
          </a:fillRef>
          <a:effectRef idx="0">
            <a:schemeClr val="dk1"/>
          </a:effectRef>
          <a:fontRef idx="minor">
            <a:schemeClr val="tx1"/>
          </a:fontRef>
        </p:style>
      </p:cxnSp>
      <p:sp>
        <p:nvSpPr>
          <p:cNvPr id="68" name="TextBox 67"/>
          <p:cNvSpPr txBox="1"/>
          <p:nvPr/>
        </p:nvSpPr>
        <p:spPr>
          <a:xfrm>
            <a:off x="5179494" y="3235459"/>
            <a:ext cx="631220" cy="369332"/>
          </a:xfrm>
          <a:prstGeom prst="rect">
            <a:avLst/>
          </a:prstGeom>
          <a:noFill/>
        </p:spPr>
        <p:txBody>
          <a:bodyPr wrap="square" rtlCol="0">
            <a:spAutoFit/>
          </a:bodyPr>
          <a:lstStyle/>
          <a:p>
            <a:pPr algn="ctr"/>
            <a:r>
              <a:rPr lang="en-GB" dirty="0"/>
              <a:t>1cm</a:t>
            </a:r>
          </a:p>
        </p:txBody>
      </p:sp>
      <p:sp>
        <p:nvSpPr>
          <p:cNvPr id="69" name="TextBox 68"/>
          <p:cNvSpPr txBox="1"/>
          <p:nvPr/>
        </p:nvSpPr>
        <p:spPr>
          <a:xfrm>
            <a:off x="5061131" y="3988162"/>
            <a:ext cx="793851" cy="369332"/>
          </a:xfrm>
          <a:prstGeom prst="rect">
            <a:avLst/>
          </a:prstGeom>
          <a:noFill/>
        </p:spPr>
        <p:txBody>
          <a:bodyPr wrap="square" rtlCol="0">
            <a:spAutoFit/>
          </a:bodyPr>
          <a:lstStyle/>
          <a:p>
            <a:pPr algn="ctr"/>
            <a:r>
              <a:rPr lang="en-GB" dirty="0"/>
              <a:t>7cm</a:t>
            </a:r>
          </a:p>
        </p:txBody>
      </p:sp>
      <p:sp>
        <p:nvSpPr>
          <p:cNvPr id="70" name="TextBox 69"/>
          <p:cNvSpPr txBox="1"/>
          <p:nvPr/>
        </p:nvSpPr>
        <p:spPr>
          <a:xfrm>
            <a:off x="3984931" y="4438894"/>
            <a:ext cx="793851" cy="369332"/>
          </a:xfrm>
          <a:prstGeom prst="rect">
            <a:avLst/>
          </a:prstGeom>
          <a:noFill/>
        </p:spPr>
        <p:txBody>
          <a:bodyPr wrap="square" rtlCol="0">
            <a:spAutoFit/>
          </a:bodyPr>
          <a:lstStyle/>
          <a:p>
            <a:pPr algn="ctr"/>
            <a:r>
              <a:rPr lang="en-GB" dirty="0"/>
              <a:t>10cm</a:t>
            </a:r>
          </a:p>
        </p:txBody>
      </p:sp>
      <p:sp>
        <p:nvSpPr>
          <p:cNvPr id="71" name="TextBox 70"/>
          <p:cNvSpPr txBox="1"/>
          <p:nvPr/>
        </p:nvSpPr>
        <p:spPr>
          <a:xfrm>
            <a:off x="4345575" y="2828266"/>
            <a:ext cx="631220" cy="369332"/>
          </a:xfrm>
          <a:prstGeom prst="rect">
            <a:avLst/>
          </a:prstGeom>
          <a:noFill/>
        </p:spPr>
        <p:txBody>
          <a:bodyPr wrap="square" rtlCol="0">
            <a:spAutoFit/>
          </a:bodyPr>
          <a:lstStyle/>
          <a:p>
            <a:pPr algn="ctr"/>
            <a:r>
              <a:rPr lang="en-GB" dirty="0"/>
              <a:t>9cm</a:t>
            </a:r>
          </a:p>
        </p:txBody>
      </p:sp>
      <p:sp>
        <p:nvSpPr>
          <p:cNvPr id="72" name="TextBox 71"/>
          <p:cNvSpPr txBox="1"/>
          <p:nvPr/>
        </p:nvSpPr>
        <p:spPr>
          <a:xfrm>
            <a:off x="3758264" y="4903586"/>
            <a:ext cx="1620180" cy="369332"/>
          </a:xfrm>
          <a:prstGeom prst="rect">
            <a:avLst/>
          </a:prstGeom>
          <a:noFill/>
        </p:spPr>
        <p:txBody>
          <a:bodyPr wrap="square" rtlCol="0">
            <a:spAutoFit/>
          </a:bodyPr>
          <a:lstStyle/>
          <a:p>
            <a:r>
              <a:rPr lang="en-GB" b="1" dirty="0"/>
              <a:t>Area = 63 cm</a:t>
            </a:r>
            <a:r>
              <a:rPr lang="en-GB" b="1" baseline="30000" dirty="0"/>
              <a:t>2</a:t>
            </a:r>
          </a:p>
        </p:txBody>
      </p:sp>
      <p:cxnSp>
        <p:nvCxnSpPr>
          <p:cNvPr id="73" name="Straight Connector 72"/>
          <p:cNvCxnSpPr/>
          <p:nvPr/>
        </p:nvCxnSpPr>
        <p:spPr>
          <a:xfrm flipH="1">
            <a:off x="8178185" y="3458468"/>
            <a:ext cx="1036" cy="1106692"/>
          </a:xfrm>
          <a:prstGeom prst="line">
            <a:avLst/>
          </a:prstGeom>
          <a:ln w="19050"/>
        </p:spPr>
        <p:style>
          <a:lnRef idx="1">
            <a:schemeClr val="dk1"/>
          </a:lnRef>
          <a:fillRef idx="0">
            <a:schemeClr val="dk1"/>
          </a:fillRef>
          <a:effectRef idx="0">
            <a:schemeClr val="dk1"/>
          </a:effectRef>
          <a:fontRef idx="minor">
            <a:schemeClr val="tx1"/>
          </a:fontRef>
        </p:style>
      </p:cxnSp>
      <p:cxnSp>
        <p:nvCxnSpPr>
          <p:cNvPr id="76" name="Straight Connector 75"/>
          <p:cNvCxnSpPr/>
          <p:nvPr/>
        </p:nvCxnSpPr>
        <p:spPr>
          <a:xfrm flipH="1">
            <a:off x="7012324" y="3458468"/>
            <a:ext cx="1165862"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flipV="1">
            <a:off x="6081713" y="3458470"/>
            <a:ext cx="920670" cy="1115911"/>
          </a:xfrm>
          <a:prstGeom prst="line">
            <a:avLst/>
          </a:prstGeom>
          <a:ln w="19050"/>
        </p:spPr>
        <p:style>
          <a:lnRef idx="1">
            <a:schemeClr val="dk1"/>
          </a:lnRef>
          <a:fillRef idx="0">
            <a:schemeClr val="dk1"/>
          </a:fillRef>
          <a:effectRef idx="0">
            <a:schemeClr val="dk1"/>
          </a:effectRef>
          <a:fontRef idx="minor">
            <a:schemeClr val="tx1"/>
          </a:fontRef>
        </p:style>
      </p:cxnSp>
      <p:cxnSp>
        <p:nvCxnSpPr>
          <p:cNvPr id="82" name="Straight Connector 81"/>
          <p:cNvCxnSpPr>
            <a:endCxn id="91" idx="2"/>
          </p:cNvCxnSpPr>
          <p:nvPr/>
        </p:nvCxnSpPr>
        <p:spPr>
          <a:xfrm flipV="1">
            <a:off x="6081713" y="4572625"/>
            <a:ext cx="1986080" cy="4138"/>
          </a:xfrm>
          <a:prstGeom prst="line">
            <a:avLst/>
          </a:prstGeom>
          <a:ln w="19050"/>
        </p:spPr>
        <p:style>
          <a:lnRef idx="1">
            <a:schemeClr val="dk1"/>
          </a:lnRef>
          <a:fillRef idx="0">
            <a:schemeClr val="dk1"/>
          </a:fillRef>
          <a:effectRef idx="0">
            <a:schemeClr val="dk1"/>
          </a:effectRef>
          <a:fontRef idx="minor">
            <a:schemeClr val="tx1"/>
          </a:fontRef>
        </p:style>
      </p:cxnSp>
      <p:grpSp>
        <p:nvGrpSpPr>
          <p:cNvPr id="85" name="Group 84"/>
          <p:cNvGrpSpPr/>
          <p:nvPr/>
        </p:nvGrpSpPr>
        <p:grpSpPr>
          <a:xfrm>
            <a:off x="7487177" y="3402508"/>
            <a:ext cx="64294" cy="111919"/>
            <a:chOff x="7146131" y="1133475"/>
            <a:chExt cx="64294" cy="111919"/>
          </a:xfrm>
        </p:grpSpPr>
        <p:cxnSp>
          <p:nvCxnSpPr>
            <p:cNvPr id="86" name="Straight Connector 85"/>
            <p:cNvCxnSpPr/>
            <p:nvPr/>
          </p:nvCxnSpPr>
          <p:spPr>
            <a:xfrm>
              <a:off x="7150894" y="1133475"/>
              <a:ext cx="59531" cy="52388"/>
            </a:xfrm>
            <a:prstGeom prst="line">
              <a:avLst/>
            </a:prstGeom>
            <a:ln w="19050"/>
          </p:spPr>
          <p:style>
            <a:lnRef idx="1">
              <a:schemeClr val="dk1"/>
            </a:lnRef>
            <a:fillRef idx="0">
              <a:schemeClr val="dk1"/>
            </a:fillRef>
            <a:effectRef idx="0">
              <a:schemeClr val="dk1"/>
            </a:effectRef>
            <a:fontRef idx="minor">
              <a:schemeClr val="tx1"/>
            </a:fontRef>
          </p:style>
        </p:cxnSp>
        <p:cxnSp>
          <p:nvCxnSpPr>
            <p:cNvPr id="87" name="Straight Connector 86"/>
            <p:cNvCxnSpPr/>
            <p:nvPr/>
          </p:nvCxnSpPr>
          <p:spPr>
            <a:xfrm flipV="1">
              <a:off x="7146131" y="1185863"/>
              <a:ext cx="61914" cy="59531"/>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88" name="Group 87"/>
          <p:cNvGrpSpPr/>
          <p:nvPr/>
        </p:nvGrpSpPr>
        <p:grpSpPr>
          <a:xfrm>
            <a:off x="7492039" y="4509200"/>
            <a:ext cx="64294" cy="111919"/>
            <a:chOff x="7146131" y="1133475"/>
            <a:chExt cx="64294" cy="111919"/>
          </a:xfrm>
        </p:grpSpPr>
        <p:cxnSp>
          <p:nvCxnSpPr>
            <p:cNvPr id="89" name="Straight Connector 88"/>
            <p:cNvCxnSpPr/>
            <p:nvPr/>
          </p:nvCxnSpPr>
          <p:spPr>
            <a:xfrm>
              <a:off x="7150894" y="1133475"/>
              <a:ext cx="59531" cy="52388"/>
            </a:xfrm>
            <a:prstGeom prst="line">
              <a:avLst/>
            </a:prstGeom>
            <a:ln w="19050"/>
          </p:spPr>
          <p:style>
            <a:lnRef idx="1">
              <a:schemeClr val="dk1"/>
            </a:lnRef>
            <a:fillRef idx="0">
              <a:schemeClr val="dk1"/>
            </a:fillRef>
            <a:effectRef idx="0">
              <a:schemeClr val="dk1"/>
            </a:effectRef>
            <a:fontRef idx="minor">
              <a:schemeClr val="tx1"/>
            </a:fontRef>
          </p:style>
        </p:cxnSp>
        <p:cxnSp>
          <p:nvCxnSpPr>
            <p:cNvPr id="90" name="Straight Connector 89"/>
            <p:cNvCxnSpPr/>
            <p:nvPr/>
          </p:nvCxnSpPr>
          <p:spPr>
            <a:xfrm flipV="1">
              <a:off x="7146131" y="1185863"/>
              <a:ext cx="61914" cy="59531"/>
            </a:xfrm>
            <a:prstGeom prst="line">
              <a:avLst/>
            </a:prstGeom>
            <a:ln w="19050"/>
          </p:spPr>
          <p:style>
            <a:lnRef idx="1">
              <a:schemeClr val="dk1"/>
            </a:lnRef>
            <a:fillRef idx="0">
              <a:schemeClr val="dk1"/>
            </a:fillRef>
            <a:effectRef idx="0">
              <a:schemeClr val="dk1"/>
            </a:effectRef>
            <a:fontRef idx="minor">
              <a:schemeClr val="tx1"/>
            </a:fontRef>
          </p:style>
        </p:cxnSp>
      </p:grpSp>
      <p:sp>
        <p:nvSpPr>
          <p:cNvPr id="91" name="Rectangle 90"/>
          <p:cNvSpPr/>
          <p:nvPr/>
        </p:nvSpPr>
        <p:spPr>
          <a:xfrm>
            <a:off x="7959781" y="4356601"/>
            <a:ext cx="216024" cy="216024"/>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6" name="TextBox 95"/>
          <p:cNvSpPr txBox="1"/>
          <p:nvPr/>
        </p:nvSpPr>
        <p:spPr>
          <a:xfrm>
            <a:off x="7079506" y="3070347"/>
            <a:ext cx="894122" cy="369332"/>
          </a:xfrm>
          <a:prstGeom prst="rect">
            <a:avLst/>
          </a:prstGeom>
          <a:noFill/>
        </p:spPr>
        <p:txBody>
          <a:bodyPr wrap="square" rtlCol="0">
            <a:spAutoFit/>
          </a:bodyPr>
          <a:lstStyle/>
          <a:p>
            <a:pPr algn="ctr"/>
            <a:r>
              <a:rPr lang="en-GB" dirty="0"/>
              <a:t>5cm</a:t>
            </a:r>
          </a:p>
        </p:txBody>
      </p:sp>
      <p:sp>
        <p:nvSpPr>
          <p:cNvPr id="97" name="TextBox 96"/>
          <p:cNvSpPr txBox="1"/>
          <p:nvPr/>
        </p:nvSpPr>
        <p:spPr>
          <a:xfrm>
            <a:off x="6712401" y="4587842"/>
            <a:ext cx="894122" cy="369332"/>
          </a:xfrm>
          <a:prstGeom prst="rect">
            <a:avLst/>
          </a:prstGeom>
          <a:noFill/>
        </p:spPr>
        <p:txBody>
          <a:bodyPr wrap="square" rtlCol="0">
            <a:spAutoFit/>
          </a:bodyPr>
          <a:lstStyle/>
          <a:p>
            <a:pPr algn="ctr"/>
            <a:r>
              <a:rPr lang="en-GB" dirty="0"/>
              <a:t>9cm</a:t>
            </a:r>
          </a:p>
        </p:txBody>
      </p:sp>
      <p:sp>
        <p:nvSpPr>
          <p:cNvPr id="98" name="TextBox 97"/>
          <p:cNvSpPr txBox="1"/>
          <p:nvPr/>
        </p:nvSpPr>
        <p:spPr>
          <a:xfrm>
            <a:off x="8067793" y="3772721"/>
            <a:ext cx="894122" cy="369332"/>
          </a:xfrm>
          <a:prstGeom prst="rect">
            <a:avLst/>
          </a:prstGeom>
          <a:noFill/>
        </p:spPr>
        <p:txBody>
          <a:bodyPr wrap="square" rtlCol="0">
            <a:spAutoFit/>
          </a:bodyPr>
          <a:lstStyle/>
          <a:p>
            <a:pPr algn="ctr"/>
            <a:r>
              <a:rPr lang="en-GB" dirty="0"/>
              <a:t>3cm</a:t>
            </a:r>
          </a:p>
        </p:txBody>
      </p:sp>
      <p:sp>
        <p:nvSpPr>
          <p:cNvPr id="99" name="TextBox 98"/>
          <p:cNvSpPr txBox="1"/>
          <p:nvPr/>
        </p:nvSpPr>
        <p:spPr>
          <a:xfrm>
            <a:off x="5950013" y="3599634"/>
            <a:ext cx="894122" cy="369332"/>
          </a:xfrm>
          <a:prstGeom prst="rect">
            <a:avLst/>
          </a:prstGeom>
          <a:noFill/>
        </p:spPr>
        <p:txBody>
          <a:bodyPr wrap="square" rtlCol="0">
            <a:spAutoFit/>
          </a:bodyPr>
          <a:lstStyle/>
          <a:p>
            <a:pPr algn="ctr"/>
            <a:r>
              <a:rPr lang="en-GB" dirty="0"/>
              <a:t>5cm</a:t>
            </a:r>
          </a:p>
        </p:txBody>
      </p:sp>
      <p:sp>
        <p:nvSpPr>
          <p:cNvPr id="100" name="TextBox 99"/>
          <p:cNvSpPr txBox="1"/>
          <p:nvPr/>
        </p:nvSpPr>
        <p:spPr>
          <a:xfrm>
            <a:off x="6349372" y="4957174"/>
            <a:ext cx="1620180" cy="369332"/>
          </a:xfrm>
          <a:prstGeom prst="rect">
            <a:avLst/>
          </a:prstGeom>
          <a:noFill/>
        </p:spPr>
        <p:txBody>
          <a:bodyPr wrap="square" rtlCol="0">
            <a:spAutoFit/>
          </a:bodyPr>
          <a:lstStyle/>
          <a:p>
            <a:r>
              <a:rPr lang="en-GB" b="1" dirty="0"/>
              <a:t>Area = 21 cm</a:t>
            </a:r>
            <a:r>
              <a:rPr lang="en-GB" b="1" baseline="30000" dirty="0"/>
              <a:t>2</a:t>
            </a:r>
          </a:p>
        </p:txBody>
      </p:sp>
      <p:cxnSp>
        <p:nvCxnSpPr>
          <p:cNvPr id="101" name="Straight Connector 100"/>
          <p:cNvCxnSpPr/>
          <p:nvPr/>
        </p:nvCxnSpPr>
        <p:spPr>
          <a:xfrm flipV="1">
            <a:off x="1807928" y="5639534"/>
            <a:ext cx="409506" cy="9409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3203575" y="5639534"/>
            <a:ext cx="1319395" cy="9454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2217435" y="5649234"/>
            <a:ext cx="23055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1813527" y="6580489"/>
            <a:ext cx="138515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5" name="Group 104"/>
          <p:cNvGrpSpPr/>
          <p:nvPr/>
        </p:nvGrpSpPr>
        <p:grpSpPr>
          <a:xfrm rot="5400000">
            <a:off x="3226490" y="5589233"/>
            <a:ext cx="195262" cy="112755"/>
            <a:chOff x="2528888" y="2147051"/>
            <a:chExt cx="195262" cy="112755"/>
          </a:xfrm>
        </p:grpSpPr>
        <p:cxnSp>
          <p:nvCxnSpPr>
            <p:cNvPr id="106" name="Straight Connector 105"/>
            <p:cNvCxnSpPr/>
            <p:nvPr/>
          </p:nvCxnSpPr>
          <p:spPr>
            <a:xfrm flipH="1">
              <a:off x="2528888" y="2147051"/>
              <a:ext cx="103659" cy="112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626519" y="2152650"/>
              <a:ext cx="97631" cy="1047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8" name="Group 107"/>
          <p:cNvGrpSpPr/>
          <p:nvPr/>
        </p:nvGrpSpPr>
        <p:grpSpPr>
          <a:xfrm rot="5400000">
            <a:off x="2388739" y="6528018"/>
            <a:ext cx="195262" cy="112755"/>
            <a:chOff x="2528888" y="2147051"/>
            <a:chExt cx="195262" cy="112755"/>
          </a:xfrm>
        </p:grpSpPr>
        <p:cxnSp>
          <p:nvCxnSpPr>
            <p:cNvPr id="109" name="Straight Connector 108"/>
            <p:cNvCxnSpPr/>
            <p:nvPr/>
          </p:nvCxnSpPr>
          <p:spPr>
            <a:xfrm flipH="1">
              <a:off x="2528888" y="2147051"/>
              <a:ext cx="103659" cy="112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626519" y="2152650"/>
              <a:ext cx="97631" cy="1047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1" name="Straight Arrow Connector 110"/>
          <p:cNvCxnSpPr/>
          <p:nvPr/>
        </p:nvCxnSpPr>
        <p:spPr>
          <a:xfrm flipV="1">
            <a:off x="2745231" y="5689804"/>
            <a:ext cx="234" cy="84879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12" name="TextBox 111"/>
          <p:cNvSpPr txBox="1"/>
          <p:nvPr/>
        </p:nvSpPr>
        <p:spPr>
          <a:xfrm>
            <a:off x="2712819" y="5917312"/>
            <a:ext cx="695722" cy="369332"/>
          </a:xfrm>
          <a:prstGeom prst="rect">
            <a:avLst/>
          </a:prstGeom>
          <a:noFill/>
        </p:spPr>
        <p:txBody>
          <a:bodyPr wrap="square" rtlCol="0">
            <a:spAutoFit/>
          </a:bodyPr>
          <a:lstStyle/>
          <a:p>
            <a:r>
              <a:rPr lang="en-GB" dirty="0"/>
              <a:t>4cm</a:t>
            </a:r>
          </a:p>
        </p:txBody>
      </p:sp>
      <p:sp>
        <p:nvSpPr>
          <p:cNvPr id="113" name="TextBox 112"/>
          <p:cNvSpPr txBox="1"/>
          <p:nvPr/>
        </p:nvSpPr>
        <p:spPr>
          <a:xfrm>
            <a:off x="2974651" y="5213441"/>
            <a:ext cx="695722" cy="369332"/>
          </a:xfrm>
          <a:prstGeom prst="rect">
            <a:avLst/>
          </a:prstGeom>
          <a:noFill/>
        </p:spPr>
        <p:txBody>
          <a:bodyPr wrap="square" rtlCol="0">
            <a:spAutoFit/>
          </a:bodyPr>
          <a:lstStyle/>
          <a:p>
            <a:r>
              <a:rPr lang="en-GB" dirty="0"/>
              <a:t>11cm</a:t>
            </a:r>
          </a:p>
        </p:txBody>
      </p:sp>
      <p:sp>
        <p:nvSpPr>
          <p:cNvPr id="114" name="TextBox 113"/>
          <p:cNvSpPr txBox="1"/>
          <p:nvPr/>
        </p:nvSpPr>
        <p:spPr>
          <a:xfrm>
            <a:off x="2572022" y="6558433"/>
            <a:ext cx="695722" cy="369332"/>
          </a:xfrm>
          <a:prstGeom prst="rect">
            <a:avLst/>
          </a:prstGeom>
          <a:noFill/>
        </p:spPr>
        <p:txBody>
          <a:bodyPr wrap="square" rtlCol="0">
            <a:spAutoFit/>
          </a:bodyPr>
          <a:lstStyle/>
          <a:p>
            <a:r>
              <a:rPr lang="en-GB" dirty="0"/>
              <a:t>6cm</a:t>
            </a:r>
          </a:p>
        </p:txBody>
      </p:sp>
      <p:sp>
        <p:nvSpPr>
          <p:cNvPr id="115" name="TextBox 114"/>
          <p:cNvSpPr txBox="1"/>
          <p:nvPr/>
        </p:nvSpPr>
        <p:spPr>
          <a:xfrm>
            <a:off x="3670373" y="6095811"/>
            <a:ext cx="695722" cy="369332"/>
          </a:xfrm>
          <a:prstGeom prst="rect">
            <a:avLst/>
          </a:prstGeom>
          <a:noFill/>
        </p:spPr>
        <p:txBody>
          <a:bodyPr wrap="square" rtlCol="0">
            <a:spAutoFit/>
          </a:bodyPr>
          <a:lstStyle/>
          <a:p>
            <a:r>
              <a:rPr lang="en-GB" dirty="0"/>
              <a:t>7cm</a:t>
            </a:r>
          </a:p>
        </p:txBody>
      </p:sp>
      <p:sp>
        <p:nvSpPr>
          <p:cNvPr id="121" name="TextBox 120"/>
          <p:cNvSpPr txBox="1"/>
          <p:nvPr/>
        </p:nvSpPr>
        <p:spPr>
          <a:xfrm>
            <a:off x="501875" y="5740679"/>
            <a:ext cx="1620180" cy="369332"/>
          </a:xfrm>
          <a:prstGeom prst="rect">
            <a:avLst/>
          </a:prstGeom>
          <a:noFill/>
        </p:spPr>
        <p:txBody>
          <a:bodyPr wrap="square" rtlCol="0">
            <a:spAutoFit/>
          </a:bodyPr>
          <a:lstStyle/>
          <a:p>
            <a:r>
              <a:rPr lang="en-GB" b="1" dirty="0"/>
              <a:t>Area = 34 cm</a:t>
            </a:r>
            <a:r>
              <a:rPr lang="en-GB" b="1" baseline="30000" dirty="0"/>
              <a:t>2</a:t>
            </a:r>
          </a:p>
        </p:txBody>
      </p:sp>
      <p:sp>
        <p:nvSpPr>
          <p:cNvPr id="122" name="Isosceles Triangle 121"/>
          <p:cNvSpPr/>
          <p:nvPr/>
        </p:nvSpPr>
        <p:spPr>
          <a:xfrm>
            <a:off x="4858918" y="5659685"/>
            <a:ext cx="3209502" cy="890685"/>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3" name="TextBox 122"/>
          <p:cNvSpPr txBox="1"/>
          <p:nvPr/>
        </p:nvSpPr>
        <p:spPr>
          <a:xfrm>
            <a:off x="5249579" y="5732646"/>
            <a:ext cx="695722" cy="369332"/>
          </a:xfrm>
          <a:prstGeom prst="rect">
            <a:avLst/>
          </a:prstGeom>
          <a:noFill/>
        </p:spPr>
        <p:txBody>
          <a:bodyPr wrap="square" rtlCol="0">
            <a:spAutoFit/>
          </a:bodyPr>
          <a:lstStyle/>
          <a:p>
            <a:r>
              <a:rPr lang="en-GB" dirty="0"/>
              <a:t>26cm</a:t>
            </a:r>
          </a:p>
        </p:txBody>
      </p:sp>
      <p:sp>
        <p:nvSpPr>
          <p:cNvPr id="124" name="TextBox 123"/>
          <p:cNvSpPr txBox="1"/>
          <p:nvPr/>
        </p:nvSpPr>
        <p:spPr>
          <a:xfrm>
            <a:off x="7102242" y="5754065"/>
            <a:ext cx="695722" cy="369332"/>
          </a:xfrm>
          <a:prstGeom prst="rect">
            <a:avLst/>
          </a:prstGeom>
          <a:noFill/>
        </p:spPr>
        <p:txBody>
          <a:bodyPr wrap="square" rtlCol="0">
            <a:spAutoFit/>
          </a:bodyPr>
          <a:lstStyle/>
          <a:p>
            <a:r>
              <a:rPr lang="en-GB" dirty="0"/>
              <a:t>26cm</a:t>
            </a:r>
          </a:p>
        </p:txBody>
      </p:sp>
      <p:sp>
        <p:nvSpPr>
          <p:cNvPr id="125" name="TextBox 124"/>
          <p:cNvSpPr txBox="1"/>
          <p:nvPr/>
        </p:nvSpPr>
        <p:spPr>
          <a:xfrm>
            <a:off x="5960295" y="6514217"/>
            <a:ext cx="695722" cy="369332"/>
          </a:xfrm>
          <a:prstGeom prst="rect">
            <a:avLst/>
          </a:prstGeom>
          <a:noFill/>
        </p:spPr>
        <p:txBody>
          <a:bodyPr wrap="square" rtlCol="0">
            <a:spAutoFit/>
          </a:bodyPr>
          <a:lstStyle/>
          <a:p>
            <a:r>
              <a:rPr lang="en-GB" dirty="0"/>
              <a:t>48cm</a:t>
            </a:r>
          </a:p>
        </p:txBody>
      </p:sp>
      <p:cxnSp>
        <p:nvCxnSpPr>
          <p:cNvPr id="126" name="Straight Arrow Connector 125"/>
          <p:cNvCxnSpPr/>
          <p:nvPr/>
        </p:nvCxnSpPr>
        <p:spPr>
          <a:xfrm flipV="1">
            <a:off x="6483704" y="5721627"/>
            <a:ext cx="234" cy="84879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27" name="TextBox 126"/>
          <p:cNvSpPr txBox="1"/>
          <p:nvPr/>
        </p:nvSpPr>
        <p:spPr>
          <a:xfrm>
            <a:off x="6451292" y="5949135"/>
            <a:ext cx="695722" cy="369332"/>
          </a:xfrm>
          <a:prstGeom prst="rect">
            <a:avLst/>
          </a:prstGeom>
          <a:noFill/>
        </p:spPr>
        <p:txBody>
          <a:bodyPr wrap="square" rtlCol="0">
            <a:spAutoFit/>
          </a:bodyPr>
          <a:lstStyle/>
          <a:p>
            <a:r>
              <a:rPr lang="en-GB" dirty="0"/>
              <a:t>10cm</a:t>
            </a:r>
          </a:p>
        </p:txBody>
      </p:sp>
      <p:sp>
        <p:nvSpPr>
          <p:cNvPr id="128" name="TextBox 127"/>
          <p:cNvSpPr txBox="1"/>
          <p:nvPr/>
        </p:nvSpPr>
        <p:spPr>
          <a:xfrm>
            <a:off x="7387809" y="5415143"/>
            <a:ext cx="1620180" cy="369332"/>
          </a:xfrm>
          <a:prstGeom prst="rect">
            <a:avLst/>
          </a:prstGeom>
          <a:noFill/>
        </p:spPr>
        <p:txBody>
          <a:bodyPr wrap="square" rtlCol="0">
            <a:spAutoFit/>
          </a:bodyPr>
          <a:lstStyle/>
          <a:p>
            <a:r>
              <a:rPr lang="en-GB" b="1" dirty="0"/>
              <a:t>Area = 240 cm</a:t>
            </a:r>
            <a:r>
              <a:rPr lang="en-GB" b="1" baseline="30000" dirty="0"/>
              <a:t>2</a:t>
            </a:r>
          </a:p>
        </p:txBody>
      </p:sp>
      <p:sp>
        <p:nvSpPr>
          <p:cNvPr id="129" name="Rectangle 128"/>
          <p:cNvSpPr/>
          <p:nvPr/>
        </p:nvSpPr>
        <p:spPr>
          <a:xfrm>
            <a:off x="57024" y="710452"/>
            <a:ext cx="344766" cy="30995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30" name="Rectangle 129"/>
          <p:cNvSpPr/>
          <p:nvPr/>
        </p:nvSpPr>
        <p:spPr>
          <a:xfrm>
            <a:off x="401790" y="710451"/>
            <a:ext cx="344766" cy="3099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131" name="Rectangle 130"/>
          <p:cNvSpPr/>
          <p:nvPr/>
        </p:nvSpPr>
        <p:spPr>
          <a:xfrm>
            <a:off x="2753584" y="747829"/>
            <a:ext cx="344766" cy="3099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132" name="Rectangle 131"/>
          <p:cNvSpPr/>
          <p:nvPr/>
        </p:nvSpPr>
        <p:spPr>
          <a:xfrm>
            <a:off x="6017283" y="761912"/>
            <a:ext cx="344766" cy="3099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133" name="Rectangle 132"/>
          <p:cNvSpPr/>
          <p:nvPr/>
        </p:nvSpPr>
        <p:spPr>
          <a:xfrm>
            <a:off x="329492" y="3023298"/>
            <a:ext cx="344766" cy="3099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a:t>
            </a:r>
          </a:p>
        </p:txBody>
      </p:sp>
      <p:sp>
        <p:nvSpPr>
          <p:cNvPr id="134" name="Rectangle 133"/>
          <p:cNvSpPr/>
          <p:nvPr/>
        </p:nvSpPr>
        <p:spPr>
          <a:xfrm>
            <a:off x="3445142" y="3078548"/>
            <a:ext cx="344766" cy="3099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e</a:t>
            </a:r>
          </a:p>
        </p:txBody>
      </p:sp>
      <p:sp>
        <p:nvSpPr>
          <p:cNvPr id="135" name="Rectangle 134"/>
          <p:cNvSpPr/>
          <p:nvPr/>
        </p:nvSpPr>
        <p:spPr>
          <a:xfrm>
            <a:off x="5965004" y="3172950"/>
            <a:ext cx="344766" cy="3099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f</a:t>
            </a:r>
          </a:p>
        </p:txBody>
      </p:sp>
      <p:sp>
        <p:nvSpPr>
          <p:cNvPr id="136" name="Rectangle 135"/>
          <p:cNvSpPr/>
          <p:nvPr/>
        </p:nvSpPr>
        <p:spPr>
          <a:xfrm>
            <a:off x="415573" y="5287093"/>
            <a:ext cx="344766" cy="3099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g</a:t>
            </a:r>
          </a:p>
        </p:txBody>
      </p:sp>
      <p:sp>
        <p:nvSpPr>
          <p:cNvPr id="137" name="Rectangle 136"/>
          <p:cNvSpPr/>
          <p:nvPr/>
        </p:nvSpPr>
        <p:spPr>
          <a:xfrm>
            <a:off x="4758026" y="5354318"/>
            <a:ext cx="344766" cy="3099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h</a:t>
            </a:r>
          </a:p>
        </p:txBody>
      </p:sp>
      <p:sp>
        <p:nvSpPr>
          <p:cNvPr id="138" name="Rectangle 137"/>
          <p:cNvSpPr/>
          <p:nvPr/>
        </p:nvSpPr>
        <p:spPr>
          <a:xfrm>
            <a:off x="1672066" y="2522707"/>
            <a:ext cx="784696" cy="3967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9" name="Rectangle 138"/>
          <p:cNvSpPr/>
          <p:nvPr/>
        </p:nvSpPr>
        <p:spPr>
          <a:xfrm>
            <a:off x="4074222" y="2511845"/>
            <a:ext cx="828284" cy="3619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0" name="Rectangle 139"/>
          <p:cNvSpPr/>
          <p:nvPr/>
        </p:nvSpPr>
        <p:spPr>
          <a:xfrm>
            <a:off x="7331129" y="2651842"/>
            <a:ext cx="828284" cy="3619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1" name="Rectangle 140"/>
          <p:cNvSpPr/>
          <p:nvPr/>
        </p:nvSpPr>
        <p:spPr>
          <a:xfrm>
            <a:off x="1556504" y="4744716"/>
            <a:ext cx="828284" cy="3619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2" name="Rectangle 141"/>
          <p:cNvSpPr/>
          <p:nvPr/>
        </p:nvSpPr>
        <p:spPr>
          <a:xfrm>
            <a:off x="4509982" y="4888277"/>
            <a:ext cx="828284" cy="3619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3" name="Rectangle 142"/>
          <p:cNvSpPr/>
          <p:nvPr/>
        </p:nvSpPr>
        <p:spPr>
          <a:xfrm>
            <a:off x="7068125" y="4943542"/>
            <a:ext cx="828284" cy="3619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4" name="Rectangle 143"/>
          <p:cNvSpPr/>
          <p:nvPr/>
        </p:nvSpPr>
        <p:spPr>
          <a:xfrm>
            <a:off x="1238907" y="5705222"/>
            <a:ext cx="711079" cy="3619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5" name="Rectangle 144"/>
          <p:cNvSpPr/>
          <p:nvPr/>
        </p:nvSpPr>
        <p:spPr>
          <a:xfrm>
            <a:off x="8149581" y="5407678"/>
            <a:ext cx="774082" cy="3619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47" name="Straight Connector 146"/>
          <p:cNvCxnSpPr/>
          <p:nvPr/>
        </p:nvCxnSpPr>
        <p:spPr>
          <a:xfrm>
            <a:off x="5642536" y="3023298"/>
            <a:ext cx="3501464" cy="0"/>
          </a:xfrm>
          <a:prstGeom prst="line">
            <a:avLst/>
          </a:prstGeom>
        </p:spPr>
        <p:style>
          <a:lnRef idx="1">
            <a:schemeClr val="dk1"/>
          </a:lnRef>
          <a:fillRef idx="0">
            <a:schemeClr val="dk1"/>
          </a:fillRef>
          <a:effectRef idx="0">
            <a:schemeClr val="dk1"/>
          </a:effectRef>
          <a:fontRef idx="minor">
            <a:schemeClr val="tx1"/>
          </a:fontRef>
        </p:style>
      </p:cxnSp>
      <p:cxnSp>
        <p:nvCxnSpPr>
          <p:cNvPr id="148" name="Straight Connector 147"/>
          <p:cNvCxnSpPr/>
          <p:nvPr/>
        </p:nvCxnSpPr>
        <p:spPr>
          <a:xfrm>
            <a:off x="5642536" y="5354318"/>
            <a:ext cx="3501464" cy="0"/>
          </a:xfrm>
          <a:prstGeom prst="line">
            <a:avLst/>
          </a:prstGeom>
        </p:spPr>
        <p:style>
          <a:lnRef idx="1">
            <a:schemeClr val="dk1"/>
          </a:lnRef>
          <a:fillRef idx="0">
            <a:schemeClr val="dk1"/>
          </a:fillRef>
          <a:effectRef idx="0">
            <a:schemeClr val="dk1"/>
          </a:effectRef>
          <a:fontRef idx="minor">
            <a:schemeClr val="tx1"/>
          </a:fontRef>
        </p:style>
      </p:cxnSp>
      <p:cxnSp>
        <p:nvCxnSpPr>
          <p:cNvPr id="149" name="Straight Connector 148"/>
          <p:cNvCxnSpPr/>
          <p:nvPr/>
        </p:nvCxnSpPr>
        <p:spPr>
          <a:xfrm>
            <a:off x="-14744" y="5213441"/>
            <a:ext cx="3501464" cy="0"/>
          </a:xfrm>
          <a:prstGeom prst="line">
            <a:avLst/>
          </a:prstGeom>
        </p:spPr>
        <p:style>
          <a:lnRef idx="1">
            <a:schemeClr val="dk1"/>
          </a:lnRef>
          <a:fillRef idx="0">
            <a:schemeClr val="dk1"/>
          </a:fillRef>
          <a:effectRef idx="0">
            <a:schemeClr val="dk1"/>
          </a:effectRef>
          <a:fontRef idx="minor">
            <a:schemeClr val="tx1"/>
          </a:fontRef>
        </p:style>
      </p:cxnSp>
      <p:cxnSp>
        <p:nvCxnSpPr>
          <p:cNvPr id="150" name="Straight Connector 149"/>
          <p:cNvCxnSpPr/>
          <p:nvPr/>
        </p:nvCxnSpPr>
        <p:spPr>
          <a:xfrm>
            <a:off x="0" y="2932950"/>
            <a:ext cx="3501464" cy="0"/>
          </a:xfrm>
          <a:prstGeom prst="line">
            <a:avLst/>
          </a:prstGeom>
        </p:spPr>
        <p:style>
          <a:lnRef idx="1">
            <a:schemeClr val="dk1"/>
          </a:lnRef>
          <a:fillRef idx="0">
            <a:schemeClr val="dk1"/>
          </a:fillRef>
          <a:effectRef idx="0">
            <a:schemeClr val="dk1"/>
          </a:effectRef>
          <a:fontRef idx="minor">
            <a:schemeClr val="tx1"/>
          </a:fontRef>
        </p:style>
      </p:cxnSp>
      <p:cxnSp>
        <p:nvCxnSpPr>
          <p:cNvPr id="151" name="Straight Connector 150"/>
          <p:cNvCxnSpPr/>
          <p:nvPr/>
        </p:nvCxnSpPr>
        <p:spPr>
          <a:xfrm>
            <a:off x="3734832" y="5287094"/>
            <a:ext cx="1643612" cy="1133"/>
          </a:xfrm>
          <a:prstGeom prst="line">
            <a:avLst/>
          </a:prstGeom>
        </p:spPr>
        <p:style>
          <a:lnRef idx="1">
            <a:schemeClr val="dk1"/>
          </a:lnRef>
          <a:fillRef idx="0">
            <a:schemeClr val="dk1"/>
          </a:fillRef>
          <a:effectRef idx="0">
            <a:schemeClr val="dk1"/>
          </a:effectRef>
          <a:fontRef idx="minor">
            <a:schemeClr val="tx1"/>
          </a:fontRef>
        </p:style>
      </p:cxnSp>
      <p:cxnSp>
        <p:nvCxnSpPr>
          <p:cNvPr id="155" name="Straight Connector 154"/>
          <p:cNvCxnSpPr/>
          <p:nvPr/>
        </p:nvCxnSpPr>
        <p:spPr>
          <a:xfrm>
            <a:off x="3734832" y="2914846"/>
            <a:ext cx="1643612" cy="113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636408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8"/>
                                        </p:tgtEl>
                                      </p:cBhvr>
                                    </p:animEffect>
                                    <p:set>
                                      <p:cBhvr>
                                        <p:cTn id="7" dur="1" fill="hold">
                                          <p:stCondLst>
                                            <p:cond delay="499"/>
                                          </p:stCondLst>
                                        </p:cTn>
                                        <p:tgtEl>
                                          <p:spTgt spid="138"/>
                                        </p:tgtEl>
                                        <p:attrNameLst>
                                          <p:attrName>style.visibility</p:attrName>
                                        </p:attrNameLst>
                                      </p:cBhvr>
                                      <p:to>
                                        <p:strVal val="hidden"/>
                                      </p:to>
                                    </p:set>
                                  </p:childTnLst>
                                </p:cTn>
                              </p:par>
                            </p:childTnLst>
                          </p:cTn>
                        </p:par>
                      </p:childTnLst>
                    </p:cTn>
                  </p:par>
                </p:childTnLst>
              </p:cTn>
              <p:nextCondLst>
                <p:cond evt="onClick" delay="0">
                  <p:tgtEl>
                    <p:spTgt spid="138"/>
                  </p:tgtEl>
                </p:cond>
              </p:nextCondLst>
            </p:seq>
            <p:seq concurrent="1" nextAc="seek">
              <p:cTn id="8" restart="whenNotActive" fill="hold" evtFilter="cancelBubble" nodeType="interactiveSeq">
                <p:stCondLst>
                  <p:cond evt="onClick" delay="0">
                    <p:tgtEl>
                      <p:spTgt spid="13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9"/>
                                        </p:tgtEl>
                                      </p:cBhvr>
                                    </p:animEffect>
                                    <p:set>
                                      <p:cBhvr>
                                        <p:cTn id="13" dur="1" fill="hold">
                                          <p:stCondLst>
                                            <p:cond delay="499"/>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14" restart="whenNotActive" fill="hold" evtFilter="cancelBubble" nodeType="interactiveSeq">
                <p:stCondLst>
                  <p:cond evt="onClick" delay="0">
                    <p:tgtEl>
                      <p:spTgt spid="14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0"/>
                                        </p:tgtEl>
                                      </p:cBhvr>
                                    </p:animEffect>
                                    <p:set>
                                      <p:cBhvr>
                                        <p:cTn id="19" dur="1" fill="hold">
                                          <p:stCondLst>
                                            <p:cond delay="499"/>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20" restart="whenNotActive" fill="hold" evtFilter="cancelBubble" nodeType="interactiveSeq">
                <p:stCondLst>
                  <p:cond evt="onClick" delay="0">
                    <p:tgtEl>
                      <p:spTgt spid="14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41"/>
                                        </p:tgtEl>
                                      </p:cBhvr>
                                    </p:animEffect>
                                    <p:set>
                                      <p:cBhvr>
                                        <p:cTn id="25" dur="1" fill="hold">
                                          <p:stCondLst>
                                            <p:cond delay="499"/>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26" restart="whenNotActive" fill="hold" evtFilter="cancelBubble" nodeType="interactiveSeq">
                <p:stCondLst>
                  <p:cond evt="onClick" delay="0">
                    <p:tgtEl>
                      <p:spTgt spid="14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42"/>
                                        </p:tgtEl>
                                      </p:cBhvr>
                                    </p:animEffect>
                                    <p:set>
                                      <p:cBhvr>
                                        <p:cTn id="31" dur="1" fill="hold">
                                          <p:stCondLst>
                                            <p:cond delay="499"/>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32" restart="whenNotActive" fill="hold" evtFilter="cancelBubble" nodeType="interactiveSeq">
                <p:stCondLst>
                  <p:cond evt="onClick" delay="0">
                    <p:tgtEl>
                      <p:spTgt spid="143"/>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43"/>
                                        </p:tgtEl>
                                      </p:cBhvr>
                                    </p:animEffect>
                                    <p:set>
                                      <p:cBhvr>
                                        <p:cTn id="37" dur="1" fill="hold">
                                          <p:stCondLst>
                                            <p:cond delay="499"/>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38" restart="whenNotActive" fill="hold" evtFilter="cancelBubble" nodeType="interactiveSeq">
                <p:stCondLst>
                  <p:cond evt="onClick" delay="0">
                    <p:tgtEl>
                      <p:spTgt spid="144"/>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44"/>
                                        </p:tgtEl>
                                      </p:cBhvr>
                                    </p:animEffect>
                                    <p:set>
                                      <p:cBhvr>
                                        <p:cTn id="43" dur="1" fill="hold">
                                          <p:stCondLst>
                                            <p:cond delay="499"/>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seq concurrent="1" nextAc="seek">
              <p:cTn id="44" restart="whenNotActive" fill="hold" evtFilter="cancelBubble" nodeType="interactiveSeq">
                <p:stCondLst>
                  <p:cond evt="onClick" delay="0">
                    <p:tgtEl>
                      <p:spTgt spid="145"/>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45"/>
                                        </p:tgtEl>
                                      </p:cBhvr>
                                    </p:animEffect>
                                    <p:set>
                                      <p:cBhvr>
                                        <p:cTn id="49" dur="1" fill="hold">
                                          <p:stCondLst>
                                            <p:cond delay="499"/>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145"/>
                  </p:tgtEl>
                </p:cond>
              </p:nextCondLst>
            </p:seq>
          </p:childTnLst>
        </p:cTn>
      </p:par>
    </p:tnLst>
    <p:bldLst>
      <p:bldP spid="138" grpId="0" animBg="1"/>
      <p:bldP spid="139" grpId="0" animBg="1"/>
      <p:bldP spid="140" grpId="0" animBg="1"/>
      <p:bldP spid="141" grpId="0" animBg="1"/>
      <p:bldP spid="142" grpId="0" animBg="1"/>
      <p:bldP spid="143" grpId="0" animBg="1"/>
      <p:bldP spid="144" grpId="0" animBg="1"/>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2</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Isosceles Triangle 4"/>
          <p:cNvSpPr/>
          <p:nvPr/>
        </p:nvSpPr>
        <p:spPr>
          <a:xfrm>
            <a:off x="827584" y="848950"/>
            <a:ext cx="2520280" cy="1234017"/>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6" name="Straight Arrow Connector 5"/>
          <p:cNvCxnSpPr/>
          <p:nvPr/>
        </p:nvCxnSpPr>
        <p:spPr>
          <a:xfrm flipV="1">
            <a:off x="2087724" y="914838"/>
            <a:ext cx="0" cy="1102239"/>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683568" y="2518185"/>
            <a:ext cx="3312368" cy="923330"/>
          </a:xfrm>
          <a:prstGeom prst="rect">
            <a:avLst/>
          </a:prstGeom>
          <a:noFill/>
        </p:spPr>
        <p:txBody>
          <a:bodyPr wrap="square" rtlCol="0">
            <a:spAutoFit/>
          </a:bodyPr>
          <a:lstStyle/>
          <a:p>
            <a:r>
              <a:rPr lang="en-GB" dirty="0"/>
              <a:t>If the area is 50cm</a:t>
            </a:r>
            <a:r>
              <a:rPr lang="en-GB" baseline="30000" dirty="0"/>
              <a:t>2</a:t>
            </a:r>
            <a:r>
              <a:rPr lang="en-GB" dirty="0"/>
              <a:t> and the base 20cm, what is the perpendicular height?  </a:t>
            </a:r>
            <a:r>
              <a:rPr lang="en-GB" b="1" dirty="0"/>
              <a:t>Solution: 5cm</a:t>
            </a:r>
          </a:p>
        </p:txBody>
      </p:sp>
      <p:sp>
        <p:nvSpPr>
          <p:cNvPr id="9" name="TextBox 8"/>
          <p:cNvSpPr txBox="1"/>
          <p:nvPr/>
        </p:nvSpPr>
        <p:spPr>
          <a:xfrm>
            <a:off x="1750075" y="2148855"/>
            <a:ext cx="695722" cy="369332"/>
          </a:xfrm>
          <a:prstGeom prst="rect">
            <a:avLst/>
          </a:prstGeom>
          <a:noFill/>
        </p:spPr>
        <p:txBody>
          <a:bodyPr wrap="square" rtlCol="0">
            <a:spAutoFit/>
          </a:bodyPr>
          <a:lstStyle/>
          <a:p>
            <a:r>
              <a:rPr lang="en-GB" dirty="0"/>
              <a:t>20cm</a:t>
            </a:r>
          </a:p>
        </p:txBody>
      </p:sp>
      <p:cxnSp>
        <p:nvCxnSpPr>
          <p:cNvPr id="106" name="Straight Arrow Connector 105"/>
          <p:cNvCxnSpPr/>
          <p:nvPr/>
        </p:nvCxnSpPr>
        <p:spPr>
          <a:xfrm>
            <a:off x="837282" y="2159307"/>
            <a:ext cx="2544896" cy="11016"/>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09" name="TextBox 108"/>
          <p:cNvSpPr txBox="1"/>
          <p:nvPr/>
        </p:nvSpPr>
        <p:spPr>
          <a:xfrm>
            <a:off x="2047875" y="1375387"/>
            <a:ext cx="695722" cy="369332"/>
          </a:xfrm>
          <a:prstGeom prst="rect">
            <a:avLst/>
          </a:prstGeom>
          <a:noFill/>
        </p:spPr>
        <p:txBody>
          <a:bodyPr wrap="square" rtlCol="0">
            <a:spAutoFit/>
          </a:bodyPr>
          <a:lstStyle/>
          <a:p>
            <a:r>
              <a:rPr lang="en-GB" dirty="0"/>
              <a:t>?</a:t>
            </a:r>
          </a:p>
        </p:txBody>
      </p:sp>
      <mc:AlternateContent xmlns:mc="http://schemas.openxmlformats.org/markup-compatibility/2006" xmlns:a14="http://schemas.microsoft.com/office/drawing/2010/main">
        <mc:Choice Requires="a14">
          <p:sp>
            <p:nvSpPr>
              <p:cNvPr id="110" name="Rectangle 109"/>
              <p:cNvSpPr/>
              <p:nvPr/>
            </p:nvSpPr>
            <p:spPr>
              <a:xfrm>
                <a:off x="4355976" y="2636912"/>
                <a:ext cx="4572000" cy="1869871"/>
              </a:xfrm>
              <a:prstGeom prst="rect">
                <a:avLst/>
              </a:prstGeom>
            </p:spPr>
            <p:txBody>
              <a:bodyPr>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[JMC 2014 Q9] Triangles </a:t>
                </a:r>
                <a14:m>
                  <m:oMath xmlns:m="http://schemas.openxmlformats.org/officeDocument/2006/math">
                    <m:r>
                      <a:rPr lang="en-GB" i="1">
                        <a:effectLst/>
                        <a:latin typeface="Cambria Math" panose="02040503050406030204" pitchFamily="18" charset="0"/>
                        <a:ea typeface="Calibri" panose="020F0502020204030204" pitchFamily="34" charset="0"/>
                        <a:cs typeface="Times New Roman" panose="02020603050405020304" pitchFamily="18" charset="0"/>
                      </a:rPr>
                      <m:t>𝑋𝑌𝑍</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and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𝑃𝑄𝑅</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are drawn on a square grid. What fraction of the area of triangle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𝑋𝑌𝑍</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is the area of triangle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𝑃𝑄𝑅</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a:t>
                </a:r>
                <a:br>
                  <a:rPr lang="en-GB" dirty="0">
                    <a:effectLst/>
                    <a:latin typeface="Calibri" panose="020F0502020204030204" pitchFamily="34" charset="0"/>
                    <a:ea typeface="Times New Roman" panose="02020603050405020304" pitchFamily="18" charset="0"/>
                    <a:cs typeface="Times New Roman" panose="02020603050405020304" pitchFamily="18" charset="0"/>
                  </a:rPr>
                </a:br>
                <a:r>
                  <a:rPr lang="en-GB" b="1" dirty="0">
                    <a:effectLst/>
                    <a:latin typeface="Calibri" panose="020F0502020204030204" pitchFamily="34" charset="0"/>
                    <a:ea typeface="Times New Roman" panose="02020603050405020304" pitchFamily="18" charset="0"/>
                    <a:cs typeface="Times New Roman" panose="02020603050405020304" pitchFamily="18" charset="0"/>
                  </a:rPr>
                  <a:t>Solution: </a:t>
                </a:r>
                <a14:m>
                  <m:oMath xmlns:m="http://schemas.openxmlformats.org/officeDocument/2006/math">
                    <m:f>
                      <m:fPr>
                        <m:ctrlP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GB" b="1" i="1" smtClean="0">
                            <a:effectLst/>
                            <a:latin typeface="Cambria Math" panose="02040503050406030204" pitchFamily="18" charset="0"/>
                            <a:ea typeface="Times New Roman" panose="02020603050405020304" pitchFamily="18" charset="0"/>
                            <a:cs typeface="Times New Roman" panose="02020603050405020304" pitchFamily="18" charset="0"/>
                          </a:rPr>
                          <m:t>𝟑</m:t>
                        </m:r>
                      </m:den>
                    </m:f>
                  </m:oMath>
                </a14:m>
                <a:br>
                  <a:rPr lang="en-GB"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mc:Choice>
        <mc:Fallback xmlns="">
          <p:sp>
            <p:nvSpPr>
              <p:cNvPr id="110" name="Rectangle 109"/>
              <p:cNvSpPr>
                <a:spLocks noRot="1" noChangeAspect="1" noMove="1" noResize="1" noEditPoints="1" noAdjustHandles="1" noChangeArrowheads="1" noChangeShapeType="1" noTextEdit="1"/>
              </p:cNvSpPr>
              <p:nvPr/>
            </p:nvSpPr>
            <p:spPr>
              <a:xfrm>
                <a:off x="4355976" y="2636912"/>
                <a:ext cx="4572000" cy="1869871"/>
              </a:xfrm>
              <a:prstGeom prst="rect">
                <a:avLst/>
              </a:prstGeom>
              <a:blipFill rotWithShape="0">
                <a:blip r:embed="rId2"/>
                <a:stretch>
                  <a:fillRect l="-1200" t="-1961"/>
                </a:stretch>
              </a:blipFill>
            </p:spPr>
            <p:txBody>
              <a:bodyPr/>
              <a:lstStyle/>
              <a:p>
                <a:r>
                  <a:rPr lang="en-GB">
                    <a:noFill/>
                  </a:rPr>
                  <a:t> </a:t>
                </a:r>
              </a:p>
            </p:txBody>
          </p:sp>
        </mc:Fallback>
      </mc:AlternateContent>
      <p:pic>
        <p:nvPicPr>
          <p:cNvPr id="111" name="Picture 110"/>
          <p:cNvPicPr/>
          <p:nvPr/>
        </p:nvPicPr>
        <p:blipFill>
          <a:blip r:embed="rId3">
            <a:extLst>
              <a:ext uri="{28A0092B-C50C-407E-A947-70E740481C1C}">
                <a14:useLocalDpi xmlns:a14="http://schemas.microsoft.com/office/drawing/2010/main" val="0"/>
              </a:ext>
            </a:extLst>
          </a:blip>
          <a:srcRect/>
          <a:stretch>
            <a:fillRect/>
          </a:stretch>
        </p:blipFill>
        <p:spPr bwMode="auto">
          <a:xfrm>
            <a:off x="5076056" y="886615"/>
            <a:ext cx="2742087" cy="1631570"/>
          </a:xfrm>
          <a:prstGeom prst="rect">
            <a:avLst/>
          </a:prstGeom>
          <a:noFill/>
          <a:ln>
            <a:noFill/>
          </a:ln>
        </p:spPr>
      </p:pic>
      <mc:AlternateContent xmlns:mc="http://schemas.openxmlformats.org/markup-compatibility/2006" xmlns:a14="http://schemas.microsoft.com/office/drawing/2010/main">
        <mc:Choice Requires="a14">
          <p:sp>
            <p:nvSpPr>
              <p:cNvPr id="112" name="Rectangle 111"/>
              <p:cNvSpPr/>
              <p:nvPr/>
            </p:nvSpPr>
            <p:spPr>
              <a:xfrm>
                <a:off x="457597" y="5178040"/>
                <a:ext cx="3970387" cy="1366528"/>
              </a:xfrm>
              <a:prstGeom prst="rect">
                <a:avLst/>
              </a:prstGeom>
            </p:spPr>
            <p:txBody>
              <a:bodyPr wrap="square">
                <a:spAutoFit/>
              </a:bodyPr>
              <a:lstStyle/>
              <a:p>
                <a:pPr lvl="0">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[JMC 2009 Q6] Each square in the figure is 1 unit by 1 unit. What is the area of triangle </a:t>
                </a:r>
                <a14:m>
                  <m:oMath xmlns:m="http://schemas.openxmlformats.org/officeDocument/2006/math">
                    <m:r>
                      <a:rPr lang="en-GB" i="1">
                        <a:effectLst/>
                        <a:latin typeface="Cambria Math" panose="02040503050406030204" pitchFamily="18" charset="0"/>
                        <a:ea typeface="Calibri" panose="020F0502020204030204" pitchFamily="34" charset="0"/>
                        <a:cs typeface="Times New Roman" panose="02020603050405020304" pitchFamily="18" charset="0"/>
                      </a:rPr>
                      <m:t>𝐴𝐵𝑀</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(in square units)?</a:t>
                </a:r>
                <a:br>
                  <a:rPr lang="en-GB" dirty="0">
                    <a:effectLst/>
                    <a:latin typeface="Calibri" panose="020F0502020204030204" pitchFamily="34" charset="0"/>
                    <a:ea typeface="Times New Roman" panose="02020603050405020304" pitchFamily="18" charset="0"/>
                    <a:cs typeface="Times New Roman" panose="02020603050405020304" pitchFamily="18" charset="0"/>
                  </a:rPr>
                </a:br>
                <a:r>
                  <a:rPr lang="en-GB" b="1" dirty="0">
                    <a:effectLst/>
                    <a:latin typeface="Calibri" panose="020F0502020204030204" pitchFamily="34" charset="0"/>
                    <a:ea typeface="Times New Roman" panose="02020603050405020304" pitchFamily="18" charset="0"/>
                    <a:cs typeface="Times New Roman" panose="02020603050405020304" pitchFamily="18" charset="0"/>
                  </a:rPr>
                  <a:t>Solution: 4.5</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2" name="Rectangle 111"/>
              <p:cNvSpPr>
                <a:spLocks noRot="1" noChangeAspect="1" noMove="1" noResize="1" noEditPoints="1" noAdjustHandles="1" noChangeArrowheads="1" noChangeShapeType="1" noTextEdit="1"/>
              </p:cNvSpPr>
              <p:nvPr/>
            </p:nvSpPr>
            <p:spPr>
              <a:xfrm>
                <a:off x="457597" y="5178040"/>
                <a:ext cx="3970387" cy="1366528"/>
              </a:xfrm>
              <a:prstGeom prst="rect">
                <a:avLst/>
              </a:prstGeom>
              <a:blipFill rotWithShape="0">
                <a:blip r:embed="rId4"/>
                <a:stretch>
                  <a:fillRect l="-1229" t="-444" r="-1075" b="-4444"/>
                </a:stretch>
              </a:blipFill>
            </p:spPr>
            <p:txBody>
              <a:bodyPr/>
              <a:lstStyle/>
              <a:p>
                <a:r>
                  <a:rPr lang="en-GB">
                    <a:noFill/>
                  </a:rPr>
                  <a:t> </a:t>
                </a:r>
              </a:p>
            </p:txBody>
          </p:sp>
        </mc:Fallback>
      </mc:AlternateContent>
      <p:pic>
        <p:nvPicPr>
          <p:cNvPr id="113" name="Picture 112"/>
          <p:cNvPicPr/>
          <p:nvPr/>
        </p:nvPicPr>
        <p:blipFill>
          <a:blip r:embed="rId5">
            <a:extLst>
              <a:ext uri="{28A0092B-C50C-407E-A947-70E740481C1C}">
                <a14:useLocalDpi xmlns:a14="http://schemas.microsoft.com/office/drawing/2010/main" val="0"/>
              </a:ext>
            </a:extLst>
          </a:blip>
          <a:srcRect/>
          <a:stretch>
            <a:fillRect/>
          </a:stretch>
        </p:blipFill>
        <p:spPr bwMode="auto">
          <a:xfrm>
            <a:off x="1645680" y="3672108"/>
            <a:ext cx="1594220" cy="1312878"/>
          </a:xfrm>
          <a:prstGeom prst="rect">
            <a:avLst/>
          </a:prstGeom>
          <a:noFill/>
          <a:ln>
            <a:noFill/>
          </a:ln>
        </p:spPr>
      </p:pic>
      <p:sp>
        <p:nvSpPr>
          <p:cNvPr id="114" name="Trapezoid 113"/>
          <p:cNvSpPr/>
          <p:nvPr/>
        </p:nvSpPr>
        <p:spPr>
          <a:xfrm rot="5400000">
            <a:off x="4659957" y="4978439"/>
            <a:ext cx="1824025" cy="813306"/>
          </a:xfrm>
          <a:prstGeom prst="trapezoid">
            <a:avLst>
              <a:gd name="adj" fmla="val 4755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5" name="TextBox 114"/>
          <p:cNvSpPr txBox="1"/>
          <p:nvPr/>
        </p:nvSpPr>
        <p:spPr>
          <a:xfrm>
            <a:off x="5964558" y="5152546"/>
            <a:ext cx="695722" cy="369332"/>
          </a:xfrm>
          <a:prstGeom prst="rect">
            <a:avLst/>
          </a:prstGeom>
          <a:noFill/>
        </p:spPr>
        <p:txBody>
          <a:bodyPr wrap="square" rtlCol="0">
            <a:spAutoFit/>
          </a:bodyPr>
          <a:lstStyle/>
          <a:p>
            <a:r>
              <a:rPr lang="en-GB" dirty="0"/>
              <a:t>10m</a:t>
            </a:r>
          </a:p>
        </p:txBody>
      </p:sp>
      <p:sp>
        <p:nvSpPr>
          <p:cNvPr id="116" name="TextBox 115"/>
          <p:cNvSpPr txBox="1"/>
          <p:nvPr/>
        </p:nvSpPr>
        <p:spPr>
          <a:xfrm>
            <a:off x="4613785" y="5215402"/>
            <a:ext cx="695722" cy="369332"/>
          </a:xfrm>
          <a:prstGeom prst="rect">
            <a:avLst/>
          </a:prstGeom>
          <a:noFill/>
        </p:spPr>
        <p:txBody>
          <a:bodyPr wrap="square" rtlCol="0">
            <a:spAutoFit/>
          </a:bodyPr>
          <a:lstStyle/>
          <a:p>
            <a:r>
              <a:rPr lang="en-GB" dirty="0"/>
              <a:t>15m</a:t>
            </a:r>
          </a:p>
        </p:txBody>
      </p:sp>
      <p:sp>
        <p:nvSpPr>
          <p:cNvPr id="117" name="TextBox 116"/>
          <p:cNvSpPr txBox="1"/>
          <p:nvPr/>
        </p:nvSpPr>
        <p:spPr>
          <a:xfrm>
            <a:off x="5309282" y="4872363"/>
            <a:ext cx="695722" cy="369332"/>
          </a:xfrm>
          <a:prstGeom prst="rect">
            <a:avLst/>
          </a:prstGeom>
          <a:noFill/>
        </p:spPr>
        <p:txBody>
          <a:bodyPr wrap="square" rtlCol="0">
            <a:spAutoFit/>
          </a:bodyPr>
          <a:lstStyle/>
          <a:p>
            <a:r>
              <a:rPr lang="en-GB" dirty="0"/>
              <a:t>8m</a:t>
            </a:r>
          </a:p>
        </p:txBody>
      </p:sp>
      <p:cxnSp>
        <p:nvCxnSpPr>
          <p:cNvPr id="118" name="Straight Arrow Connector 117"/>
          <p:cNvCxnSpPr/>
          <p:nvPr/>
        </p:nvCxnSpPr>
        <p:spPr>
          <a:xfrm flipV="1">
            <a:off x="5165316" y="5178040"/>
            <a:ext cx="810888" cy="1"/>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21" name="TextBox 120"/>
          <p:cNvSpPr txBox="1"/>
          <p:nvPr/>
        </p:nvSpPr>
        <p:spPr>
          <a:xfrm>
            <a:off x="6660055" y="4365104"/>
            <a:ext cx="2267921" cy="2031325"/>
          </a:xfrm>
          <a:prstGeom prst="rect">
            <a:avLst/>
          </a:prstGeom>
          <a:noFill/>
        </p:spPr>
        <p:txBody>
          <a:bodyPr wrap="square" rtlCol="0">
            <a:spAutoFit/>
          </a:bodyPr>
          <a:lstStyle/>
          <a:p>
            <a:r>
              <a:rPr lang="en-GB" dirty="0"/>
              <a:t>Bob has a garden in the shape of a trapezium. If it costs £15.22 per m</a:t>
            </a:r>
            <a:r>
              <a:rPr lang="en-GB" baseline="30000" dirty="0"/>
              <a:t>2</a:t>
            </a:r>
            <a:r>
              <a:rPr lang="en-GB" dirty="0"/>
              <a:t> of turf, how much will it cost to turf his garden?</a:t>
            </a:r>
          </a:p>
          <a:p>
            <a:r>
              <a:rPr lang="en-GB" b="1" dirty="0"/>
              <a:t>Solution: £1522</a:t>
            </a:r>
          </a:p>
        </p:txBody>
      </p:sp>
      <p:sp>
        <p:nvSpPr>
          <p:cNvPr id="124" name="Rectangle 123"/>
          <p:cNvSpPr/>
          <p:nvPr/>
        </p:nvSpPr>
        <p:spPr>
          <a:xfrm>
            <a:off x="427829" y="792009"/>
            <a:ext cx="344766" cy="30995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25" name="Rectangle 124"/>
          <p:cNvSpPr/>
          <p:nvPr/>
        </p:nvSpPr>
        <p:spPr>
          <a:xfrm>
            <a:off x="4094757" y="769257"/>
            <a:ext cx="344766" cy="30995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126" name="Rectangle 125"/>
          <p:cNvSpPr/>
          <p:nvPr/>
        </p:nvSpPr>
        <p:spPr>
          <a:xfrm>
            <a:off x="427829" y="3721753"/>
            <a:ext cx="344766" cy="30995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4</a:t>
            </a:r>
          </a:p>
        </p:txBody>
      </p:sp>
      <p:sp>
        <p:nvSpPr>
          <p:cNvPr id="127" name="Rectangle 126"/>
          <p:cNvSpPr/>
          <p:nvPr/>
        </p:nvSpPr>
        <p:spPr>
          <a:xfrm>
            <a:off x="4183117" y="4369045"/>
            <a:ext cx="344766" cy="30995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5</a:t>
            </a:r>
          </a:p>
        </p:txBody>
      </p:sp>
      <p:sp>
        <p:nvSpPr>
          <p:cNvPr id="128" name="Rectangle 127"/>
          <p:cNvSpPr/>
          <p:nvPr/>
        </p:nvSpPr>
        <p:spPr>
          <a:xfrm>
            <a:off x="1561897" y="3117618"/>
            <a:ext cx="1423674" cy="3747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9" name="Rectangle 128"/>
          <p:cNvSpPr/>
          <p:nvPr/>
        </p:nvSpPr>
        <p:spPr>
          <a:xfrm>
            <a:off x="4395853" y="3822095"/>
            <a:ext cx="1423674" cy="3747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0" name="Rectangle 129"/>
          <p:cNvSpPr/>
          <p:nvPr/>
        </p:nvSpPr>
        <p:spPr>
          <a:xfrm>
            <a:off x="457597" y="6209064"/>
            <a:ext cx="1423674" cy="3747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1" name="Rectangle 130"/>
          <p:cNvSpPr/>
          <p:nvPr/>
        </p:nvSpPr>
        <p:spPr>
          <a:xfrm>
            <a:off x="6742154" y="6064479"/>
            <a:ext cx="1540547" cy="3747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2921364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8"/>
                                        </p:tgtEl>
                                      </p:cBhvr>
                                    </p:animEffect>
                                    <p:set>
                                      <p:cBhvr>
                                        <p:cTn id="7" dur="1" fill="hold">
                                          <p:stCondLst>
                                            <p:cond delay="499"/>
                                          </p:stCondLst>
                                        </p:cTn>
                                        <p:tgtEl>
                                          <p:spTgt spid="128"/>
                                        </p:tgtEl>
                                        <p:attrNameLst>
                                          <p:attrName>style.visibility</p:attrName>
                                        </p:attrNameLst>
                                      </p:cBhvr>
                                      <p:to>
                                        <p:strVal val="hidden"/>
                                      </p:to>
                                    </p:set>
                                  </p:childTnLst>
                                </p:cTn>
                              </p:par>
                            </p:childTnLst>
                          </p:cTn>
                        </p:par>
                      </p:childTnLst>
                    </p:cTn>
                  </p:par>
                </p:childTnLst>
              </p:cTn>
              <p:nextCondLst>
                <p:cond evt="onClick" delay="0">
                  <p:tgtEl>
                    <p:spTgt spid="128"/>
                  </p:tgtEl>
                </p:cond>
              </p:nextCondLst>
            </p:seq>
            <p:seq concurrent="1" nextAc="seek">
              <p:cTn id="8" restart="whenNotActive" fill="hold" evtFilter="cancelBubble" nodeType="interactiveSeq">
                <p:stCondLst>
                  <p:cond evt="onClick" delay="0">
                    <p:tgtEl>
                      <p:spTgt spid="12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9"/>
                                        </p:tgtEl>
                                      </p:cBhvr>
                                    </p:animEffect>
                                    <p:set>
                                      <p:cBhvr>
                                        <p:cTn id="13" dur="1" fill="hold">
                                          <p:stCondLst>
                                            <p:cond delay="499"/>
                                          </p:stCondLst>
                                        </p:cTn>
                                        <p:tgtEl>
                                          <p:spTgt spid="129"/>
                                        </p:tgtEl>
                                        <p:attrNameLst>
                                          <p:attrName>style.visibility</p:attrName>
                                        </p:attrNameLst>
                                      </p:cBhvr>
                                      <p:to>
                                        <p:strVal val="hidden"/>
                                      </p:to>
                                    </p:set>
                                  </p:childTnLst>
                                </p:cTn>
                              </p:par>
                            </p:childTnLst>
                          </p:cTn>
                        </p:par>
                      </p:childTnLst>
                    </p:cTn>
                  </p:par>
                </p:childTnLst>
              </p:cTn>
              <p:nextCondLst>
                <p:cond evt="onClick" delay="0">
                  <p:tgtEl>
                    <p:spTgt spid="129"/>
                  </p:tgtEl>
                </p:cond>
              </p:nextCondLst>
            </p:seq>
            <p:seq concurrent="1" nextAc="seek">
              <p:cTn id="14" restart="whenNotActive" fill="hold" evtFilter="cancelBubble" nodeType="interactiveSeq">
                <p:stCondLst>
                  <p:cond evt="onClick" delay="0">
                    <p:tgtEl>
                      <p:spTgt spid="13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0"/>
                                        </p:tgtEl>
                                      </p:cBhvr>
                                    </p:animEffect>
                                    <p:set>
                                      <p:cBhvr>
                                        <p:cTn id="19" dur="1" fill="hold">
                                          <p:stCondLst>
                                            <p:cond delay="499"/>
                                          </p:stCondLst>
                                        </p:cTn>
                                        <p:tgtEl>
                                          <p:spTgt spid="130"/>
                                        </p:tgtEl>
                                        <p:attrNameLst>
                                          <p:attrName>style.visibility</p:attrName>
                                        </p:attrNameLst>
                                      </p:cBhvr>
                                      <p:to>
                                        <p:strVal val="hidden"/>
                                      </p:to>
                                    </p:set>
                                  </p:childTnLst>
                                </p:cTn>
                              </p:par>
                            </p:childTnLst>
                          </p:cTn>
                        </p:par>
                      </p:childTnLst>
                    </p:cTn>
                  </p:par>
                </p:childTnLst>
              </p:cTn>
              <p:nextCondLst>
                <p:cond evt="onClick" delay="0">
                  <p:tgtEl>
                    <p:spTgt spid="130"/>
                  </p:tgtEl>
                </p:cond>
              </p:nextCondLst>
            </p:seq>
            <p:seq concurrent="1" nextAc="seek">
              <p:cTn id="20" restart="whenNotActive" fill="hold" evtFilter="cancelBubble" nodeType="interactiveSeq">
                <p:stCondLst>
                  <p:cond evt="onClick" delay="0">
                    <p:tgtEl>
                      <p:spTgt spid="13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1"/>
                                        </p:tgtEl>
                                      </p:cBhvr>
                                    </p:animEffect>
                                    <p:set>
                                      <p:cBhvr>
                                        <p:cTn id="25" dur="1" fill="hold">
                                          <p:stCondLst>
                                            <p:cond delay="499"/>
                                          </p:stCondLst>
                                        </p:cTn>
                                        <p:tgtEl>
                                          <p:spTgt spid="131"/>
                                        </p:tgtEl>
                                        <p:attrNameLst>
                                          <p:attrName>style.visibility</p:attrName>
                                        </p:attrNameLst>
                                      </p:cBhvr>
                                      <p:to>
                                        <p:strVal val="hidden"/>
                                      </p:to>
                                    </p:set>
                                  </p:childTnLst>
                                </p:cTn>
                              </p:par>
                            </p:childTnLst>
                          </p:cTn>
                        </p:par>
                      </p:childTnLst>
                    </p:cTn>
                  </p:par>
                </p:childTnLst>
              </p:cTn>
              <p:nextCondLst>
                <p:cond evt="onClick" delay="0">
                  <p:tgtEl>
                    <p:spTgt spid="131"/>
                  </p:tgtEl>
                </p:cond>
              </p:nextCondLst>
            </p:seq>
          </p:childTnLst>
        </p:cTn>
      </p:par>
    </p:tnLst>
    <p:bldLst>
      <p:bldP spid="128" grpId="0" animBg="1"/>
      <p:bldP spid="129" grpId="0" animBg="1"/>
      <p:bldP spid="130" grpId="0" animBg="1"/>
      <p:bldP spid="1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For Teacher Use: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80728"/>
            <a:ext cx="8064896" cy="3016210"/>
          </a:xfrm>
          <a:prstGeom prst="rect">
            <a:avLst/>
          </a:prstGeom>
          <a:noFill/>
        </p:spPr>
        <p:txBody>
          <a:bodyPr wrap="square" rtlCol="0">
            <a:spAutoFit/>
          </a:bodyPr>
          <a:lstStyle/>
          <a:p>
            <a:r>
              <a:rPr lang="en-GB" dirty="0"/>
              <a:t>Recommended lesson structure:</a:t>
            </a:r>
          </a:p>
          <a:p>
            <a:endParaRPr lang="en-GB" dirty="0"/>
          </a:p>
          <a:p>
            <a:r>
              <a:rPr lang="en-GB" b="1" dirty="0"/>
              <a:t>Lesson 1</a:t>
            </a:r>
            <a:r>
              <a:rPr lang="en-GB" dirty="0"/>
              <a:t>: Area and perimeter of rectilinear shapes.</a:t>
            </a:r>
          </a:p>
          <a:p>
            <a:r>
              <a:rPr lang="en-GB" b="1" dirty="0"/>
              <a:t>Lesson 2</a:t>
            </a:r>
            <a:r>
              <a:rPr lang="en-GB" dirty="0"/>
              <a:t>: Area of triangles, parallelograms and trapeziums.</a:t>
            </a:r>
          </a:p>
          <a:p>
            <a:r>
              <a:rPr lang="en-GB" b="1" dirty="0"/>
              <a:t>Lesson 3-4</a:t>
            </a:r>
            <a:r>
              <a:rPr lang="en-GB" dirty="0"/>
              <a:t>: Area and circumference of circles. Fractions of circles.</a:t>
            </a:r>
          </a:p>
          <a:p>
            <a:r>
              <a:rPr lang="en-GB" b="1" dirty="0"/>
              <a:t>Lesson 5</a:t>
            </a:r>
            <a:r>
              <a:rPr lang="en-GB" dirty="0"/>
              <a:t>: Additive and subtractive methods for area. </a:t>
            </a:r>
            <a:r>
              <a:rPr lang="en-GB" sz="1400" dirty="0"/>
              <a:t>(Including moving parts of a shape to ‘fill in gaps’)</a:t>
            </a:r>
          </a:p>
          <a:p>
            <a:r>
              <a:rPr lang="en-GB" b="1" dirty="0"/>
              <a:t>Lesson 6</a:t>
            </a:r>
            <a:r>
              <a:rPr lang="en-GB" dirty="0"/>
              <a:t>: Levelled Activity: Additive and subtractive methods</a:t>
            </a:r>
          </a:p>
          <a:p>
            <a:r>
              <a:rPr lang="en-GB" b="1" dirty="0"/>
              <a:t>Lesson 7: </a:t>
            </a:r>
            <a:r>
              <a:rPr lang="en-GB" dirty="0"/>
              <a:t>Fraction of area shaded </a:t>
            </a:r>
            <a:r>
              <a:rPr lang="en-GB" sz="1400" dirty="0"/>
              <a:t>(includes principles of (a) splitting into congruent shapes (b) the area of two triangles with the same base are proportional to the height, and equal if height is same).</a:t>
            </a:r>
          </a:p>
          <a:p>
            <a:r>
              <a:rPr lang="en-GB" b="1" dirty="0"/>
              <a:t>Lesson 8</a:t>
            </a:r>
            <a:r>
              <a:rPr lang="en-GB" dirty="0"/>
              <a:t>: Consolidation/Mini-assessment</a:t>
            </a:r>
          </a:p>
        </p:txBody>
      </p:sp>
      <p:sp>
        <p:nvSpPr>
          <p:cNvPr id="6" name="Rectangle 5">
            <a:hlinkClick r:id="rId2" action="ppaction://hlinksldjump"/>
          </p:cNvPr>
          <p:cNvSpPr/>
          <p:nvPr/>
        </p:nvSpPr>
        <p:spPr>
          <a:xfrm>
            <a:off x="8432902" y="1550858"/>
            <a:ext cx="667958" cy="271415"/>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t>Go &gt;</a:t>
            </a:r>
          </a:p>
        </p:txBody>
      </p:sp>
      <p:sp>
        <p:nvSpPr>
          <p:cNvPr id="7" name="Rectangle 6">
            <a:hlinkClick r:id="rId3" action="ppaction://hlinksldjump"/>
          </p:cNvPr>
          <p:cNvSpPr/>
          <p:nvPr/>
        </p:nvSpPr>
        <p:spPr>
          <a:xfrm>
            <a:off x="8440546" y="1834581"/>
            <a:ext cx="667958" cy="271415"/>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t>Go &gt;</a:t>
            </a:r>
          </a:p>
        </p:txBody>
      </p:sp>
      <p:sp>
        <p:nvSpPr>
          <p:cNvPr id="8" name="Rectangle 7">
            <a:hlinkClick r:id="rId4" action="ppaction://hlinksldjump"/>
          </p:cNvPr>
          <p:cNvSpPr/>
          <p:nvPr/>
        </p:nvSpPr>
        <p:spPr>
          <a:xfrm>
            <a:off x="8432902" y="2115646"/>
            <a:ext cx="667958" cy="271415"/>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t>Go &gt;</a:t>
            </a:r>
          </a:p>
        </p:txBody>
      </p:sp>
      <p:sp>
        <p:nvSpPr>
          <p:cNvPr id="9" name="Rectangle 8">
            <a:hlinkClick r:id="rId5" action="ppaction://hlinksldjump"/>
          </p:cNvPr>
          <p:cNvSpPr/>
          <p:nvPr/>
        </p:nvSpPr>
        <p:spPr>
          <a:xfrm>
            <a:off x="8440546" y="2397682"/>
            <a:ext cx="667958" cy="271415"/>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t>Go &gt;</a:t>
            </a:r>
          </a:p>
        </p:txBody>
      </p:sp>
      <p:sp>
        <p:nvSpPr>
          <p:cNvPr id="10" name="Rectangle 9">
            <a:hlinkClick r:id="rId6" action="ppaction://hlinksldjump"/>
          </p:cNvPr>
          <p:cNvSpPr/>
          <p:nvPr/>
        </p:nvSpPr>
        <p:spPr>
          <a:xfrm>
            <a:off x="8440546" y="2925895"/>
            <a:ext cx="667958" cy="271415"/>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t>Go &gt;</a:t>
            </a:r>
          </a:p>
        </p:txBody>
      </p:sp>
      <p:sp>
        <p:nvSpPr>
          <p:cNvPr id="11" name="Rectangle 10">
            <a:hlinkClick r:id="rId7" action="ppaction://hlinksldjump"/>
          </p:cNvPr>
          <p:cNvSpPr/>
          <p:nvPr/>
        </p:nvSpPr>
        <p:spPr>
          <a:xfrm>
            <a:off x="8432902" y="3197310"/>
            <a:ext cx="667958" cy="271415"/>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t>Go &gt;</a:t>
            </a:r>
          </a:p>
        </p:txBody>
      </p:sp>
      <p:cxnSp>
        <p:nvCxnSpPr>
          <p:cNvPr id="13" name="Straight Connector 12"/>
          <p:cNvCxnSpPr/>
          <p:nvPr/>
        </p:nvCxnSpPr>
        <p:spPr>
          <a:xfrm>
            <a:off x="5493246" y="1686565"/>
            <a:ext cx="2808312"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6127601" y="1970288"/>
            <a:ext cx="2160240" cy="64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6675090" y="2279288"/>
            <a:ext cx="1608714" cy="64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6450989" y="3012188"/>
            <a:ext cx="1812469" cy="281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32432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2</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4"/>
          <p:cNvSpPr/>
          <p:nvPr/>
        </p:nvSpPr>
        <p:spPr>
          <a:xfrm>
            <a:off x="539552" y="725206"/>
            <a:ext cx="4572000" cy="923330"/>
          </a:xfrm>
          <a:prstGeom prst="rect">
            <a:avLst/>
          </a:prstGeom>
        </p:spPr>
        <p:txBody>
          <a:bodyPr>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[IMC 2005 Q9] Which of the following shaded regions has an area different from the other shaded regions?</a:t>
            </a:r>
            <a:endParaRPr lang="en-GB"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81302"/>
            <a:ext cx="4536504" cy="523561"/>
          </a:xfrm>
          <a:prstGeom prst="rect">
            <a:avLst/>
          </a:prstGeom>
          <a:noFill/>
          <a:ln>
            <a:noFill/>
          </a:ln>
        </p:spPr>
      </p:pic>
      <p:sp>
        <p:nvSpPr>
          <p:cNvPr id="7" name="Rectangle 6"/>
          <p:cNvSpPr/>
          <p:nvPr/>
        </p:nvSpPr>
        <p:spPr>
          <a:xfrm>
            <a:off x="683568" y="2348880"/>
            <a:ext cx="4572000" cy="646331"/>
          </a:xfrm>
          <a:prstGeom prst="rect">
            <a:avLst/>
          </a:prstGeom>
        </p:spPr>
        <p:txBody>
          <a:bodyPr>
            <a:spAutoFit/>
          </a:bodyPr>
          <a:lstStyle/>
          <a:p>
            <a:r>
              <a:rPr lang="en-GB" b="1" dirty="0">
                <a:latin typeface="Calibri" panose="020F0502020204030204" pitchFamily="34" charset="0"/>
                <a:ea typeface="Calibri" panose="020F0502020204030204" pitchFamily="34" charset="0"/>
                <a:cs typeface="Times New Roman" panose="02020603050405020304" pitchFamily="18" charset="0"/>
              </a:rPr>
              <a:t>Solution: All have an area of 3 except for D (which has an area of 2.5)</a:t>
            </a:r>
            <a:endParaRPr lang="en-GB" b="1" dirty="0"/>
          </a:p>
        </p:txBody>
      </p:sp>
      <mc:AlternateContent xmlns:mc="http://schemas.openxmlformats.org/markup-compatibility/2006" xmlns:a14="http://schemas.microsoft.com/office/drawing/2010/main">
        <mc:Choice Requires="a14">
          <p:sp>
            <p:nvSpPr>
              <p:cNvPr id="8" name="Rectangle 7"/>
              <p:cNvSpPr/>
              <p:nvPr/>
            </p:nvSpPr>
            <p:spPr>
              <a:xfrm>
                <a:off x="661094" y="3139228"/>
                <a:ext cx="8087369" cy="2759602"/>
              </a:xfrm>
              <a:prstGeom prst="rect">
                <a:avLst/>
              </a:prstGeom>
            </p:spPr>
            <p:txBody>
              <a:bodyPr wrap="square">
                <a:spAutoFit/>
              </a:bodyPr>
              <a:lstStyle/>
              <a:p>
                <a:pPr lvl="0">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[SMC 2003 Q2] Triangle </a:t>
                </a:r>
                <a14:m>
                  <m:oMath xmlns:m="http://schemas.openxmlformats.org/officeDocument/2006/math">
                    <m:r>
                      <a:rPr lang="en-GB" i="1">
                        <a:effectLst/>
                        <a:latin typeface="Cambria Math" panose="02040503050406030204" pitchFamily="18" charset="0"/>
                        <a:ea typeface="Calibri" panose="020F0502020204030204" pitchFamily="34" charset="0"/>
                        <a:cs typeface="Times New Roman" panose="02020603050405020304" pitchFamily="18" charset="0"/>
                      </a:rPr>
                      <m:t>𝑃𝑄𝑈</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has a right angle at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𝑈</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The points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𝑅</m:t>
                    </m:r>
                    <m:r>
                      <a:rPr lang="en-GB" i="1">
                        <a:effectLst/>
                        <a:latin typeface="Cambria Math" panose="02040503050406030204" pitchFamily="18" charset="0"/>
                        <a:ea typeface="Times New Roman" panose="02020603050405020304" pitchFamily="18" charset="0"/>
                        <a:cs typeface="Times New Roman" panose="02020603050405020304" pitchFamily="18" charset="0"/>
                      </a:rPr>
                      <m:t>, </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𝑆</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and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𝑇</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divide the side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𝑄𝑈</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into quarters. Which of the following statements about the areas of the triangles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𝑃𝑄𝑅</m:t>
                    </m:r>
                    <m:r>
                      <a:rPr lang="en-GB" i="1">
                        <a:effectLst/>
                        <a:latin typeface="Cambria Math" panose="02040503050406030204" pitchFamily="18" charset="0"/>
                        <a:ea typeface="Times New Roman" panose="02020603050405020304" pitchFamily="18" charset="0"/>
                        <a:cs typeface="Times New Roman" panose="02020603050405020304" pitchFamily="18" charset="0"/>
                      </a:rPr>
                      <m:t>, </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𝑃𝑅𝑆</m:t>
                    </m:r>
                    <m:r>
                      <a:rPr lang="en-GB" i="1">
                        <a:effectLst/>
                        <a:latin typeface="Cambria Math" panose="02040503050406030204" pitchFamily="18" charset="0"/>
                        <a:ea typeface="Times New Roman" panose="02020603050405020304" pitchFamily="18" charset="0"/>
                        <a:cs typeface="Times New Roman" panose="02020603050405020304" pitchFamily="18" charset="0"/>
                      </a:rPr>
                      <m:t>, </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𝑃𝑆𝑇</m:t>
                    </m:r>
                    <m:r>
                      <a:rPr lang="en-GB" i="1">
                        <a:effectLst/>
                        <a:latin typeface="Cambria Math" panose="02040503050406030204" pitchFamily="18" charset="0"/>
                        <a:ea typeface="Times New Roman" panose="02020603050405020304" pitchFamily="18" charset="0"/>
                        <a:cs typeface="Times New Roman" panose="02020603050405020304" pitchFamily="18" charset="0"/>
                      </a:rPr>
                      <m:t>, </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𝑃𝑇𝑈</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is true?</a:t>
                </a:r>
                <a:br>
                  <a:rPr lang="en-GB" dirty="0">
                    <a:effectLst/>
                    <a:latin typeface="Calibri" panose="020F0502020204030204" pitchFamily="34" charset="0"/>
                    <a:ea typeface="Times New Roman" panose="02020603050405020304" pitchFamily="18" charset="0"/>
                    <a:cs typeface="Times New Roman" panose="02020603050405020304" pitchFamily="18" charset="0"/>
                  </a:rPr>
                </a:br>
                <a:r>
                  <a:rPr lang="en-GB" dirty="0">
                    <a:effectLst/>
                    <a:latin typeface="Calibri" panose="020F0502020204030204" pitchFamily="34" charset="0"/>
                    <a:ea typeface="Times New Roman" panose="02020603050405020304" pitchFamily="18" charset="0"/>
                    <a:cs typeface="Times New Roman" panose="02020603050405020304" pitchFamily="18" charset="0"/>
                  </a:rPr>
                  <a:t>A   All have the same area	</a:t>
                </a:r>
                <a:br>
                  <a:rPr lang="en-GB" dirty="0">
                    <a:effectLst/>
                    <a:latin typeface="Calibri" panose="020F0502020204030204" pitchFamily="34" charset="0"/>
                    <a:ea typeface="Times New Roman" panose="02020603050405020304" pitchFamily="18" charset="0"/>
                    <a:cs typeface="Times New Roman" panose="02020603050405020304" pitchFamily="18" charset="0"/>
                  </a:rPr>
                </a:br>
                <a:r>
                  <a:rPr lang="en-GB" dirty="0">
                    <a:effectLst/>
                    <a:latin typeface="Calibri" panose="020F0502020204030204" pitchFamily="34" charset="0"/>
                    <a:ea typeface="Times New Roman" panose="02020603050405020304" pitchFamily="18" charset="0"/>
                    <a:cs typeface="Times New Roman" panose="02020603050405020304" pitchFamily="18" charset="0"/>
                  </a:rPr>
                  <a:t>B   </a:t>
                </a:r>
                <a14:m>
                  <m:oMath xmlns:m="http://schemas.openxmlformats.org/officeDocument/2006/math">
                    <m:r>
                      <m:rPr>
                        <m:sty m:val="p"/>
                      </m:rPr>
                      <a:rPr lang="en-GB">
                        <a:effectLst/>
                        <a:latin typeface="Cambria Math" panose="02040503050406030204" pitchFamily="18" charset="0"/>
                        <a:ea typeface="Times New Roman" panose="02020603050405020304" pitchFamily="18" charset="0"/>
                        <a:cs typeface="Times New Roman" panose="02020603050405020304" pitchFamily="18" charset="0"/>
                      </a:rPr>
                      <m:t>Δ</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𝑃𝑄𝑅</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is biggest	</a:t>
                </a:r>
                <a:br>
                  <a:rPr lang="en-GB" dirty="0">
                    <a:latin typeface="Calibri" panose="020F0502020204030204" pitchFamily="34" charset="0"/>
                    <a:ea typeface="Times New Roman" panose="02020603050405020304" pitchFamily="18" charset="0"/>
                    <a:cs typeface="Times New Roman" panose="02020603050405020304" pitchFamily="18" charset="0"/>
                  </a:rPr>
                </a:br>
                <a:r>
                  <a:rPr lang="en-GB" dirty="0">
                    <a:effectLst/>
                    <a:latin typeface="Calibri" panose="020F0502020204030204" pitchFamily="34" charset="0"/>
                    <a:ea typeface="Times New Roman" panose="02020603050405020304" pitchFamily="18" charset="0"/>
                    <a:cs typeface="Times New Roman" panose="02020603050405020304" pitchFamily="18" charset="0"/>
                  </a:rPr>
                  <a:t>C   </a:t>
                </a:r>
                <a14:m>
                  <m:oMath xmlns:m="http://schemas.openxmlformats.org/officeDocument/2006/math">
                    <m:r>
                      <m:rPr>
                        <m:sty m:val="p"/>
                      </m:rPr>
                      <a:rPr lang="en-GB">
                        <a:effectLst/>
                        <a:latin typeface="Cambria Math" panose="02040503050406030204" pitchFamily="18" charset="0"/>
                        <a:ea typeface="Times New Roman" panose="02020603050405020304" pitchFamily="18" charset="0"/>
                        <a:cs typeface="Times New Roman" panose="02020603050405020304" pitchFamily="18" charset="0"/>
                      </a:rPr>
                      <m:t>Δ</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𝑃𝑅𝑆</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is biggest	</a:t>
                </a:r>
                <a:br>
                  <a:rPr lang="en-GB" dirty="0">
                    <a:effectLst/>
                    <a:latin typeface="Calibri" panose="020F0502020204030204" pitchFamily="34" charset="0"/>
                    <a:ea typeface="Times New Roman" panose="02020603050405020304" pitchFamily="18" charset="0"/>
                    <a:cs typeface="Times New Roman" panose="02020603050405020304" pitchFamily="18" charset="0"/>
                  </a:rPr>
                </a:br>
                <a:r>
                  <a:rPr lang="en-GB" dirty="0">
                    <a:effectLst/>
                    <a:latin typeface="Calibri" panose="020F0502020204030204" pitchFamily="34" charset="0"/>
                    <a:ea typeface="Times New Roman" panose="02020603050405020304" pitchFamily="18" charset="0"/>
                    <a:cs typeface="Times New Roman" panose="02020603050405020304" pitchFamily="18" charset="0"/>
                  </a:rPr>
                  <a:t>D   </a:t>
                </a:r>
                <a14:m>
                  <m:oMath xmlns:m="http://schemas.openxmlformats.org/officeDocument/2006/math">
                    <m:r>
                      <m:rPr>
                        <m:sty m:val="p"/>
                      </m:rPr>
                      <a:rPr lang="en-GB">
                        <a:effectLst/>
                        <a:latin typeface="Cambria Math" panose="02040503050406030204" pitchFamily="18" charset="0"/>
                        <a:ea typeface="Times New Roman" panose="02020603050405020304" pitchFamily="18" charset="0"/>
                        <a:cs typeface="Times New Roman" panose="02020603050405020304" pitchFamily="18" charset="0"/>
                      </a:rPr>
                      <m:t>Δ</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𝑃𝑆𝑇</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is biggest	</a:t>
                </a:r>
                <a:br>
                  <a:rPr lang="en-GB" dirty="0">
                    <a:effectLst/>
                    <a:latin typeface="Calibri" panose="020F0502020204030204" pitchFamily="34" charset="0"/>
                    <a:ea typeface="Times New Roman" panose="02020603050405020304" pitchFamily="18" charset="0"/>
                    <a:cs typeface="Times New Roman" panose="02020603050405020304" pitchFamily="18" charset="0"/>
                  </a:rPr>
                </a:br>
                <a:r>
                  <a:rPr lang="en-GB" dirty="0">
                    <a:effectLst/>
                    <a:latin typeface="Calibri" panose="020F0502020204030204" pitchFamily="34" charset="0"/>
                    <a:ea typeface="Times New Roman" panose="02020603050405020304" pitchFamily="18" charset="0"/>
                    <a:cs typeface="Times New Roman" panose="02020603050405020304" pitchFamily="18" charset="0"/>
                  </a:rPr>
                  <a:t>E   </a:t>
                </a:r>
                <a14:m>
                  <m:oMath xmlns:m="http://schemas.openxmlformats.org/officeDocument/2006/math">
                    <m:r>
                      <m:rPr>
                        <m:sty m:val="p"/>
                      </m:rPr>
                      <a:rPr lang="en-GB">
                        <a:effectLst/>
                        <a:latin typeface="Cambria Math" panose="02040503050406030204" pitchFamily="18" charset="0"/>
                        <a:ea typeface="Times New Roman" panose="02020603050405020304" pitchFamily="18" charset="0"/>
                        <a:cs typeface="Times New Roman" panose="02020603050405020304" pitchFamily="18" charset="0"/>
                      </a:rPr>
                      <m:t>Δ</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𝑃𝑇𝑈</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is biggest</a:t>
                </a:r>
                <a:br>
                  <a:rPr lang="en-GB" dirty="0">
                    <a:effectLst/>
                    <a:latin typeface="Calibri" panose="020F0502020204030204" pitchFamily="34" charset="0"/>
                    <a:ea typeface="Calibri" panose="020F0502020204030204" pitchFamily="34" charset="0"/>
                    <a:cs typeface="Times New Roman" panose="02020603050405020304" pitchFamily="18" charset="0"/>
                  </a:rPr>
                </a:br>
                <a:r>
                  <a:rPr lang="en-GB" b="1" dirty="0">
                    <a:effectLst/>
                    <a:latin typeface="Calibri" panose="020F0502020204030204" pitchFamily="34" charset="0"/>
                    <a:ea typeface="Calibri" panose="020F0502020204030204" pitchFamily="34" charset="0"/>
                    <a:cs typeface="Times New Roman" panose="02020603050405020304" pitchFamily="18" charset="0"/>
                  </a:rPr>
                  <a:t>Solution: A (note, this principle will be very important in a few lessons time)</a:t>
                </a:r>
              </a:p>
            </p:txBody>
          </p:sp>
        </mc:Choice>
        <mc:Fallback xmlns="">
          <p:sp>
            <p:nvSpPr>
              <p:cNvPr id="8" name="Rectangle 7"/>
              <p:cNvSpPr>
                <a:spLocks noRot="1" noChangeAspect="1" noMove="1" noResize="1" noEditPoints="1" noAdjustHandles="1" noChangeArrowheads="1" noChangeShapeType="1" noTextEdit="1"/>
              </p:cNvSpPr>
              <p:nvPr/>
            </p:nvSpPr>
            <p:spPr>
              <a:xfrm>
                <a:off x="661094" y="3139228"/>
                <a:ext cx="8087369" cy="2759602"/>
              </a:xfrm>
              <a:prstGeom prst="rect">
                <a:avLst/>
              </a:prstGeom>
              <a:blipFill rotWithShape="0">
                <a:blip r:embed="rId3"/>
                <a:stretch>
                  <a:fillRect l="-603" t="-1104" r="-75" b="-1987"/>
                </a:stretch>
              </a:blipFill>
            </p:spPr>
            <p:txBody>
              <a:bodyPr/>
              <a:lstStyle/>
              <a:p>
                <a:r>
                  <a:rPr lang="en-GB">
                    <a:noFill/>
                  </a:rPr>
                  <a:t> </a:t>
                </a:r>
              </a:p>
            </p:txBody>
          </p:sp>
        </mc:Fallback>
      </mc:AlternateContent>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5249044" y="4256121"/>
            <a:ext cx="3240360" cy="1279191"/>
          </a:xfrm>
          <a:prstGeom prst="rect">
            <a:avLst/>
          </a:prstGeom>
          <a:noFill/>
          <a:ln>
            <a:noFill/>
          </a:ln>
        </p:spPr>
      </p:pic>
      <p:sp>
        <p:nvSpPr>
          <p:cNvPr id="10" name="Rectangle 9"/>
          <p:cNvSpPr/>
          <p:nvPr/>
        </p:nvSpPr>
        <p:spPr>
          <a:xfrm>
            <a:off x="122778" y="756350"/>
            <a:ext cx="344766" cy="30995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6</a:t>
            </a:r>
          </a:p>
        </p:txBody>
      </p:sp>
      <p:sp>
        <p:nvSpPr>
          <p:cNvPr id="11" name="Rectangle 10"/>
          <p:cNvSpPr/>
          <p:nvPr/>
        </p:nvSpPr>
        <p:spPr>
          <a:xfrm>
            <a:off x="122778" y="3274493"/>
            <a:ext cx="344766" cy="30995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7</a:t>
            </a:r>
          </a:p>
        </p:txBody>
      </p:sp>
      <p:sp>
        <p:nvSpPr>
          <p:cNvPr id="12" name="Rectangle 11"/>
          <p:cNvSpPr/>
          <p:nvPr/>
        </p:nvSpPr>
        <p:spPr>
          <a:xfrm>
            <a:off x="695986" y="2395536"/>
            <a:ext cx="4308062" cy="5996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700298" y="5544858"/>
            <a:ext cx="7400093" cy="4979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8119923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2</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Isosceles Triangle 9"/>
          <p:cNvSpPr/>
          <p:nvPr/>
        </p:nvSpPr>
        <p:spPr>
          <a:xfrm>
            <a:off x="1183407" y="1042826"/>
            <a:ext cx="2389536" cy="1420735"/>
          </a:xfrm>
          <a:custGeom>
            <a:avLst/>
            <a:gdLst>
              <a:gd name="connsiteX0" fmla="*/ 0 w 2520280"/>
              <a:gd name="connsiteY0" fmla="*/ 1234017 h 1234017"/>
              <a:gd name="connsiteX1" fmla="*/ 1260140 w 2520280"/>
              <a:gd name="connsiteY1" fmla="*/ 0 h 1234017"/>
              <a:gd name="connsiteX2" fmla="*/ 2520280 w 2520280"/>
              <a:gd name="connsiteY2" fmla="*/ 1234017 h 1234017"/>
              <a:gd name="connsiteX3" fmla="*/ 0 w 2520280"/>
              <a:gd name="connsiteY3" fmla="*/ 1234017 h 1234017"/>
              <a:gd name="connsiteX0" fmla="*/ 0 w 1260140"/>
              <a:gd name="connsiteY0" fmla="*/ 1234017 h 1234017"/>
              <a:gd name="connsiteX1" fmla="*/ 1260140 w 1260140"/>
              <a:gd name="connsiteY1" fmla="*/ 0 h 1234017"/>
              <a:gd name="connsiteX2" fmla="*/ 85552 w 1260140"/>
              <a:gd name="connsiteY2" fmla="*/ 66229 h 1234017"/>
              <a:gd name="connsiteX3" fmla="*/ 0 w 1260140"/>
              <a:gd name="connsiteY3" fmla="*/ 1234017 h 1234017"/>
              <a:gd name="connsiteX0" fmla="*/ 0 w 2042338"/>
              <a:gd name="connsiteY0" fmla="*/ 1167788 h 1167788"/>
              <a:gd name="connsiteX1" fmla="*/ 2042338 w 2042338"/>
              <a:gd name="connsiteY1" fmla="*/ 1123593 h 1167788"/>
              <a:gd name="connsiteX2" fmla="*/ 85552 w 2042338"/>
              <a:gd name="connsiteY2" fmla="*/ 0 h 1167788"/>
              <a:gd name="connsiteX3" fmla="*/ 0 w 2042338"/>
              <a:gd name="connsiteY3" fmla="*/ 1167788 h 1167788"/>
              <a:gd name="connsiteX0" fmla="*/ 0 w 2042338"/>
              <a:gd name="connsiteY0" fmla="*/ 1211855 h 1211855"/>
              <a:gd name="connsiteX1" fmla="*/ 2042338 w 2042338"/>
              <a:gd name="connsiteY1" fmla="*/ 1167660 h 1211855"/>
              <a:gd name="connsiteX2" fmla="*/ 405041 w 2042338"/>
              <a:gd name="connsiteY2" fmla="*/ 0 h 1211855"/>
              <a:gd name="connsiteX3" fmla="*/ 0 w 2042338"/>
              <a:gd name="connsiteY3" fmla="*/ 1211855 h 1211855"/>
              <a:gd name="connsiteX0" fmla="*/ 0 w 2053251"/>
              <a:gd name="connsiteY0" fmla="*/ 1211855 h 1216598"/>
              <a:gd name="connsiteX1" fmla="*/ 2053251 w 2053251"/>
              <a:gd name="connsiteY1" fmla="*/ 1216598 h 1216598"/>
              <a:gd name="connsiteX2" fmla="*/ 405041 w 2053251"/>
              <a:gd name="connsiteY2" fmla="*/ 0 h 1216598"/>
              <a:gd name="connsiteX3" fmla="*/ 0 w 2053251"/>
              <a:gd name="connsiteY3" fmla="*/ 1211855 h 1216598"/>
            </a:gdLst>
            <a:ahLst/>
            <a:cxnLst>
              <a:cxn ang="0">
                <a:pos x="connsiteX0" y="connsiteY0"/>
              </a:cxn>
              <a:cxn ang="0">
                <a:pos x="connsiteX1" y="connsiteY1"/>
              </a:cxn>
              <a:cxn ang="0">
                <a:pos x="connsiteX2" y="connsiteY2"/>
              </a:cxn>
              <a:cxn ang="0">
                <a:pos x="connsiteX3" y="connsiteY3"/>
              </a:cxn>
            </a:cxnLst>
            <a:rect l="l" t="t" r="r" b="b"/>
            <a:pathLst>
              <a:path w="2053251" h="1216598">
                <a:moveTo>
                  <a:pt x="0" y="1211855"/>
                </a:moveTo>
                <a:lnTo>
                  <a:pt x="2053251" y="1216598"/>
                </a:lnTo>
                <a:lnTo>
                  <a:pt x="405041" y="0"/>
                </a:lnTo>
                <a:lnTo>
                  <a:pt x="0" y="1211855"/>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6" name="Straight Arrow Connector 5"/>
          <p:cNvCxnSpPr/>
          <p:nvPr/>
        </p:nvCxnSpPr>
        <p:spPr>
          <a:xfrm flipV="1">
            <a:off x="1685629" y="1089869"/>
            <a:ext cx="2406" cy="1349723"/>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flipH="1" flipV="1">
            <a:off x="1399879" y="1753792"/>
            <a:ext cx="2044700" cy="666751"/>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929831" y="2403206"/>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929831" y="2403206"/>
                <a:ext cx="288032" cy="369332"/>
              </a:xfrm>
              <a:prstGeom prst="rect">
                <a:avLst/>
              </a:prstGeom>
              <a:blipFill rotWithShape="0">
                <a:blip r:embed="rId2"/>
                <a:stretch>
                  <a:fillRect r="-1063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466927" y="2403206"/>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3466927" y="2403206"/>
                <a:ext cx="288032" cy="369332"/>
              </a:xfrm>
              <a:prstGeom prst="rect">
                <a:avLst/>
              </a:prstGeom>
              <a:blipFill rotWithShape="0">
                <a:blip r:embed="rId3"/>
                <a:stretch>
                  <a:fillRect r="-1276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541613" y="711015"/>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𝐶</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1541613" y="711015"/>
                <a:ext cx="288032" cy="369332"/>
              </a:xfrm>
              <a:prstGeom prst="rect">
                <a:avLst/>
              </a:prstGeom>
              <a:blipFill rotWithShape="0">
                <a:blip r:embed="rId4"/>
                <a:stretch>
                  <a:fillRect r="-85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129075" y="1512141"/>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𝐸</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1129075" y="1512141"/>
                <a:ext cx="288032" cy="369332"/>
              </a:xfrm>
              <a:prstGeom prst="rect">
                <a:avLst/>
              </a:prstGeom>
              <a:blipFill rotWithShape="0">
                <a:blip r:embed="rId5"/>
                <a:stretch>
                  <a:fillRect r="-12766"/>
                </a:stretch>
              </a:blipFill>
            </p:spPr>
            <p:txBody>
              <a:bodyPr/>
              <a:lstStyle/>
              <a:p>
                <a:r>
                  <a:rPr lang="en-GB">
                    <a:noFill/>
                  </a:rPr>
                  <a:t> </a:t>
                </a:r>
              </a:p>
            </p:txBody>
          </p:sp>
        </mc:Fallback>
      </mc:AlternateContent>
      <p:sp>
        <p:nvSpPr>
          <p:cNvPr id="12" name="TextBox 11"/>
          <p:cNvSpPr txBox="1"/>
          <p:nvPr/>
        </p:nvSpPr>
        <p:spPr>
          <a:xfrm>
            <a:off x="1963763" y="2695868"/>
            <a:ext cx="695722" cy="369332"/>
          </a:xfrm>
          <a:prstGeom prst="rect">
            <a:avLst/>
          </a:prstGeom>
          <a:noFill/>
        </p:spPr>
        <p:txBody>
          <a:bodyPr wrap="square" rtlCol="0">
            <a:spAutoFit/>
          </a:bodyPr>
          <a:lstStyle/>
          <a:p>
            <a:r>
              <a:rPr lang="en-GB" dirty="0"/>
              <a:t>9cm</a:t>
            </a:r>
          </a:p>
        </p:txBody>
      </p:sp>
      <p:sp>
        <p:nvSpPr>
          <p:cNvPr id="13" name="TextBox 12"/>
          <p:cNvSpPr txBox="1"/>
          <p:nvPr/>
        </p:nvSpPr>
        <p:spPr>
          <a:xfrm>
            <a:off x="1615902" y="1362241"/>
            <a:ext cx="695722" cy="369332"/>
          </a:xfrm>
          <a:prstGeom prst="rect">
            <a:avLst/>
          </a:prstGeom>
          <a:noFill/>
        </p:spPr>
        <p:txBody>
          <a:bodyPr wrap="square" rtlCol="0">
            <a:spAutoFit/>
          </a:bodyPr>
          <a:lstStyle/>
          <a:p>
            <a:r>
              <a:rPr lang="en-GB" dirty="0"/>
              <a:t>4cm</a:t>
            </a:r>
          </a:p>
        </p:txBody>
      </p:sp>
      <p:sp>
        <p:nvSpPr>
          <p:cNvPr id="14" name="TextBox 13"/>
          <p:cNvSpPr txBox="1"/>
          <p:nvPr/>
        </p:nvSpPr>
        <p:spPr>
          <a:xfrm>
            <a:off x="730613" y="1278058"/>
            <a:ext cx="695722" cy="369332"/>
          </a:xfrm>
          <a:prstGeom prst="rect">
            <a:avLst/>
          </a:prstGeom>
          <a:noFill/>
        </p:spPr>
        <p:txBody>
          <a:bodyPr wrap="square" rtlCol="0">
            <a:spAutoFit/>
          </a:bodyPr>
          <a:lstStyle/>
          <a:p>
            <a:r>
              <a:rPr lang="en-GB" dirty="0"/>
              <a:t>6cm</a:t>
            </a:r>
          </a:p>
        </p:txBody>
      </p:sp>
      <p:cxnSp>
        <p:nvCxnSpPr>
          <p:cNvPr id="15" name="Straight Arrow Connector 14"/>
          <p:cNvCxnSpPr/>
          <p:nvPr/>
        </p:nvCxnSpPr>
        <p:spPr>
          <a:xfrm flipV="1">
            <a:off x="944653" y="992936"/>
            <a:ext cx="524151" cy="144665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1217863" y="2741335"/>
            <a:ext cx="2249064"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flipH="1">
            <a:off x="1529260" y="1816498"/>
            <a:ext cx="50007" cy="159544"/>
          </a:xfrm>
          <a:prstGeom prst="line">
            <a:avLst/>
          </a:prstGeom>
          <a:ln w="19050"/>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1381623" y="1914130"/>
            <a:ext cx="157162" cy="54768"/>
          </a:xfrm>
          <a:prstGeom prst="line">
            <a:avLst/>
          </a:prstGeom>
          <a:ln w="19050"/>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1700462" y="2249196"/>
            <a:ext cx="178842" cy="690"/>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H="1">
            <a:off x="1867398" y="2245624"/>
            <a:ext cx="2653" cy="201906"/>
          </a:xfrm>
          <a:prstGeom prst="line">
            <a:avLst/>
          </a:prstGeom>
          <a:ln w="19050"/>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2070125" y="1694052"/>
            <a:ext cx="695722" cy="369332"/>
          </a:xfrm>
          <a:prstGeom prst="rect">
            <a:avLst/>
          </a:prstGeom>
          <a:noFill/>
        </p:spPr>
        <p:txBody>
          <a:bodyPr wrap="square" rtlCol="0">
            <a:spAutoFit/>
          </a:bodyPr>
          <a:lstStyle/>
          <a:p>
            <a:r>
              <a:rPr lang="en-GB" dirty="0"/>
              <a:t>?</a:t>
            </a:r>
          </a:p>
        </p:txBody>
      </p:sp>
      <mc:AlternateContent xmlns:mc="http://schemas.openxmlformats.org/markup-compatibility/2006" xmlns:a14="http://schemas.microsoft.com/office/drawing/2010/main">
        <mc:Choice Requires="a14">
          <p:sp>
            <p:nvSpPr>
              <p:cNvPr id="22" name="TextBox 21"/>
              <p:cNvSpPr txBox="1"/>
              <p:nvPr/>
            </p:nvSpPr>
            <p:spPr>
              <a:xfrm>
                <a:off x="730613" y="3043768"/>
                <a:ext cx="3493046" cy="2800767"/>
              </a:xfrm>
              <a:prstGeom prst="rect">
                <a:avLst/>
              </a:prstGeom>
              <a:noFill/>
            </p:spPr>
            <p:txBody>
              <a:bodyPr wrap="square" rtlCol="0">
                <a:spAutoFit/>
              </a:bodyPr>
              <a:lstStyle/>
              <a:p>
                <a:r>
                  <a:rPr lang="en-GB" sz="1600" dirty="0"/>
                  <a:t>If </a:t>
                </a:r>
                <a14:m>
                  <m:oMath xmlns:m="http://schemas.openxmlformats.org/officeDocument/2006/math">
                    <m:r>
                      <a:rPr lang="en-GB" sz="1600" b="0" i="1" smtClean="0">
                        <a:latin typeface="Cambria Math" panose="02040503050406030204" pitchFamily="18" charset="0"/>
                      </a:rPr>
                      <m:t>𝐴𝐵</m:t>
                    </m:r>
                    <m:r>
                      <a:rPr lang="en-GB" sz="1600" b="0" i="1" smtClean="0">
                        <a:latin typeface="Cambria Math" panose="02040503050406030204" pitchFamily="18" charset="0"/>
                      </a:rPr>
                      <m:t>=9</m:t>
                    </m:r>
                  </m:oMath>
                </a14:m>
                <a:r>
                  <a:rPr lang="en-GB" sz="1600" dirty="0"/>
                  <a:t>cm, </a:t>
                </a:r>
                <a14:m>
                  <m:oMath xmlns:m="http://schemas.openxmlformats.org/officeDocument/2006/math">
                    <m:r>
                      <a:rPr lang="en-GB" sz="1600" b="0" i="1" smtClean="0">
                        <a:latin typeface="Cambria Math" panose="02040503050406030204" pitchFamily="18" charset="0"/>
                      </a:rPr>
                      <m:t>𝐴𝐶</m:t>
                    </m:r>
                    <m:r>
                      <a:rPr lang="en-GB" sz="1600" b="0" i="1" smtClean="0">
                        <a:latin typeface="Cambria Math" panose="02040503050406030204" pitchFamily="18" charset="0"/>
                      </a:rPr>
                      <m:t>=6</m:t>
                    </m:r>
                    <m:r>
                      <a:rPr lang="en-GB" sz="1600" b="0" i="1" smtClean="0">
                        <a:latin typeface="Cambria Math" panose="02040503050406030204" pitchFamily="18" charset="0"/>
                      </a:rPr>
                      <m:t>𝑐𝑚</m:t>
                    </m:r>
                  </m:oMath>
                </a14:m>
                <a:r>
                  <a:rPr lang="en-GB" sz="1600" dirty="0"/>
                  <a:t>, </a:t>
                </a:r>
                <a14:m>
                  <m:oMath xmlns:m="http://schemas.openxmlformats.org/officeDocument/2006/math">
                    <m:r>
                      <a:rPr lang="en-GB" sz="1600" b="0" i="1" smtClean="0">
                        <a:latin typeface="Cambria Math" panose="02040503050406030204" pitchFamily="18" charset="0"/>
                      </a:rPr>
                      <m:t>𝐷</m:t>
                    </m:r>
                  </m:oMath>
                </a14:m>
                <a:r>
                  <a:rPr lang="en-GB" sz="1600" dirty="0"/>
                  <a:t> is a point such that </a:t>
                </a:r>
                <a14:m>
                  <m:oMath xmlns:m="http://schemas.openxmlformats.org/officeDocument/2006/math">
                    <m:r>
                      <a:rPr lang="en-GB" sz="1600" b="0" i="1" smtClean="0">
                        <a:latin typeface="Cambria Math" panose="02040503050406030204" pitchFamily="18" charset="0"/>
                      </a:rPr>
                      <m:t>𝐶𝐷</m:t>
                    </m:r>
                  </m:oMath>
                </a14:m>
                <a:r>
                  <a:rPr lang="en-GB" sz="1600" dirty="0"/>
                  <a:t> is perpendicular to </a:t>
                </a:r>
                <a14:m>
                  <m:oMath xmlns:m="http://schemas.openxmlformats.org/officeDocument/2006/math">
                    <m:r>
                      <a:rPr lang="en-GB" sz="1600" b="0" i="1" smtClean="0">
                        <a:latin typeface="Cambria Math" panose="02040503050406030204" pitchFamily="18" charset="0"/>
                      </a:rPr>
                      <m:t>𝐴𝐵</m:t>
                    </m:r>
                  </m:oMath>
                </a14:m>
                <a:r>
                  <a:rPr lang="en-GB" sz="1600" dirty="0"/>
                  <a:t> and </a:t>
                </a:r>
                <a14:m>
                  <m:oMath xmlns:m="http://schemas.openxmlformats.org/officeDocument/2006/math">
                    <m:r>
                      <a:rPr lang="en-GB" sz="1600" b="0" i="1" smtClean="0">
                        <a:latin typeface="Cambria Math" panose="02040503050406030204" pitchFamily="18" charset="0"/>
                      </a:rPr>
                      <m:t>𝐶𝐷</m:t>
                    </m:r>
                    <m:r>
                      <a:rPr lang="en-GB" sz="1600" b="0" i="1" smtClean="0">
                        <a:latin typeface="Cambria Math" panose="02040503050406030204" pitchFamily="18" charset="0"/>
                      </a:rPr>
                      <m:t>=4</m:t>
                    </m:r>
                    <m:r>
                      <a:rPr lang="en-GB" sz="1600" b="0" i="1" smtClean="0">
                        <a:latin typeface="Cambria Math" panose="02040503050406030204" pitchFamily="18" charset="0"/>
                      </a:rPr>
                      <m:t>𝑐𝑚</m:t>
                    </m:r>
                  </m:oMath>
                </a14:m>
                <a:r>
                  <a:rPr lang="en-GB" sz="1600" dirty="0"/>
                  <a:t>, </a:t>
                </a:r>
                <a14:m>
                  <m:oMath xmlns:m="http://schemas.openxmlformats.org/officeDocument/2006/math">
                    <m:r>
                      <a:rPr lang="en-GB" sz="1600" b="0" i="1" smtClean="0">
                        <a:latin typeface="Cambria Math" panose="02040503050406030204" pitchFamily="18" charset="0"/>
                      </a:rPr>
                      <m:t>𝐸</m:t>
                    </m:r>
                  </m:oMath>
                </a14:m>
                <a:r>
                  <a:rPr lang="en-GB" sz="1600" dirty="0"/>
                  <a:t> is a point such that </a:t>
                </a:r>
                <a14:m>
                  <m:oMath xmlns:m="http://schemas.openxmlformats.org/officeDocument/2006/math">
                    <m:r>
                      <a:rPr lang="en-GB" sz="1600" b="0" i="1" smtClean="0">
                        <a:latin typeface="Cambria Math" panose="02040503050406030204" pitchFamily="18" charset="0"/>
                      </a:rPr>
                      <m:t>𝐴𝐶</m:t>
                    </m:r>
                  </m:oMath>
                </a14:m>
                <a:r>
                  <a:rPr lang="en-GB" sz="1600" dirty="0"/>
                  <a:t> is perpendicular to </a:t>
                </a:r>
                <a14:m>
                  <m:oMath xmlns:m="http://schemas.openxmlformats.org/officeDocument/2006/math">
                    <m:r>
                      <a:rPr lang="en-GB" sz="1600" b="0" i="1" smtClean="0">
                        <a:latin typeface="Cambria Math" panose="02040503050406030204" pitchFamily="18" charset="0"/>
                      </a:rPr>
                      <m:t>𝐵𝐸</m:t>
                    </m:r>
                  </m:oMath>
                </a14:m>
                <a:r>
                  <a:rPr lang="en-GB" sz="1600" dirty="0"/>
                  <a:t>, then what is the length of </a:t>
                </a:r>
                <a14:m>
                  <m:oMath xmlns:m="http://schemas.openxmlformats.org/officeDocument/2006/math">
                    <m:r>
                      <a:rPr lang="en-GB" sz="1600" b="0" i="1" smtClean="0">
                        <a:latin typeface="Cambria Math" panose="02040503050406030204" pitchFamily="18" charset="0"/>
                      </a:rPr>
                      <m:t>𝐵𝐸</m:t>
                    </m:r>
                  </m:oMath>
                </a14:m>
                <a:r>
                  <a:rPr lang="en-GB" sz="1600" dirty="0"/>
                  <a:t>? </a:t>
                </a:r>
              </a:p>
              <a:p>
                <a:r>
                  <a:rPr lang="en-GB" sz="1600" b="1" dirty="0"/>
                  <a:t>Solution: 6cm</a:t>
                </a:r>
              </a:p>
              <a:p>
                <a:r>
                  <a:rPr lang="en-GB" sz="1600" b="1" dirty="0"/>
                  <a:t>The really important principle here is that we have multiple choices for the base of the triangle, and that the area of the triangle obviously does not change depending on which we use.</a:t>
                </a:r>
              </a:p>
            </p:txBody>
          </p:sp>
        </mc:Choice>
        <mc:Fallback xmlns="">
          <p:sp>
            <p:nvSpPr>
              <p:cNvPr id="22" name="TextBox 21"/>
              <p:cNvSpPr txBox="1">
                <a:spLocks noRot="1" noChangeAspect="1" noMove="1" noResize="1" noEditPoints="1" noAdjustHandles="1" noChangeArrowheads="1" noChangeShapeType="1" noTextEdit="1"/>
              </p:cNvSpPr>
              <p:nvPr/>
            </p:nvSpPr>
            <p:spPr>
              <a:xfrm>
                <a:off x="730613" y="3043768"/>
                <a:ext cx="3493046" cy="2800767"/>
              </a:xfrm>
              <a:prstGeom prst="rect">
                <a:avLst/>
              </a:prstGeom>
              <a:blipFill rotWithShape="0">
                <a:blip r:embed="rId6"/>
                <a:stretch>
                  <a:fillRect l="-1047" t="-652" r="-1047" b="-17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529011" y="2413644"/>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𝐷</m:t>
                      </m:r>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1529011" y="2413644"/>
                <a:ext cx="288032" cy="369332"/>
              </a:xfrm>
              <a:prstGeom prst="rect">
                <a:avLst/>
              </a:prstGeom>
              <a:blipFill rotWithShape="0">
                <a:blip r:embed="rId7"/>
                <a:stretch>
                  <a:fillRect r="-14894"/>
                </a:stretch>
              </a:blipFill>
            </p:spPr>
            <p:txBody>
              <a:bodyPr/>
              <a:lstStyle/>
              <a:p>
                <a:r>
                  <a:rPr lang="en-GB">
                    <a:noFill/>
                  </a:rPr>
                  <a:t> </a:t>
                </a:r>
              </a:p>
            </p:txBody>
          </p:sp>
        </mc:Fallback>
      </mc:AlternateContent>
      <p:cxnSp>
        <p:nvCxnSpPr>
          <p:cNvPr id="24" name="Straight Connector 23"/>
          <p:cNvCxnSpPr/>
          <p:nvPr/>
        </p:nvCxnSpPr>
        <p:spPr>
          <a:xfrm>
            <a:off x="5669610" y="1000396"/>
            <a:ext cx="391046" cy="2063130"/>
          </a:xfrm>
          <a:prstGeom prst="line">
            <a:avLst/>
          </a:prstGeom>
          <a:ln w="19050"/>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5670131" y="1013270"/>
            <a:ext cx="1570037" cy="1561306"/>
          </a:xfrm>
          <a:prstGeom prst="line">
            <a:avLst/>
          </a:prstGeom>
          <a:ln w="19050"/>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5669610" y="1010133"/>
            <a:ext cx="2160240" cy="478829"/>
          </a:xfrm>
          <a:prstGeom prst="line">
            <a:avLst/>
          </a:prstGeom>
          <a:ln w="19050"/>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flipV="1">
            <a:off x="6070181" y="1484222"/>
            <a:ext cx="1759669" cy="1560254"/>
          </a:xfrm>
          <a:prstGeom prst="line">
            <a:avLst/>
          </a:prstGeom>
          <a:ln w="19050"/>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V="1">
            <a:off x="6060656" y="2574576"/>
            <a:ext cx="1179512" cy="479425"/>
          </a:xfrm>
          <a:prstGeom prst="line">
            <a:avLst/>
          </a:prstGeom>
          <a:ln w="19050"/>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V="1">
            <a:off x="7240168" y="1498699"/>
            <a:ext cx="589682" cy="1075877"/>
          </a:xfrm>
          <a:prstGeom prst="line">
            <a:avLst/>
          </a:prstGeom>
          <a:ln w="19050"/>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flipV="1">
            <a:off x="6865518" y="2108646"/>
            <a:ext cx="90488" cy="80961"/>
          </a:xfrm>
          <a:prstGeom prst="line">
            <a:avLst/>
          </a:prstGeom>
          <a:ln w="19050"/>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H="1" flipV="1">
            <a:off x="6951243" y="2106264"/>
            <a:ext cx="76200" cy="76199"/>
          </a:xfrm>
          <a:prstGeom prst="line">
            <a:avLst/>
          </a:prstGeom>
          <a:ln w="19050"/>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flipV="1">
            <a:off x="5783478" y="2152936"/>
            <a:ext cx="198120" cy="38100"/>
          </a:xfrm>
          <a:prstGeom prst="line">
            <a:avLst/>
          </a:prstGeom>
          <a:ln w="1905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flipV="1">
            <a:off x="6405094" y="1753839"/>
            <a:ext cx="127049" cy="106639"/>
          </a:xfrm>
          <a:prstGeom prst="line">
            <a:avLst/>
          </a:prstGeom>
          <a:ln w="19050"/>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flipV="1">
            <a:off x="6777412" y="1191864"/>
            <a:ext cx="40481" cy="133351"/>
          </a:xfrm>
          <a:prstGeom prst="line">
            <a:avLst/>
          </a:prstGeom>
          <a:ln w="1905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flipH="1" flipV="1">
            <a:off x="5672512" y="1010889"/>
            <a:ext cx="945356" cy="1819276"/>
          </a:xfrm>
          <a:prstGeom prst="line">
            <a:avLst/>
          </a:prstGeom>
          <a:ln w="19050"/>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flipV="1">
            <a:off x="6557199" y="2675382"/>
            <a:ext cx="122582" cy="60136"/>
          </a:xfrm>
          <a:prstGeom prst="line">
            <a:avLst/>
          </a:prstGeom>
          <a:ln w="1905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flipH="1" flipV="1">
            <a:off x="6679781" y="2673001"/>
            <a:ext cx="54768" cy="102394"/>
          </a:xfrm>
          <a:prstGeom prst="line">
            <a:avLst/>
          </a:prstGeom>
          <a:ln w="19050"/>
        </p:spPr>
        <p:style>
          <a:lnRef idx="1">
            <a:schemeClr val="dk1"/>
          </a:lnRef>
          <a:fillRef idx="0">
            <a:schemeClr val="dk1"/>
          </a:fillRef>
          <a:effectRef idx="0">
            <a:schemeClr val="dk1"/>
          </a:effectRef>
          <a:fontRef idx="minor">
            <a:schemeClr val="tx1"/>
          </a:fontRef>
        </p:style>
      </p:cxnSp>
      <p:sp>
        <p:nvSpPr>
          <p:cNvPr id="38" name="TextBox 37"/>
          <p:cNvSpPr txBox="1"/>
          <p:nvPr/>
        </p:nvSpPr>
        <p:spPr>
          <a:xfrm rot="3710241">
            <a:off x="6090805" y="2106496"/>
            <a:ext cx="695722" cy="307777"/>
          </a:xfrm>
          <a:prstGeom prst="rect">
            <a:avLst/>
          </a:prstGeom>
          <a:noFill/>
        </p:spPr>
        <p:txBody>
          <a:bodyPr wrap="square" rtlCol="0">
            <a:spAutoFit/>
          </a:bodyPr>
          <a:lstStyle/>
          <a:p>
            <a:r>
              <a:rPr lang="en-GB" sz="1400" dirty="0"/>
              <a:t>12cm</a:t>
            </a:r>
          </a:p>
        </p:txBody>
      </p:sp>
      <p:sp>
        <p:nvSpPr>
          <p:cNvPr id="39" name="TextBox 38"/>
          <p:cNvSpPr txBox="1"/>
          <p:nvPr/>
        </p:nvSpPr>
        <p:spPr>
          <a:xfrm rot="20353579">
            <a:off x="6398975" y="2765490"/>
            <a:ext cx="695722" cy="307777"/>
          </a:xfrm>
          <a:prstGeom prst="rect">
            <a:avLst/>
          </a:prstGeom>
          <a:noFill/>
        </p:spPr>
        <p:txBody>
          <a:bodyPr wrap="square" rtlCol="0">
            <a:spAutoFit/>
          </a:bodyPr>
          <a:lstStyle/>
          <a:p>
            <a:r>
              <a:rPr lang="en-GB" sz="1400" dirty="0"/>
              <a:t>10cm</a:t>
            </a:r>
          </a:p>
        </p:txBody>
      </p:sp>
      <p:sp>
        <p:nvSpPr>
          <p:cNvPr id="40" name="TextBox 39"/>
          <p:cNvSpPr txBox="1"/>
          <p:nvPr/>
        </p:nvSpPr>
        <p:spPr>
          <a:xfrm rot="15475599">
            <a:off x="5306312" y="1992328"/>
            <a:ext cx="695722" cy="307777"/>
          </a:xfrm>
          <a:prstGeom prst="rect">
            <a:avLst/>
          </a:prstGeom>
          <a:noFill/>
        </p:spPr>
        <p:txBody>
          <a:bodyPr wrap="square" rtlCol="0">
            <a:spAutoFit/>
          </a:bodyPr>
          <a:lstStyle/>
          <a:p>
            <a:r>
              <a:rPr lang="en-GB" sz="1400" dirty="0"/>
              <a:t>13cm</a:t>
            </a:r>
          </a:p>
        </p:txBody>
      </p:sp>
      <mc:AlternateContent xmlns:mc="http://schemas.openxmlformats.org/markup-compatibility/2006" xmlns:a14="http://schemas.microsoft.com/office/drawing/2010/main">
        <mc:Choice Requires="a14">
          <p:sp>
            <p:nvSpPr>
              <p:cNvPr id="41" name="TextBox 40"/>
              <p:cNvSpPr txBox="1"/>
              <p:nvPr/>
            </p:nvSpPr>
            <p:spPr>
              <a:xfrm>
                <a:off x="5381578" y="765519"/>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41" name="TextBox 40"/>
              <p:cNvSpPr txBox="1">
                <a:spLocks noRot="1" noChangeAspect="1" noMove="1" noResize="1" noEditPoints="1" noAdjustHandles="1" noChangeArrowheads="1" noChangeShapeType="1" noTextEdit="1"/>
              </p:cNvSpPr>
              <p:nvPr/>
            </p:nvSpPr>
            <p:spPr>
              <a:xfrm>
                <a:off x="5381578" y="765519"/>
                <a:ext cx="288032" cy="369332"/>
              </a:xfrm>
              <a:prstGeom prst="rect">
                <a:avLst/>
              </a:prstGeom>
              <a:blipFill rotWithShape="0">
                <a:blip r:embed="rId8"/>
                <a:stretch>
                  <a:fillRect r="-1063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812660" y="2995541"/>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42" name="TextBox 41"/>
              <p:cNvSpPr txBox="1">
                <a:spLocks noRot="1" noChangeAspect="1" noMove="1" noResize="1" noEditPoints="1" noAdjustHandles="1" noChangeArrowheads="1" noChangeShapeType="1" noTextEdit="1"/>
              </p:cNvSpPr>
              <p:nvPr/>
            </p:nvSpPr>
            <p:spPr>
              <a:xfrm>
                <a:off x="5812660" y="2995541"/>
                <a:ext cx="288032" cy="369332"/>
              </a:xfrm>
              <a:prstGeom prst="rect">
                <a:avLst/>
              </a:prstGeom>
              <a:blipFill rotWithShape="0">
                <a:blip r:embed="rId9"/>
                <a:stretch>
                  <a:fillRect r="-1276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6569710" y="2955045"/>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𝐶</m:t>
                      </m:r>
                    </m:oMath>
                  </m:oMathPara>
                </a14:m>
                <a:endParaRPr lang="en-GB" dirty="0"/>
              </a:p>
            </p:txBody>
          </p:sp>
        </mc:Choice>
        <mc:Fallback xmlns="">
          <p:sp>
            <p:nvSpPr>
              <p:cNvPr id="43" name="TextBox 42"/>
              <p:cNvSpPr txBox="1">
                <a:spLocks noRot="1" noChangeAspect="1" noMove="1" noResize="1" noEditPoints="1" noAdjustHandles="1" noChangeArrowheads="1" noChangeShapeType="1" noTextEdit="1"/>
              </p:cNvSpPr>
              <p:nvPr/>
            </p:nvSpPr>
            <p:spPr>
              <a:xfrm>
                <a:off x="6569710" y="2955045"/>
                <a:ext cx="288032" cy="369332"/>
              </a:xfrm>
              <a:prstGeom prst="rect">
                <a:avLst/>
              </a:prstGeom>
              <a:blipFill rotWithShape="0">
                <a:blip r:embed="rId10"/>
                <a:stretch>
                  <a:fillRect r="-85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7148193" y="2500422"/>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𝐷</m:t>
                      </m:r>
                    </m:oMath>
                  </m:oMathPara>
                </a14:m>
                <a:endParaRPr lang="en-GB" dirty="0"/>
              </a:p>
            </p:txBody>
          </p:sp>
        </mc:Choice>
        <mc:Fallback xmlns="">
          <p:sp>
            <p:nvSpPr>
              <p:cNvPr id="44" name="TextBox 43"/>
              <p:cNvSpPr txBox="1">
                <a:spLocks noRot="1" noChangeAspect="1" noMove="1" noResize="1" noEditPoints="1" noAdjustHandles="1" noChangeArrowheads="1" noChangeShapeType="1" noTextEdit="1"/>
              </p:cNvSpPr>
              <p:nvPr/>
            </p:nvSpPr>
            <p:spPr>
              <a:xfrm>
                <a:off x="7148193" y="2500422"/>
                <a:ext cx="288032" cy="369332"/>
              </a:xfrm>
              <a:prstGeom prst="rect">
                <a:avLst/>
              </a:prstGeom>
              <a:blipFill rotWithShape="0">
                <a:blip r:embed="rId11"/>
                <a:stretch>
                  <a:fillRect r="-1489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7741818" y="1404530"/>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𝐸</m:t>
                      </m:r>
                    </m:oMath>
                  </m:oMathPara>
                </a14:m>
                <a:endParaRPr lang="en-GB" dirty="0"/>
              </a:p>
            </p:txBody>
          </p:sp>
        </mc:Choice>
        <mc:Fallback xmlns="">
          <p:sp>
            <p:nvSpPr>
              <p:cNvPr id="45" name="TextBox 44"/>
              <p:cNvSpPr txBox="1">
                <a:spLocks noRot="1" noChangeAspect="1" noMove="1" noResize="1" noEditPoints="1" noAdjustHandles="1" noChangeArrowheads="1" noChangeShapeType="1" noTextEdit="1"/>
              </p:cNvSpPr>
              <p:nvPr/>
            </p:nvSpPr>
            <p:spPr>
              <a:xfrm>
                <a:off x="7741818" y="1404530"/>
                <a:ext cx="288032" cy="369332"/>
              </a:xfrm>
              <a:prstGeom prst="rect">
                <a:avLst/>
              </a:prstGeom>
              <a:blipFill rotWithShape="0">
                <a:blip r:embed="rId12"/>
                <a:stretch>
                  <a:fillRect r="-1063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5380140" y="3455638"/>
                <a:ext cx="3656356" cy="3236014"/>
              </a:xfrm>
              <a:prstGeom prst="rect">
                <a:avLst/>
              </a:prstGeom>
              <a:noFill/>
            </p:spPr>
            <p:txBody>
              <a:bodyPr wrap="square" rtlCol="0">
                <a:spAutoFit/>
              </a:bodyPr>
              <a:lstStyle/>
              <a:p>
                <a:r>
                  <a:rPr lang="en-GB" sz="1600" dirty="0"/>
                  <a:t>In the diagram, </a:t>
                </a:r>
                <a14:m>
                  <m:oMath xmlns:m="http://schemas.openxmlformats.org/officeDocument/2006/math">
                    <m:r>
                      <a:rPr lang="en-GB" sz="1600" b="0" i="1" smtClean="0">
                        <a:latin typeface="Cambria Math" panose="02040503050406030204" pitchFamily="18" charset="0"/>
                      </a:rPr>
                      <m:t>𝐴𝐵</m:t>
                    </m:r>
                    <m:r>
                      <a:rPr lang="en-GB" sz="1600" b="0" i="1" smtClean="0">
                        <a:latin typeface="Cambria Math" panose="02040503050406030204" pitchFamily="18" charset="0"/>
                      </a:rPr>
                      <m:t>=</m:t>
                    </m:r>
                    <m:r>
                      <a:rPr lang="en-GB" sz="1600" b="0" i="1" smtClean="0">
                        <a:latin typeface="Cambria Math" panose="02040503050406030204" pitchFamily="18" charset="0"/>
                      </a:rPr>
                      <m:t>𝐴𝐷</m:t>
                    </m:r>
                    <m:r>
                      <a:rPr lang="en-GB" sz="1600" b="0" i="1" smtClean="0">
                        <a:latin typeface="Cambria Math" panose="02040503050406030204" pitchFamily="18" charset="0"/>
                      </a:rPr>
                      <m:t>=</m:t>
                    </m:r>
                    <m:r>
                      <a:rPr lang="en-GB" sz="1600" b="0" i="1" smtClean="0">
                        <a:latin typeface="Cambria Math" panose="02040503050406030204" pitchFamily="18" charset="0"/>
                      </a:rPr>
                      <m:t>𝐴𝐸</m:t>
                    </m:r>
                  </m:oMath>
                </a14:m>
                <a:r>
                  <a:rPr lang="en-GB" sz="1600" dirty="0"/>
                  <a:t> and </a:t>
                </a:r>
                <a14:m>
                  <m:oMath xmlns:m="http://schemas.openxmlformats.org/officeDocument/2006/math">
                    <m:r>
                      <a:rPr lang="en-GB" sz="1600" b="0" i="1" smtClean="0">
                        <a:latin typeface="Cambria Math" panose="02040503050406030204" pitchFamily="18" charset="0"/>
                      </a:rPr>
                      <m:t>𝐵𝐷</m:t>
                    </m:r>
                    <m:r>
                      <a:rPr lang="en-GB" sz="1600" b="0" i="1" smtClean="0">
                        <a:latin typeface="Cambria Math" panose="02040503050406030204" pitchFamily="18" charset="0"/>
                      </a:rPr>
                      <m:t>=10</m:t>
                    </m:r>
                  </m:oMath>
                </a14:m>
                <a:r>
                  <a:rPr lang="en-GB" sz="1600" dirty="0"/>
                  <a:t>cm. Determine the length </a:t>
                </a:r>
                <a14:m>
                  <m:oMath xmlns:m="http://schemas.openxmlformats.org/officeDocument/2006/math">
                    <m:r>
                      <a:rPr lang="en-GB" sz="1600" b="0" i="1" smtClean="0">
                        <a:latin typeface="Cambria Math" panose="02040503050406030204" pitchFamily="18" charset="0"/>
                      </a:rPr>
                      <m:t>𝐵𝐸</m:t>
                    </m:r>
                  </m:oMath>
                </a14:m>
                <a:r>
                  <a:rPr lang="en-GB" sz="1600" dirty="0"/>
                  <a:t>, leaving your answer as a fraction.</a:t>
                </a:r>
              </a:p>
              <a:p>
                <a:r>
                  <a:rPr lang="en-GB" sz="1600" b="1" dirty="0"/>
                  <a:t>Solution: </a:t>
                </a:r>
                <a14:m>
                  <m:oMath xmlns:m="http://schemas.openxmlformats.org/officeDocument/2006/math">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𝟐𝟒𝟎</m:t>
                        </m:r>
                      </m:num>
                      <m:den>
                        <m:r>
                          <a:rPr lang="en-GB" sz="1600" b="1" i="1" smtClean="0">
                            <a:latin typeface="Cambria Math" panose="02040503050406030204" pitchFamily="18" charset="0"/>
                          </a:rPr>
                          <m:t>𝟏𝟑</m:t>
                        </m:r>
                      </m:den>
                    </m:f>
                  </m:oMath>
                </a14:m>
                <a:r>
                  <a:rPr lang="en-GB" sz="1600" b="1" dirty="0"/>
                  <a:t> cm</a:t>
                </a:r>
              </a:p>
              <a:p>
                <a:r>
                  <a:rPr lang="en-GB" sz="1600" b="1" dirty="0"/>
                  <a:t>The area of </a:t>
                </a:r>
                <a14:m>
                  <m:oMath xmlns:m="http://schemas.openxmlformats.org/officeDocument/2006/math">
                    <m:r>
                      <a:rPr lang="en-GB" sz="1600" b="1" i="0" smtClean="0">
                        <a:latin typeface="Cambria Math" panose="02040503050406030204" pitchFamily="18" charset="0"/>
                      </a:rPr>
                      <m:t>𝚫</m:t>
                    </m:r>
                    <m:r>
                      <a:rPr lang="en-GB" sz="1600" b="1" i="0" smtClean="0">
                        <a:latin typeface="Cambria Math" panose="02040503050406030204" pitchFamily="18" charset="0"/>
                      </a:rPr>
                      <m:t>𝐀𝐁𝐃</m:t>
                    </m:r>
                    <m:r>
                      <a:rPr lang="en-GB" sz="1600" b="1" i="0"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0" smtClean="0">
                            <a:latin typeface="Cambria Math" panose="02040503050406030204" pitchFamily="18" charset="0"/>
                          </a:rPr>
                          <m:t>𝟏</m:t>
                        </m:r>
                      </m:num>
                      <m:den>
                        <m:r>
                          <a:rPr lang="en-GB" sz="1600" b="1" i="0" smtClean="0">
                            <a:latin typeface="Cambria Math" panose="02040503050406030204" pitchFamily="18" charset="0"/>
                          </a:rPr>
                          <m:t>𝟐</m:t>
                        </m:r>
                      </m:den>
                    </m:f>
                    <m:r>
                      <a:rPr lang="en-GB" sz="1600" b="1" i="1" smtClean="0">
                        <a:latin typeface="Cambria Math" panose="02040503050406030204" pitchFamily="18" charset="0"/>
                      </a:rPr>
                      <m:t>×</m:t>
                    </m:r>
                    <m:r>
                      <a:rPr lang="en-GB" sz="1600" b="1" i="1" smtClean="0">
                        <a:latin typeface="Cambria Math" panose="02040503050406030204" pitchFamily="18" charset="0"/>
                      </a:rPr>
                      <m:t>𝟏𝟎</m:t>
                    </m:r>
                    <m:r>
                      <a:rPr lang="en-GB" sz="1600" b="1" i="1" smtClean="0">
                        <a:latin typeface="Cambria Math" panose="02040503050406030204" pitchFamily="18" charset="0"/>
                      </a:rPr>
                      <m:t>×</m:t>
                    </m:r>
                    <m:r>
                      <a:rPr lang="en-GB" sz="1600" b="1" i="1" smtClean="0">
                        <a:latin typeface="Cambria Math" panose="02040503050406030204" pitchFamily="18" charset="0"/>
                      </a:rPr>
                      <m:t>𝟏𝟐</m:t>
                    </m:r>
                    <m:r>
                      <a:rPr lang="en-GB" sz="1600" b="1" i="1" smtClean="0">
                        <a:latin typeface="Cambria Math" panose="02040503050406030204" pitchFamily="18" charset="0"/>
                      </a:rPr>
                      <m:t>=</m:t>
                    </m:r>
                    <m:r>
                      <a:rPr lang="en-GB" sz="1600" b="1" i="1" smtClean="0">
                        <a:latin typeface="Cambria Math" panose="02040503050406030204" pitchFamily="18" charset="0"/>
                      </a:rPr>
                      <m:t>𝟔𝟎</m:t>
                    </m:r>
                  </m:oMath>
                </a14:m>
                <a:endParaRPr lang="en-GB" sz="1600" b="1" dirty="0"/>
              </a:p>
              <a:p>
                <a:r>
                  <a:rPr lang="en-GB" sz="1600" b="1" dirty="0"/>
                  <a:t>If </a:t>
                </a:r>
                <a14:m>
                  <m:oMath xmlns:m="http://schemas.openxmlformats.org/officeDocument/2006/math">
                    <m:r>
                      <a:rPr lang="en-GB" sz="1600" b="1" i="1" smtClean="0">
                        <a:latin typeface="Cambria Math" panose="02040503050406030204" pitchFamily="18" charset="0"/>
                      </a:rPr>
                      <m:t>𝑴</m:t>
                    </m:r>
                  </m:oMath>
                </a14:m>
                <a:r>
                  <a:rPr lang="en-GB" sz="1600" b="1" dirty="0"/>
                  <a:t> is the midpoint of </a:t>
                </a:r>
                <a14:m>
                  <m:oMath xmlns:m="http://schemas.openxmlformats.org/officeDocument/2006/math">
                    <m:r>
                      <a:rPr lang="en-GB" sz="1600" b="1" i="1" smtClean="0">
                        <a:latin typeface="Cambria Math" panose="02040503050406030204" pitchFamily="18" charset="0"/>
                      </a:rPr>
                      <m:t>𝑩𝑬</m:t>
                    </m:r>
                  </m:oMath>
                </a14:m>
                <a:r>
                  <a:rPr lang="en-GB" sz="1600" b="1" dirty="0"/>
                  <a:t>, then we could have used </a:t>
                </a:r>
                <a14:m>
                  <m:oMath xmlns:m="http://schemas.openxmlformats.org/officeDocument/2006/math">
                    <m:r>
                      <a:rPr lang="en-GB" sz="1600" b="1" i="1" smtClean="0">
                        <a:latin typeface="Cambria Math" panose="02040503050406030204" pitchFamily="18" charset="0"/>
                      </a:rPr>
                      <m:t>𝑨𝑫</m:t>
                    </m:r>
                  </m:oMath>
                </a14:m>
                <a:r>
                  <a:rPr lang="en-GB" sz="1600" b="1" dirty="0"/>
                  <a:t> as the base of the triangle and </a:t>
                </a:r>
                <a14:m>
                  <m:oMath xmlns:m="http://schemas.openxmlformats.org/officeDocument/2006/math">
                    <m:r>
                      <a:rPr lang="en-GB" sz="1600" b="1" i="1" smtClean="0">
                        <a:latin typeface="Cambria Math" panose="02040503050406030204" pitchFamily="18" charset="0"/>
                      </a:rPr>
                      <m:t>𝑩𝑴</m:t>
                    </m:r>
                  </m:oMath>
                </a14:m>
                <a:r>
                  <a:rPr lang="en-GB" sz="1600" b="1" dirty="0"/>
                  <a:t> as the perpendicular height. So </a:t>
                </a:r>
                <a14:m>
                  <m:oMath xmlns:m="http://schemas.openxmlformats.org/officeDocument/2006/math">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𝟐</m:t>
                        </m:r>
                      </m:den>
                    </m:f>
                    <m:r>
                      <a:rPr lang="en-GB" sz="1600" b="1" i="1" smtClean="0">
                        <a:latin typeface="Cambria Math" panose="02040503050406030204" pitchFamily="18" charset="0"/>
                      </a:rPr>
                      <m:t>×</m:t>
                    </m:r>
                    <m:r>
                      <a:rPr lang="en-GB" sz="1600" b="1" i="1" smtClean="0">
                        <a:latin typeface="Cambria Math" panose="02040503050406030204" pitchFamily="18" charset="0"/>
                      </a:rPr>
                      <m:t>𝟏𝟑</m:t>
                    </m:r>
                    <m:r>
                      <a:rPr lang="en-GB" sz="1600" b="1" i="1" smtClean="0">
                        <a:latin typeface="Cambria Math" panose="02040503050406030204" pitchFamily="18" charset="0"/>
                      </a:rPr>
                      <m:t>×</m:t>
                    </m:r>
                    <m:r>
                      <a:rPr lang="en-GB" sz="1600" b="1" i="1" smtClean="0">
                        <a:latin typeface="Cambria Math" panose="02040503050406030204" pitchFamily="18" charset="0"/>
                      </a:rPr>
                      <m:t>𝑩𝑫</m:t>
                    </m:r>
                    <m:r>
                      <a:rPr lang="en-GB" sz="1600" b="1" i="1" smtClean="0">
                        <a:latin typeface="Cambria Math" panose="02040503050406030204" pitchFamily="18" charset="0"/>
                      </a:rPr>
                      <m:t>=</m:t>
                    </m:r>
                    <m:r>
                      <a:rPr lang="en-GB" sz="1600" b="1" i="1" smtClean="0">
                        <a:latin typeface="Cambria Math" panose="02040503050406030204" pitchFamily="18" charset="0"/>
                      </a:rPr>
                      <m:t>𝟔𝟎</m:t>
                    </m:r>
                  </m:oMath>
                </a14:m>
                <a:r>
                  <a:rPr lang="en-GB" sz="1600" b="1" dirty="0"/>
                  <a:t> and hence </a:t>
                </a:r>
                <a14:m>
                  <m:oMath xmlns:m="http://schemas.openxmlformats.org/officeDocument/2006/math">
                    <m:r>
                      <a:rPr lang="en-GB" sz="1600" b="1" i="1" smtClean="0">
                        <a:latin typeface="Cambria Math" panose="02040503050406030204" pitchFamily="18" charset="0"/>
                      </a:rPr>
                      <m:t>𝑩𝑴</m:t>
                    </m:r>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𝟏𝟐𝟎</m:t>
                        </m:r>
                      </m:num>
                      <m:den>
                        <m:r>
                          <a:rPr lang="en-GB" sz="1600" b="1" i="1" smtClean="0">
                            <a:latin typeface="Cambria Math" panose="02040503050406030204" pitchFamily="18" charset="0"/>
                          </a:rPr>
                          <m:t>𝟏𝟑</m:t>
                        </m:r>
                      </m:den>
                    </m:f>
                  </m:oMath>
                </a14:m>
                <a:r>
                  <a:rPr lang="en-GB" sz="1600" b="1" dirty="0"/>
                  <a:t>. Therefore </a:t>
                </a:r>
                <a14:m>
                  <m:oMath xmlns:m="http://schemas.openxmlformats.org/officeDocument/2006/math">
                    <m:r>
                      <a:rPr lang="en-GB" sz="1600" b="1" i="1" smtClean="0">
                        <a:latin typeface="Cambria Math" panose="02040503050406030204" pitchFamily="18" charset="0"/>
                      </a:rPr>
                      <m:t>𝑩𝑬</m:t>
                    </m:r>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𝟏𝟐𝟎</m:t>
                        </m:r>
                      </m:num>
                      <m:den>
                        <m:r>
                          <a:rPr lang="en-GB" sz="1600" b="1" i="1" smtClean="0">
                            <a:latin typeface="Cambria Math" panose="02040503050406030204" pitchFamily="18" charset="0"/>
                          </a:rPr>
                          <m:t>𝟏𝟑</m:t>
                        </m:r>
                      </m:den>
                    </m:f>
                  </m:oMath>
                </a14:m>
                <a:endParaRPr lang="en-GB" sz="1600" b="1" dirty="0"/>
              </a:p>
              <a:p>
                <a:endParaRPr lang="en-GB" sz="1600" b="1" dirty="0"/>
              </a:p>
            </p:txBody>
          </p:sp>
        </mc:Choice>
        <mc:Fallback xmlns="">
          <p:sp>
            <p:nvSpPr>
              <p:cNvPr id="46" name="TextBox 45"/>
              <p:cNvSpPr txBox="1">
                <a:spLocks noRot="1" noChangeAspect="1" noMove="1" noResize="1" noEditPoints="1" noAdjustHandles="1" noChangeArrowheads="1" noChangeShapeType="1" noTextEdit="1"/>
              </p:cNvSpPr>
              <p:nvPr/>
            </p:nvSpPr>
            <p:spPr>
              <a:xfrm>
                <a:off x="5380140" y="3455638"/>
                <a:ext cx="3656356" cy="3236014"/>
              </a:xfrm>
              <a:prstGeom prst="rect">
                <a:avLst/>
              </a:prstGeom>
              <a:blipFill rotWithShape="0">
                <a:blip r:embed="rId13"/>
                <a:stretch>
                  <a:fillRect l="-1002" t="-565" r="-835"/>
                </a:stretch>
              </a:blipFill>
            </p:spPr>
            <p:txBody>
              <a:bodyPr/>
              <a:lstStyle/>
              <a:p>
                <a:r>
                  <a:rPr lang="en-GB">
                    <a:noFill/>
                  </a:rPr>
                  <a:t> </a:t>
                </a:r>
              </a:p>
            </p:txBody>
          </p:sp>
        </mc:Fallback>
      </mc:AlternateContent>
      <p:sp>
        <p:nvSpPr>
          <p:cNvPr id="47" name="Rectangle 46"/>
          <p:cNvSpPr/>
          <p:nvPr/>
        </p:nvSpPr>
        <p:spPr>
          <a:xfrm>
            <a:off x="320897" y="876912"/>
            <a:ext cx="344766" cy="30995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8</a:t>
            </a:r>
          </a:p>
        </p:txBody>
      </p:sp>
      <p:sp>
        <p:nvSpPr>
          <p:cNvPr id="48" name="Rectangle 47"/>
          <p:cNvSpPr/>
          <p:nvPr/>
        </p:nvSpPr>
        <p:spPr>
          <a:xfrm>
            <a:off x="4353394" y="876912"/>
            <a:ext cx="344766" cy="30995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9</a:t>
            </a:r>
          </a:p>
        </p:txBody>
      </p:sp>
      <p:sp>
        <p:nvSpPr>
          <p:cNvPr id="49" name="Rectangle 48"/>
          <p:cNvSpPr/>
          <p:nvPr/>
        </p:nvSpPr>
        <p:spPr>
          <a:xfrm>
            <a:off x="730613" y="4322068"/>
            <a:ext cx="3493046" cy="16272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0" name="Rectangle 49"/>
          <p:cNvSpPr/>
          <p:nvPr/>
        </p:nvSpPr>
        <p:spPr>
          <a:xfrm>
            <a:off x="5493644" y="4256352"/>
            <a:ext cx="3542851" cy="21969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904847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9"/>
                                        </p:tgtEl>
                                      </p:cBhvr>
                                    </p:animEffect>
                                    <p:set>
                                      <p:cBhvr>
                                        <p:cTn id="7"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8" restart="whenNotActive" fill="hold" evtFilter="cancelBubble" nodeType="interactiveSeq">
                <p:stCondLst>
                  <p:cond evt="onClick" delay="0">
                    <p:tgtEl>
                      <p:spTgt spid="5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0"/>
                                        </p:tgtEl>
                                      </p:cBhvr>
                                    </p:animEffect>
                                    <p:set>
                                      <p:cBhvr>
                                        <p:cTn id="13"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49" grpId="0" animBg="1"/>
      <p:bldP spid="5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2</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rapezoid 4"/>
          <p:cNvSpPr/>
          <p:nvPr/>
        </p:nvSpPr>
        <p:spPr>
          <a:xfrm>
            <a:off x="971600" y="1151429"/>
            <a:ext cx="3168352" cy="1800200"/>
          </a:xfrm>
          <a:prstGeom prst="trapezoid">
            <a:avLst>
              <a:gd name="adj" fmla="val 4458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6" name="Group 5"/>
          <p:cNvGrpSpPr/>
          <p:nvPr/>
        </p:nvGrpSpPr>
        <p:grpSpPr>
          <a:xfrm rot="5400000">
            <a:off x="2466326" y="1083333"/>
            <a:ext cx="195262" cy="112755"/>
            <a:chOff x="2528888" y="2147051"/>
            <a:chExt cx="195262" cy="112755"/>
          </a:xfrm>
        </p:grpSpPr>
        <p:cxnSp>
          <p:nvCxnSpPr>
            <p:cNvPr id="7" name="Straight Connector 6"/>
            <p:cNvCxnSpPr/>
            <p:nvPr/>
          </p:nvCxnSpPr>
          <p:spPr>
            <a:xfrm flipH="1">
              <a:off x="2528888" y="2147051"/>
              <a:ext cx="103659" cy="112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626519" y="2152650"/>
              <a:ext cx="97631" cy="1047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rot="5400000">
            <a:off x="2458144" y="2895252"/>
            <a:ext cx="195262" cy="112755"/>
            <a:chOff x="2528888" y="2147051"/>
            <a:chExt cx="195262" cy="112755"/>
          </a:xfrm>
        </p:grpSpPr>
        <p:cxnSp>
          <p:nvCxnSpPr>
            <p:cNvPr id="10" name="Straight Connector 9"/>
            <p:cNvCxnSpPr/>
            <p:nvPr/>
          </p:nvCxnSpPr>
          <p:spPr>
            <a:xfrm flipH="1">
              <a:off x="2528888" y="2147051"/>
              <a:ext cx="103659" cy="112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26519" y="2152650"/>
              <a:ext cx="97631" cy="1047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2" name="TextBox 11"/>
              <p:cNvSpPr txBox="1"/>
              <p:nvPr/>
            </p:nvSpPr>
            <p:spPr>
              <a:xfrm>
                <a:off x="1994486" y="644445"/>
                <a:ext cx="122413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𝑎</m:t>
                      </m:r>
                    </m:oMath>
                  </m:oMathPara>
                </a14:m>
                <a:endParaRPr lang="en-GB"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994486" y="644445"/>
                <a:ext cx="1224136" cy="461665"/>
              </a:xfrm>
              <a:prstGeom prst="rect">
                <a:avLst/>
              </a:prstGeom>
              <a:blipFill rotWithShape="0">
                <a:blip r:embed="rId2"/>
                <a:stretch>
                  <a:fillRect/>
                </a:stretch>
              </a:blipFill>
            </p:spPr>
            <p:txBody>
              <a:bodyPr/>
              <a:lstStyle/>
              <a:p>
                <a:r>
                  <a:rPr lang="en-GB">
                    <a:noFill/>
                  </a:rPr>
                  <a:t> </a:t>
                </a:r>
              </a:p>
            </p:txBody>
          </p:sp>
        </mc:Fallback>
      </mc:AlternateContent>
      <p:sp>
        <p:nvSpPr>
          <p:cNvPr id="13" name="TextBox 12"/>
          <p:cNvSpPr txBox="1"/>
          <p:nvPr/>
        </p:nvSpPr>
        <p:spPr>
          <a:xfrm>
            <a:off x="2123728" y="3049261"/>
            <a:ext cx="1224136" cy="461665"/>
          </a:xfrm>
          <a:prstGeom prst="rect">
            <a:avLst/>
          </a:prstGeom>
          <a:noFill/>
        </p:spPr>
        <p:txBody>
          <a:bodyPr wrap="square" rtlCol="0">
            <a:spAutoFit/>
          </a:bodyPr>
          <a:lstStyle/>
          <a:p>
            <a:r>
              <a:rPr lang="en-GB" sz="2400" dirty="0"/>
              <a:t>10cm</a:t>
            </a:r>
          </a:p>
        </p:txBody>
      </p:sp>
      <p:cxnSp>
        <p:nvCxnSpPr>
          <p:cNvPr id="14" name="Straight Arrow Connector 13"/>
          <p:cNvCxnSpPr/>
          <p:nvPr/>
        </p:nvCxnSpPr>
        <p:spPr>
          <a:xfrm flipH="1" flipV="1">
            <a:off x="1994486" y="1237342"/>
            <a:ext cx="6099" cy="1698855"/>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6" name="TextBox 15"/>
          <p:cNvSpPr txBox="1"/>
          <p:nvPr/>
        </p:nvSpPr>
        <p:spPr>
          <a:xfrm>
            <a:off x="1994486" y="1754686"/>
            <a:ext cx="1224136" cy="461665"/>
          </a:xfrm>
          <a:prstGeom prst="rect">
            <a:avLst/>
          </a:prstGeom>
          <a:noFill/>
        </p:spPr>
        <p:txBody>
          <a:bodyPr wrap="square" rtlCol="0">
            <a:spAutoFit/>
          </a:bodyPr>
          <a:lstStyle/>
          <a:p>
            <a:r>
              <a:rPr lang="en-GB" sz="2400" dirty="0"/>
              <a:t>6cm</a:t>
            </a:r>
          </a:p>
        </p:txBody>
      </p:sp>
      <mc:AlternateContent xmlns:mc="http://schemas.openxmlformats.org/markup-compatibility/2006" xmlns:a14="http://schemas.microsoft.com/office/drawing/2010/main">
        <mc:Choice Requires="a14">
          <p:sp>
            <p:nvSpPr>
              <p:cNvPr id="17" name="TextBox 16"/>
              <p:cNvSpPr txBox="1"/>
              <p:nvPr/>
            </p:nvSpPr>
            <p:spPr>
              <a:xfrm>
                <a:off x="899592" y="3573016"/>
                <a:ext cx="3384376" cy="923330"/>
              </a:xfrm>
              <a:prstGeom prst="rect">
                <a:avLst/>
              </a:prstGeom>
              <a:noFill/>
            </p:spPr>
            <p:txBody>
              <a:bodyPr wrap="square" rtlCol="0">
                <a:spAutoFit/>
              </a:bodyPr>
              <a:lstStyle/>
              <a:p>
                <a:r>
                  <a:rPr lang="en-GB" dirty="0"/>
                  <a:t>The area of this parallelogram is 51cm</a:t>
                </a:r>
                <a:r>
                  <a:rPr lang="en-GB" baseline="30000" dirty="0"/>
                  <a:t>2</a:t>
                </a:r>
                <a:r>
                  <a:rPr lang="en-GB" dirty="0"/>
                  <a:t>. Determine </a:t>
                </a:r>
                <a14:m>
                  <m:oMath xmlns:m="http://schemas.openxmlformats.org/officeDocument/2006/math">
                    <m:r>
                      <a:rPr lang="en-GB" b="0" i="1" smtClean="0">
                        <a:latin typeface="Cambria Math" panose="02040503050406030204" pitchFamily="18" charset="0"/>
                      </a:rPr>
                      <m:t>𝑎</m:t>
                    </m:r>
                  </m:oMath>
                </a14:m>
                <a:r>
                  <a:rPr lang="en-GB" dirty="0"/>
                  <a:t>.</a:t>
                </a:r>
              </a:p>
              <a:p>
                <a:r>
                  <a:rPr lang="en-GB" b="1" dirty="0"/>
                  <a:t>Solution: 7cm</a:t>
                </a:r>
              </a:p>
            </p:txBody>
          </p:sp>
        </mc:Choice>
        <mc:Fallback xmlns="">
          <p:sp>
            <p:nvSpPr>
              <p:cNvPr id="17" name="TextBox 16"/>
              <p:cNvSpPr txBox="1">
                <a:spLocks noRot="1" noChangeAspect="1" noMove="1" noResize="1" noEditPoints="1" noAdjustHandles="1" noChangeArrowheads="1" noChangeShapeType="1" noTextEdit="1"/>
              </p:cNvSpPr>
              <p:nvPr/>
            </p:nvSpPr>
            <p:spPr>
              <a:xfrm>
                <a:off x="899592" y="3573016"/>
                <a:ext cx="3384376" cy="923330"/>
              </a:xfrm>
              <a:prstGeom prst="rect">
                <a:avLst/>
              </a:prstGeom>
              <a:blipFill rotWithShape="0">
                <a:blip r:embed="rId3"/>
                <a:stretch>
                  <a:fillRect l="-1622" t="-3289" b="-9211"/>
                </a:stretch>
              </a:blipFill>
            </p:spPr>
            <p:txBody>
              <a:bodyPr/>
              <a:lstStyle/>
              <a:p>
                <a:r>
                  <a:rPr lang="en-GB">
                    <a:noFill/>
                  </a:rPr>
                  <a:t> </a:t>
                </a:r>
              </a:p>
            </p:txBody>
          </p:sp>
        </mc:Fallback>
      </mc:AlternateContent>
      <p:sp>
        <p:nvSpPr>
          <p:cNvPr id="18" name="Rectangle 17"/>
          <p:cNvSpPr/>
          <p:nvPr/>
        </p:nvSpPr>
        <p:spPr>
          <a:xfrm>
            <a:off x="453260" y="865530"/>
            <a:ext cx="450123" cy="30995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10</a:t>
            </a:r>
          </a:p>
        </p:txBody>
      </p:sp>
      <p:sp>
        <p:nvSpPr>
          <p:cNvPr id="19" name="Rectangle 18"/>
          <p:cNvSpPr/>
          <p:nvPr/>
        </p:nvSpPr>
        <p:spPr>
          <a:xfrm>
            <a:off x="820355" y="4195605"/>
            <a:ext cx="2239478" cy="5295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7508365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Circles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Oval 4"/>
          <p:cNvSpPr/>
          <p:nvPr/>
        </p:nvSpPr>
        <p:spPr>
          <a:xfrm>
            <a:off x="539552" y="1628800"/>
            <a:ext cx="3240360" cy="324036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7" name="Straight Arrow Connector 6"/>
          <p:cNvCxnSpPr/>
          <p:nvPr/>
        </p:nvCxnSpPr>
        <p:spPr>
          <a:xfrm>
            <a:off x="2123728" y="3284984"/>
            <a:ext cx="1512168" cy="504056"/>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8" name="TextBox 7"/>
          <p:cNvSpPr txBox="1"/>
          <p:nvPr/>
        </p:nvSpPr>
        <p:spPr>
          <a:xfrm rot="1055134">
            <a:off x="2273885" y="3195256"/>
            <a:ext cx="1332148" cy="369332"/>
          </a:xfrm>
          <a:prstGeom prst="rect">
            <a:avLst/>
          </a:prstGeom>
          <a:noFill/>
        </p:spPr>
        <p:txBody>
          <a:bodyPr wrap="square" rtlCol="0">
            <a:spAutoFit/>
          </a:bodyPr>
          <a:lstStyle/>
          <a:p>
            <a:pPr algn="ctr"/>
            <a:r>
              <a:rPr lang="en-GB" dirty="0"/>
              <a:t>radius</a:t>
            </a:r>
          </a:p>
        </p:txBody>
      </p:sp>
      <mc:AlternateContent xmlns:mc="http://schemas.openxmlformats.org/markup-compatibility/2006" xmlns:a14="http://schemas.microsoft.com/office/drawing/2010/main">
        <mc:Choice Requires="a14">
          <p:sp>
            <p:nvSpPr>
              <p:cNvPr id="9" name="TextBox 8"/>
              <p:cNvSpPr txBox="1"/>
              <p:nvPr/>
            </p:nvSpPr>
            <p:spPr>
              <a:xfrm rot="1055134">
                <a:off x="2180429" y="3509437"/>
                <a:ext cx="1332148"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𝑟</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rot="1055134">
                <a:off x="2180429" y="3509437"/>
                <a:ext cx="1332148" cy="369332"/>
              </a:xfrm>
              <a:prstGeom prst="rect">
                <a:avLst/>
              </a:prstGeom>
              <a:blipFill rotWithShape="0">
                <a:blip r:embed="rId2"/>
                <a:stretch>
                  <a:fillRect/>
                </a:stretch>
              </a:blipFill>
            </p:spPr>
            <p:txBody>
              <a:bodyPr/>
              <a:lstStyle/>
              <a:p>
                <a:r>
                  <a:rPr lang="en-GB">
                    <a:noFill/>
                  </a:rPr>
                  <a:t> </a:t>
                </a:r>
              </a:p>
            </p:txBody>
          </p:sp>
        </mc:Fallback>
      </mc:AlternateContent>
      <p:sp>
        <p:nvSpPr>
          <p:cNvPr id="10" name="TextBox 9"/>
          <p:cNvSpPr txBox="1"/>
          <p:nvPr/>
        </p:nvSpPr>
        <p:spPr>
          <a:xfrm rot="20138966">
            <a:off x="541423" y="1457373"/>
            <a:ext cx="1669721" cy="369332"/>
          </a:xfrm>
          <a:prstGeom prst="rect">
            <a:avLst/>
          </a:prstGeom>
          <a:noFill/>
        </p:spPr>
        <p:txBody>
          <a:bodyPr wrap="square" rtlCol="0">
            <a:spAutoFit/>
          </a:bodyPr>
          <a:lstStyle/>
          <a:p>
            <a:pPr algn="ctr"/>
            <a:r>
              <a:rPr lang="en-GB" dirty="0"/>
              <a:t>circumference</a:t>
            </a:r>
          </a:p>
        </p:txBody>
      </p:sp>
      <p:sp>
        <p:nvSpPr>
          <p:cNvPr id="11" name="TextBox 10"/>
          <p:cNvSpPr txBox="1"/>
          <p:nvPr/>
        </p:nvSpPr>
        <p:spPr>
          <a:xfrm rot="17692490">
            <a:off x="1171690" y="2994566"/>
            <a:ext cx="1669721" cy="369332"/>
          </a:xfrm>
          <a:prstGeom prst="rect">
            <a:avLst/>
          </a:prstGeom>
          <a:noFill/>
        </p:spPr>
        <p:txBody>
          <a:bodyPr wrap="square" rtlCol="0">
            <a:spAutoFit/>
          </a:bodyPr>
          <a:lstStyle/>
          <a:p>
            <a:pPr algn="ctr"/>
            <a:r>
              <a:rPr lang="en-GB" dirty="0"/>
              <a:t>diameter</a:t>
            </a:r>
          </a:p>
        </p:txBody>
      </p:sp>
      <p:cxnSp>
        <p:nvCxnSpPr>
          <p:cNvPr id="12" name="Straight Arrow Connector 11"/>
          <p:cNvCxnSpPr/>
          <p:nvPr/>
        </p:nvCxnSpPr>
        <p:spPr>
          <a:xfrm flipV="1">
            <a:off x="1467718" y="1819769"/>
            <a:ext cx="1378785" cy="2870795"/>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5" name="Rectangle 14"/>
          <p:cNvSpPr/>
          <p:nvPr/>
        </p:nvSpPr>
        <p:spPr>
          <a:xfrm rot="1086154">
            <a:off x="2477865" y="3167891"/>
            <a:ext cx="1109458" cy="3178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rot="17789610">
            <a:off x="1437147" y="2936406"/>
            <a:ext cx="1109458" cy="3178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rot="20078992">
            <a:off x="657501" y="1431762"/>
            <a:ext cx="1504484" cy="3178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TextBox 17"/>
          <p:cNvSpPr txBox="1"/>
          <p:nvPr/>
        </p:nvSpPr>
        <p:spPr>
          <a:xfrm>
            <a:off x="4347816" y="925447"/>
            <a:ext cx="4536504" cy="369332"/>
          </a:xfrm>
          <a:prstGeom prst="rect">
            <a:avLst/>
          </a:prstGeom>
          <a:noFill/>
        </p:spPr>
        <p:txBody>
          <a:bodyPr wrap="square" rtlCol="0">
            <a:spAutoFit/>
          </a:bodyPr>
          <a:lstStyle/>
          <a:p>
            <a:r>
              <a:rPr lang="en-GB" dirty="0"/>
              <a:t>Firstly, can you identify the parts of a circle?</a:t>
            </a:r>
          </a:p>
        </p:txBody>
      </p:sp>
      <mc:AlternateContent xmlns:mc="http://schemas.openxmlformats.org/markup-compatibility/2006" xmlns:a14="http://schemas.microsoft.com/office/drawing/2010/main">
        <mc:Choice Requires="a14">
          <p:sp>
            <p:nvSpPr>
              <p:cNvPr id="19" name="TextBox 18"/>
              <p:cNvSpPr txBox="1"/>
              <p:nvPr/>
            </p:nvSpPr>
            <p:spPr>
              <a:xfrm>
                <a:off x="4364762" y="1702735"/>
                <a:ext cx="4032448" cy="83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latin typeface="Wingdings" panose="05000000000000000000" pitchFamily="2" charset="2"/>
                  </a:rPr>
                  <a:t>!</a:t>
                </a:r>
                <a:r>
                  <a:rPr lang="en-GB" sz="2400" dirty="0"/>
                  <a:t>    Area of circle = </a:t>
                </a:r>
                <a14:m>
                  <m:oMath xmlns:m="http://schemas.openxmlformats.org/officeDocument/2006/math">
                    <m:r>
                      <a:rPr lang="en-GB" sz="2400" b="1" i="1" smtClean="0">
                        <a:latin typeface="Cambria Math" panose="02040503050406030204" pitchFamily="18" charset="0"/>
                      </a:rPr>
                      <m:t>𝝅</m:t>
                    </m:r>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𝒓</m:t>
                        </m:r>
                      </m:e>
                      <m:sup>
                        <m:r>
                          <a:rPr lang="en-GB" sz="2400" b="1" i="1" smtClean="0">
                            <a:latin typeface="Cambria Math" panose="02040503050406030204" pitchFamily="18" charset="0"/>
                          </a:rPr>
                          <m:t>𝟐</m:t>
                        </m:r>
                      </m:sup>
                    </m:sSup>
                  </m:oMath>
                </a14:m>
                <a:endParaRPr lang="en-GB" sz="2400" b="1" dirty="0"/>
              </a:p>
              <a:p>
                <a:pPr algn="ctr"/>
                <a:r>
                  <a:rPr lang="en-GB" sz="2400" dirty="0"/>
                  <a:t>Circumference = </a:t>
                </a:r>
                <a14:m>
                  <m:oMath xmlns:m="http://schemas.openxmlformats.org/officeDocument/2006/math">
                    <m:r>
                      <a:rPr lang="en-GB" sz="2400" b="1" i="1" smtClean="0">
                        <a:latin typeface="Cambria Math" panose="02040503050406030204" pitchFamily="18" charset="0"/>
                      </a:rPr>
                      <m:t>𝝅</m:t>
                    </m:r>
                    <m:r>
                      <a:rPr lang="en-GB" sz="2400" b="1" i="1" smtClean="0">
                        <a:latin typeface="Cambria Math" panose="02040503050406030204" pitchFamily="18" charset="0"/>
                      </a:rPr>
                      <m:t>𝒅</m:t>
                    </m:r>
                  </m:oMath>
                </a14:m>
                <a:r>
                  <a:rPr lang="en-GB" sz="2400" dirty="0"/>
                  <a:t> or </a:t>
                </a:r>
                <a14:m>
                  <m:oMath xmlns:m="http://schemas.openxmlformats.org/officeDocument/2006/math">
                    <m:r>
                      <a:rPr lang="en-GB" sz="2400" b="1" i="1" smtClean="0">
                        <a:latin typeface="Cambria Math" panose="02040503050406030204" pitchFamily="18" charset="0"/>
                      </a:rPr>
                      <m:t>𝟐</m:t>
                    </m:r>
                    <m:r>
                      <a:rPr lang="en-GB" sz="2400" b="1" i="1" smtClean="0">
                        <a:latin typeface="Cambria Math" panose="02040503050406030204" pitchFamily="18" charset="0"/>
                      </a:rPr>
                      <m:t>𝝅</m:t>
                    </m:r>
                    <m:r>
                      <a:rPr lang="en-GB" sz="2400" b="1" i="1" smtClean="0">
                        <a:latin typeface="Cambria Math" panose="02040503050406030204" pitchFamily="18" charset="0"/>
                      </a:rPr>
                      <m:t>𝒓</m:t>
                    </m:r>
                  </m:oMath>
                </a14:m>
                <a:endParaRPr lang="en-GB" sz="2400" b="1" dirty="0"/>
              </a:p>
            </p:txBody>
          </p:sp>
        </mc:Choice>
        <mc:Fallback xmlns="">
          <p:sp>
            <p:nvSpPr>
              <p:cNvPr id="19" name="TextBox 18"/>
              <p:cNvSpPr txBox="1">
                <a:spLocks noRot="1" noChangeAspect="1" noMove="1" noResize="1" noEditPoints="1" noAdjustHandles="1" noChangeArrowheads="1" noChangeShapeType="1" noTextEdit="1"/>
              </p:cNvSpPr>
              <p:nvPr/>
            </p:nvSpPr>
            <p:spPr>
              <a:xfrm>
                <a:off x="4364762" y="1702735"/>
                <a:ext cx="4032448" cy="839332"/>
              </a:xfrm>
              <a:prstGeom prst="rect">
                <a:avLst/>
              </a:prstGeom>
              <a:blipFill rotWithShape="0">
                <a:blip r:embed="rId3"/>
                <a:stretch>
                  <a:fillRect l="-1955" t="-3521" b="-13380"/>
                </a:stretch>
              </a:blipFill>
            </p:spPr>
            <p:txBody>
              <a:bodyPr/>
              <a:lstStyle/>
              <a:p>
                <a:r>
                  <a:rPr lang="en-GB">
                    <a:noFill/>
                  </a:rPr>
                  <a:t> </a:t>
                </a:r>
              </a:p>
            </p:txBody>
          </p:sp>
        </mc:Fallback>
      </mc:AlternateContent>
      <p:sp>
        <p:nvSpPr>
          <p:cNvPr id="20" name="Rectangle 19"/>
          <p:cNvSpPr/>
          <p:nvPr/>
        </p:nvSpPr>
        <p:spPr>
          <a:xfrm>
            <a:off x="6966170" y="1702735"/>
            <a:ext cx="1008112" cy="4413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6746134" y="2166573"/>
            <a:ext cx="1448183" cy="4243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2" name="TextBox 21"/>
              <p:cNvSpPr txBox="1"/>
              <p:nvPr/>
            </p:nvSpPr>
            <p:spPr>
              <a:xfrm>
                <a:off x="4157459" y="2757901"/>
                <a:ext cx="4936743" cy="2308324"/>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𝜋</m:t>
                    </m:r>
                  </m:oMath>
                </a14:m>
                <a:r>
                  <a:rPr lang="en-GB" dirty="0"/>
                  <a:t> is a mathematical constant, with the value </a:t>
                </a:r>
                <a14:m>
                  <m:oMath xmlns:m="http://schemas.openxmlformats.org/officeDocument/2006/math">
                    <m:r>
                      <a:rPr lang="en-GB" b="0" i="1" smtClean="0">
                        <a:latin typeface="Cambria Math" panose="02040503050406030204" pitchFamily="18" charset="0"/>
                      </a:rPr>
                      <m:t>3.14152965…</m:t>
                    </m:r>
                  </m:oMath>
                </a14:m>
                <a:endParaRPr lang="en-GB" dirty="0"/>
              </a:p>
              <a:p>
                <a:r>
                  <a:rPr lang="en-GB" dirty="0"/>
                  <a:t>You can find it on your calculator (use SHIFT).</a:t>
                </a:r>
              </a:p>
              <a:p>
                <a:endParaRPr lang="en-GB" dirty="0"/>
              </a:p>
              <a:p>
                <a:r>
                  <a:rPr lang="en-GB" dirty="0"/>
                  <a:t>It is defined as the scale factor between the diameter of a circle and the circumference, but is used in other parts of maths (e.g. Number Theory!)</a:t>
                </a:r>
              </a:p>
            </p:txBody>
          </p:sp>
        </mc:Choice>
        <mc:Fallback xmlns="">
          <p:sp>
            <p:nvSpPr>
              <p:cNvPr id="22" name="TextBox 21"/>
              <p:cNvSpPr txBox="1">
                <a:spLocks noRot="1" noChangeAspect="1" noMove="1" noResize="1" noEditPoints="1" noAdjustHandles="1" noChangeArrowheads="1" noChangeShapeType="1" noTextEdit="1"/>
              </p:cNvSpPr>
              <p:nvPr/>
            </p:nvSpPr>
            <p:spPr>
              <a:xfrm>
                <a:off x="4157459" y="2757901"/>
                <a:ext cx="4936743" cy="2308324"/>
              </a:xfrm>
              <a:prstGeom prst="rect">
                <a:avLst/>
              </a:prstGeom>
              <a:blipFill rotWithShape="0">
                <a:blip r:embed="rId4"/>
                <a:stretch>
                  <a:fillRect l="-1111" t="-1319" b="-316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66972" y="5464244"/>
                <a:ext cx="8208912"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b="1" dirty="0"/>
                  <a:t>Side Question</a:t>
                </a:r>
                <a:r>
                  <a:rPr lang="en-GB" dirty="0"/>
                  <a:t>: What is the difference in algebra between a </a:t>
                </a:r>
                <a:r>
                  <a:rPr lang="en-GB" i="1" dirty="0"/>
                  <a:t>variable</a:t>
                </a:r>
                <a:r>
                  <a:rPr lang="en-GB" dirty="0"/>
                  <a:t> and a </a:t>
                </a:r>
                <a:r>
                  <a:rPr lang="en-GB" i="1" dirty="0"/>
                  <a:t>constant</a:t>
                </a:r>
                <a:r>
                  <a:rPr lang="en-GB" dirty="0"/>
                  <a:t>?</a:t>
                </a:r>
              </a:p>
              <a:p>
                <a14:m>
                  <m:oMath xmlns:m="http://schemas.openxmlformats.org/officeDocument/2006/math">
                    <m:r>
                      <a:rPr lang="en-GB" b="1" i="1" smtClean="0">
                        <a:latin typeface="Cambria Math" panose="02040503050406030204" pitchFamily="18" charset="0"/>
                      </a:rPr>
                      <m:t>𝝅</m:t>
                    </m:r>
                  </m:oMath>
                </a14:m>
                <a:r>
                  <a:rPr lang="en-GB" b="1" dirty="0"/>
                  <a:t> is a ‘constant’ because its value is ‘constant’, i.e. it can’t change, and its value is known in advance. A ‘variable’ can vary, e.g. if </a:t>
                </a:r>
                <a14:m>
                  <m:oMath xmlns:m="http://schemas.openxmlformats.org/officeDocument/2006/math">
                    <m:r>
                      <a:rPr lang="en-GB" b="1" i="1" smtClean="0">
                        <a:latin typeface="Cambria Math" panose="02040503050406030204" pitchFamily="18" charset="0"/>
                      </a:rPr>
                      <m:t>𝒙</m:t>
                    </m:r>
                  </m:oMath>
                </a14:m>
                <a:r>
                  <a:rPr lang="en-GB" b="1" dirty="0"/>
                  <a:t> represents a length, it’s value could change. Another well known constant is maths is </a:t>
                </a:r>
                <a14:m>
                  <m:oMath xmlns:m="http://schemas.openxmlformats.org/officeDocument/2006/math">
                    <m:r>
                      <a:rPr lang="en-GB" b="1" i="1" smtClean="0">
                        <a:latin typeface="Cambria Math" panose="02040503050406030204" pitchFamily="18" charset="0"/>
                      </a:rPr>
                      <m:t>𝝓</m:t>
                    </m:r>
                  </m:oMath>
                </a14:m>
                <a:r>
                  <a:rPr lang="en-GB" b="1" dirty="0"/>
                  <a:t>, which is the Golden Ratio.</a:t>
                </a:r>
              </a:p>
            </p:txBody>
          </p:sp>
        </mc:Choice>
        <mc:Fallback xmlns="">
          <p:sp>
            <p:nvSpPr>
              <p:cNvPr id="23" name="TextBox 22"/>
              <p:cNvSpPr txBox="1">
                <a:spLocks noRot="1" noChangeAspect="1" noMove="1" noResize="1" noEditPoints="1" noAdjustHandles="1" noChangeArrowheads="1" noChangeShapeType="1" noTextEdit="1"/>
              </p:cNvSpPr>
              <p:nvPr/>
            </p:nvSpPr>
            <p:spPr>
              <a:xfrm>
                <a:off x="466972" y="5464244"/>
                <a:ext cx="8208912" cy="1200329"/>
              </a:xfrm>
              <a:prstGeom prst="rect">
                <a:avLst/>
              </a:prstGeom>
              <a:blipFill rotWithShape="0">
                <a:blip r:embed="rId5"/>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4" name="Rectangle 23"/>
          <p:cNvSpPr/>
          <p:nvPr/>
        </p:nvSpPr>
        <p:spPr>
          <a:xfrm>
            <a:off x="524453" y="5777498"/>
            <a:ext cx="8051394" cy="8438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6855620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par>
                          <p:cTn id="14" fill="hold">
                            <p:stCondLst>
                              <p:cond delay="500"/>
                            </p:stCondLst>
                            <p:childTnLst>
                              <p:par>
                                <p:cTn id="15" presetID="1" presetClass="entr" presetSubtype="0" fill="hold" grpId="1" nodeType="after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1" nodeType="after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23" restart="whenNotActive" fill="hold" evtFilter="cancelBubble" nodeType="interactiveSeq">
                <p:stCondLst>
                  <p:cond evt="onClick" delay="0">
                    <p:tgtEl>
                      <p:spTgt spid="1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9" restart="whenNotActive" fill="hold" evtFilter="cancelBubble" nodeType="interactiveSeq">
                <p:stCondLst>
                  <p:cond evt="onClick" delay="0">
                    <p:tgtEl>
                      <p:spTgt spid="20"/>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20"/>
                                        </p:tgtEl>
                                      </p:cBhvr>
                                    </p:animEffect>
                                    <p:set>
                                      <p:cBhvr>
                                        <p:cTn id="34"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5" restart="whenNotActive" fill="hold" evtFilter="cancelBubble" nodeType="interactiveSeq">
                <p:stCondLst>
                  <p:cond evt="onClick" delay="0">
                    <p:tgtEl>
                      <p:spTgt spid="21"/>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21"/>
                                        </p:tgtEl>
                                      </p:cBhvr>
                                    </p:animEffect>
                                    <p:set>
                                      <p:cBhvr>
                                        <p:cTn id="40" dur="1" fill="hold">
                                          <p:stCondLst>
                                            <p:cond delay="499"/>
                                          </p:stCondLst>
                                        </p:cTn>
                                        <p:tgtEl>
                                          <p:spTgt spid="21"/>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par>
                          <p:cTn id="45" fill="hold">
                            <p:stCondLst>
                              <p:cond delay="1000"/>
                            </p:stCondLst>
                            <p:childTnLst>
                              <p:par>
                                <p:cTn id="46" presetID="1" presetClass="entr" presetSubtype="0" fill="hold" grpId="2" nodeType="afterEffect">
                                  <p:stCondLst>
                                    <p:cond delay="0"/>
                                  </p:stCondLst>
                                  <p:childTnLst>
                                    <p:set>
                                      <p:cBhvr>
                                        <p:cTn id="47" dur="1" fill="hold">
                                          <p:stCondLst>
                                            <p:cond delay="0"/>
                                          </p:stCondLst>
                                        </p:cTn>
                                        <p:tgtEl>
                                          <p:spTgt spid="24"/>
                                        </p:tgtEl>
                                        <p:attrNameLst>
                                          <p:attrName>style.visibility</p:attrName>
                                        </p:attrNameLst>
                                      </p:cBhvr>
                                      <p:to>
                                        <p:strVal val="visible"/>
                                      </p:to>
                                    </p:set>
                                  </p:childTnLst>
                                </p:cTn>
                              </p:par>
                            </p:childTnLst>
                          </p:cTn>
                        </p:par>
                        <p:par>
                          <p:cTn id="48" fill="hold">
                            <p:stCondLst>
                              <p:cond delay="1000"/>
                            </p:stCondLst>
                            <p:childTnLst>
                              <p:par>
                                <p:cTn id="49" presetID="1"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childTnLst>
        </p:cTn>
      </p:par>
    </p:tnLst>
    <p:bldLst>
      <p:bldP spid="15" grpId="0" animBg="1"/>
      <p:bldP spid="16" grpId="0" animBg="1"/>
      <p:bldP spid="17" grpId="0" animBg="1"/>
      <p:bldP spid="19" grpId="0" animBg="1"/>
      <p:bldP spid="20" grpId="0" animBg="1"/>
      <p:bldP spid="20" grpId="1" animBg="1"/>
      <p:bldP spid="21" grpId="0" animBg="1"/>
      <p:bldP spid="21" grpId="1" animBg="1"/>
      <p:bldP spid="22" grpId="0"/>
      <p:bldP spid="23" grpId="0" animBg="1"/>
      <p:bldP spid="24" grpId="0" animBg="1"/>
      <p:bldP spid="24" grpId="2"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Circles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836712"/>
            <a:ext cx="1224136"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Examples</a:t>
            </a:r>
          </a:p>
        </p:txBody>
      </p:sp>
      <mc:AlternateContent xmlns:mc="http://schemas.openxmlformats.org/markup-compatibility/2006" xmlns:a14="http://schemas.microsoft.com/office/drawing/2010/main">
        <mc:Choice Requires="a14">
          <p:sp>
            <p:nvSpPr>
              <p:cNvPr id="6" name="TextBox 5"/>
              <p:cNvSpPr txBox="1"/>
              <p:nvPr/>
            </p:nvSpPr>
            <p:spPr>
              <a:xfrm>
                <a:off x="3131840" y="1780976"/>
                <a:ext cx="5472608" cy="1107996"/>
              </a:xfrm>
              <a:prstGeom prst="rect">
                <a:avLst/>
              </a:prstGeom>
              <a:noFill/>
            </p:spPr>
            <p:txBody>
              <a:bodyPr wrap="square" rtlCol="0">
                <a:spAutoFit/>
              </a:bodyPr>
              <a:lstStyle/>
              <a:p>
                <a:r>
                  <a:rPr lang="en-GB" dirty="0"/>
                  <a:t>(Give your answers to 1 decimal place)</a:t>
                </a:r>
              </a:p>
              <a:p>
                <a:r>
                  <a:rPr lang="en-GB" sz="2400" dirty="0"/>
                  <a:t>Area </a:t>
                </a:r>
                <a14:m>
                  <m:oMath xmlns:m="http://schemas.openxmlformats.org/officeDocument/2006/math">
                    <m:r>
                      <a:rPr lang="en-GB" sz="2400" b="0" i="1" smtClean="0">
                        <a:latin typeface="Cambria Math" panose="02040503050406030204" pitchFamily="18" charset="0"/>
                      </a:rPr>
                      <m:t>=</m:t>
                    </m:r>
                    <m:r>
                      <a:rPr lang="en-GB" sz="2400" b="1" i="1" smtClean="0">
                        <a:latin typeface="Cambria Math" panose="02040503050406030204" pitchFamily="18" charset="0"/>
                      </a:rPr>
                      <m:t>𝝅</m:t>
                    </m:r>
                    <m:r>
                      <a:rPr lang="en-GB" sz="2400" b="1" i="1" smtClean="0">
                        <a:latin typeface="Cambria Math" panose="02040503050406030204" pitchFamily="18" charset="0"/>
                      </a:rPr>
                      <m:t>×</m:t>
                    </m:r>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𝟑</m:t>
                        </m:r>
                      </m:e>
                      <m:sup>
                        <m:r>
                          <a:rPr lang="en-GB" sz="2400" b="1" i="1" smtClean="0">
                            <a:latin typeface="Cambria Math" panose="02040503050406030204" pitchFamily="18" charset="0"/>
                          </a:rPr>
                          <m:t>𝟐</m:t>
                        </m:r>
                      </m:sup>
                    </m:sSup>
                    <m:r>
                      <a:rPr lang="en-GB" sz="2400" b="1" i="1" smtClean="0">
                        <a:latin typeface="Cambria Math" panose="02040503050406030204" pitchFamily="18" charset="0"/>
                      </a:rPr>
                      <m:t>=</m:t>
                    </m:r>
                    <m:r>
                      <a:rPr lang="en-GB" sz="2400" b="1" i="1" smtClean="0">
                        <a:latin typeface="Cambria Math" panose="02040503050406030204" pitchFamily="18" charset="0"/>
                      </a:rPr>
                      <m:t>𝟐𝟖</m:t>
                    </m:r>
                    <m:r>
                      <a:rPr lang="en-GB" sz="2400" b="1" i="1" smtClean="0">
                        <a:latin typeface="Cambria Math" panose="02040503050406030204" pitchFamily="18" charset="0"/>
                      </a:rPr>
                      <m:t>.</m:t>
                    </m:r>
                    <m:r>
                      <a:rPr lang="en-GB" sz="2400" b="1" i="1" smtClean="0">
                        <a:latin typeface="Cambria Math" panose="02040503050406030204" pitchFamily="18" charset="0"/>
                      </a:rPr>
                      <m:t>𝟑</m:t>
                    </m:r>
                  </m:oMath>
                </a14:m>
                <a:r>
                  <a:rPr lang="en-GB" sz="2400" b="1" dirty="0"/>
                  <a:t> cm</a:t>
                </a:r>
                <a:r>
                  <a:rPr lang="en-GB" sz="2400" b="1" baseline="30000" dirty="0"/>
                  <a:t>2</a:t>
                </a:r>
              </a:p>
              <a:p>
                <a:r>
                  <a:rPr lang="en-GB" sz="2400" dirty="0"/>
                  <a:t>Circumference </a:t>
                </a:r>
                <a14:m>
                  <m:oMath xmlns:m="http://schemas.openxmlformats.org/officeDocument/2006/math">
                    <m:r>
                      <a:rPr lang="en-GB" sz="2400" b="0" i="1" smtClean="0">
                        <a:latin typeface="Cambria Math" panose="02040503050406030204" pitchFamily="18" charset="0"/>
                      </a:rPr>
                      <m:t>=</m:t>
                    </m:r>
                    <m:r>
                      <a:rPr lang="en-GB" sz="2400" b="1" i="1" smtClean="0">
                        <a:latin typeface="Cambria Math" panose="02040503050406030204" pitchFamily="18" charset="0"/>
                      </a:rPr>
                      <m:t>𝟐</m:t>
                    </m:r>
                    <m:r>
                      <a:rPr lang="en-GB" sz="2400" b="1" i="1" smtClean="0">
                        <a:latin typeface="Cambria Math" panose="02040503050406030204" pitchFamily="18" charset="0"/>
                      </a:rPr>
                      <m:t>×</m:t>
                    </m:r>
                    <m:r>
                      <a:rPr lang="en-GB" sz="2400" b="1" i="1" smtClean="0">
                        <a:latin typeface="Cambria Math" panose="02040503050406030204" pitchFamily="18" charset="0"/>
                      </a:rPr>
                      <m:t>𝝅</m:t>
                    </m:r>
                    <m:r>
                      <a:rPr lang="en-GB" sz="2400" b="1" i="1" smtClean="0">
                        <a:latin typeface="Cambria Math" panose="02040503050406030204" pitchFamily="18" charset="0"/>
                      </a:rPr>
                      <m:t>×</m:t>
                    </m:r>
                    <m:r>
                      <a:rPr lang="en-GB" sz="2400" b="1" i="1" smtClean="0">
                        <a:latin typeface="Cambria Math" panose="02040503050406030204" pitchFamily="18" charset="0"/>
                      </a:rPr>
                      <m:t>𝟑</m:t>
                    </m:r>
                    <m:r>
                      <a:rPr lang="en-GB" sz="2400" b="1" i="1" smtClean="0">
                        <a:latin typeface="Cambria Math" panose="02040503050406030204" pitchFamily="18" charset="0"/>
                      </a:rPr>
                      <m:t>=</m:t>
                    </m:r>
                    <m:r>
                      <a:rPr lang="en-GB" sz="2400" b="1" i="1" smtClean="0">
                        <a:latin typeface="Cambria Math" panose="02040503050406030204" pitchFamily="18" charset="0"/>
                      </a:rPr>
                      <m:t>𝟏𝟖</m:t>
                    </m:r>
                    <m:r>
                      <a:rPr lang="en-GB" sz="2400" b="1" i="1" smtClean="0">
                        <a:latin typeface="Cambria Math" panose="02040503050406030204" pitchFamily="18" charset="0"/>
                      </a:rPr>
                      <m:t>.</m:t>
                    </m:r>
                    <m:r>
                      <a:rPr lang="en-GB" sz="2400" b="1" i="1" smtClean="0">
                        <a:latin typeface="Cambria Math" panose="02040503050406030204" pitchFamily="18" charset="0"/>
                      </a:rPr>
                      <m:t>𝟖</m:t>
                    </m:r>
                  </m:oMath>
                </a14:m>
                <a:r>
                  <a:rPr lang="en-GB" sz="2400" b="1" dirty="0"/>
                  <a:t> cm</a:t>
                </a:r>
              </a:p>
            </p:txBody>
          </p:sp>
        </mc:Choice>
        <mc:Fallback xmlns="">
          <p:sp>
            <p:nvSpPr>
              <p:cNvPr id="6" name="TextBox 5"/>
              <p:cNvSpPr txBox="1">
                <a:spLocks noRot="1" noChangeAspect="1" noMove="1" noResize="1" noEditPoints="1" noAdjustHandles="1" noChangeArrowheads="1" noChangeShapeType="1" noTextEdit="1"/>
              </p:cNvSpPr>
              <p:nvPr/>
            </p:nvSpPr>
            <p:spPr>
              <a:xfrm>
                <a:off x="3131840" y="1780976"/>
                <a:ext cx="5472608" cy="1107996"/>
              </a:xfrm>
              <a:prstGeom prst="rect">
                <a:avLst/>
              </a:prstGeom>
              <a:blipFill rotWithShape="0">
                <a:blip r:embed="rId2"/>
                <a:stretch>
                  <a:fillRect l="-1784" t="-2747" b="-12088"/>
                </a:stretch>
              </a:blipFill>
            </p:spPr>
            <p:txBody>
              <a:bodyPr/>
              <a:lstStyle/>
              <a:p>
                <a:r>
                  <a:rPr lang="en-GB">
                    <a:noFill/>
                  </a:rPr>
                  <a:t> </a:t>
                </a:r>
              </a:p>
            </p:txBody>
          </p:sp>
        </mc:Fallback>
      </mc:AlternateContent>
      <p:sp>
        <p:nvSpPr>
          <p:cNvPr id="7" name="Oval 6"/>
          <p:cNvSpPr/>
          <p:nvPr/>
        </p:nvSpPr>
        <p:spPr>
          <a:xfrm>
            <a:off x="571587" y="1454836"/>
            <a:ext cx="2088232" cy="20882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8" name="Straight Arrow Connector 7"/>
          <p:cNvCxnSpPr/>
          <p:nvPr/>
        </p:nvCxnSpPr>
        <p:spPr>
          <a:xfrm>
            <a:off x="1615703" y="2498952"/>
            <a:ext cx="940073" cy="39002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9" name="TextBox 8"/>
          <p:cNvSpPr txBox="1"/>
          <p:nvPr/>
        </p:nvSpPr>
        <p:spPr>
          <a:xfrm rot="1055134">
            <a:off x="1763160" y="2406252"/>
            <a:ext cx="807718" cy="369332"/>
          </a:xfrm>
          <a:prstGeom prst="rect">
            <a:avLst/>
          </a:prstGeom>
          <a:noFill/>
        </p:spPr>
        <p:txBody>
          <a:bodyPr wrap="square" rtlCol="0">
            <a:spAutoFit/>
          </a:bodyPr>
          <a:lstStyle/>
          <a:p>
            <a:pPr algn="ctr"/>
            <a:r>
              <a:rPr lang="en-GB" dirty="0"/>
              <a:t>3cm</a:t>
            </a:r>
          </a:p>
        </p:txBody>
      </p:sp>
      <mc:AlternateContent xmlns:mc="http://schemas.openxmlformats.org/markup-compatibility/2006" xmlns:a14="http://schemas.microsoft.com/office/drawing/2010/main">
        <mc:Choice Requires="a14">
          <p:sp>
            <p:nvSpPr>
              <p:cNvPr id="11" name="TextBox 10"/>
              <p:cNvSpPr txBox="1"/>
              <p:nvPr/>
            </p:nvSpPr>
            <p:spPr>
              <a:xfrm>
                <a:off x="3113597" y="4349918"/>
                <a:ext cx="5472608" cy="839332"/>
              </a:xfrm>
              <a:prstGeom prst="rect">
                <a:avLst/>
              </a:prstGeom>
              <a:noFill/>
            </p:spPr>
            <p:txBody>
              <a:bodyPr wrap="square" rtlCol="0">
                <a:spAutoFit/>
              </a:bodyPr>
              <a:lstStyle/>
              <a:p>
                <a:r>
                  <a:rPr lang="en-GB" sz="2400" dirty="0"/>
                  <a:t>Area </a:t>
                </a:r>
                <a14:m>
                  <m:oMath xmlns:m="http://schemas.openxmlformats.org/officeDocument/2006/math">
                    <m:r>
                      <a:rPr lang="en-GB" sz="2400" b="0" i="1" smtClean="0">
                        <a:latin typeface="Cambria Math" panose="02040503050406030204" pitchFamily="18" charset="0"/>
                      </a:rPr>
                      <m:t>=</m:t>
                    </m:r>
                    <m:r>
                      <a:rPr lang="en-GB" sz="2400" b="1" i="1" smtClean="0">
                        <a:latin typeface="Cambria Math" panose="02040503050406030204" pitchFamily="18" charset="0"/>
                      </a:rPr>
                      <m:t>𝝅</m:t>
                    </m:r>
                    <m:r>
                      <a:rPr lang="en-GB" sz="2400" b="1" i="1" smtClean="0">
                        <a:latin typeface="Cambria Math" panose="02040503050406030204" pitchFamily="18" charset="0"/>
                      </a:rPr>
                      <m:t>×</m:t>
                    </m:r>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𝟒</m:t>
                        </m:r>
                      </m:e>
                      <m:sup>
                        <m:r>
                          <a:rPr lang="en-GB" sz="2400" b="1" i="1" smtClean="0">
                            <a:latin typeface="Cambria Math" panose="02040503050406030204" pitchFamily="18" charset="0"/>
                          </a:rPr>
                          <m:t>𝟐</m:t>
                        </m:r>
                      </m:sup>
                    </m:sSup>
                    <m:r>
                      <a:rPr lang="en-GB" sz="2400" b="1" i="1" smtClean="0">
                        <a:latin typeface="Cambria Math" panose="02040503050406030204" pitchFamily="18" charset="0"/>
                      </a:rPr>
                      <m:t>=</m:t>
                    </m:r>
                    <m:r>
                      <a:rPr lang="en-GB" sz="2400" b="1" i="1" smtClean="0">
                        <a:latin typeface="Cambria Math" panose="02040503050406030204" pitchFamily="18" charset="0"/>
                      </a:rPr>
                      <m:t>𝟓𝟎</m:t>
                    </m:r>
                    <m:r>
                      <a:rPr lang="en-GB" sz="2400" b="1" i="1" smtClean="0">
                        <a:latin typeface="Cambria Math" panose="02040503050406030204" pitchFamily="18" charset="0"/>
                      </a:rPr>
                      <m:t>.</m:t>
                    </m:r>
                    <m:r>
                      <a:rPr lang="en-GB" sz="2400" b="1" i="1" smtClean="0">
                        <a:latin typeface="Cambria Math" panose="02040503050406030204" pitchFamily="18" charset="0"/>
                      </a:rPr>
                      <m:t>𝟑</m:t>
                    </m:r>
                  </m:oMath>
                </a14:m>
                <a:r>
                  <a:rPr lang="en-GB" sz="2400" b="1" dirty="0"/>
                  <a:t> m</a:t>
                </a:r>
                <a:r>
                  <a:rPr lang="en-GB" sz="2400" b="1" baseline="30000" dirty="0"/>
                  <a:t>2</a:t>
                </a:r>
              </a:p>
              <a:p>
                <a:r>
                  <a:rPr lang="en-GB" sz="2400" dirty="0"/>
                  <a:t>Circumference </a:t>
                </a:r>
                <a14:m>
                  <m:oMath xmlns:m="http://schemas.openxmlformats.org/officeDocument/2006/math">
                    <m:r>
                      <a:rPr lang="en-GB" sz="2400" b="0" i="1" smtClean="0">
                        <a:latin typeface="Cambria Math" panose="02040503050406030204" pitchFamily="18" charset="0"/>
                      </a:rPr>
                      <m:t>=</m:t>
                    </m:r>
                    <m:r>
                      <a:rPr lang="en-GB" sz="2400" b="1" i="1" smtClean="0">
                        <a:latin typeface="Cambria Math" panose="02040503050406030204" pitchFamily="18" charset="0"/>
                      </a:rPr>
                      <m:t>𝝅</m:t>
                    </m:r>
                    <m:r>
                      <a:rPr lang="en-GB" sz="2400" b="1" i="1" smtClean="0">
                        <a:latin typeface="Cambria Math" panose="02040503050406030204" pitchFamily="18" charset="0"/>
                      </a:rPr>
                      <m:t>×</m:t>
                    </m:r>
                    <m:r>
                      <a:rPr lang="en-GB" sz="2400" b="1" i="1" smtClean="0">
                        <a:latin typeface="Cambria Math" panose="02040503050406030204" pitchFamily="18" charset="0"/>
                      </a:rPr>
                      <m:t>𝟖</m:t>
                    </m:r>
                    <m:r>
                      <a:rPr lang="en-GB" sz="2400" b="1" i="1" smtClean="0">
                        <a:latin typeface="Cambria Math" panose="02040503050406030204" pitchFamily="18" charset="0"/>
                      </a:rPr>
                      <m:t>=</m:t>
                    </m:r>
                    <m:r>
                      <a:rPr lang="en-GB" sz="2400" b="1" i="1" smtClean="0">
                        <a:latin typeface="Cambria Math" panose="02040503050406030204" pitchFamily="18" charset="0"/>
                      </a:rPr>
                      <m:t>𝟐𝟓</m:t>
                    </m:r>
                    <m:r>
                      <a:rPr lang="en-GB" sz="2400" b="1" i="1" smtClean="0">
                        <a:latin typeface="Cambria Math" panose="02040503050406030204" pitchFamily="18" charset="0"/>
                      </a:rPr>
                      <m:t>.</m:t>
                    </m:r>
                    <m:r>
                      <a:rPr lang="en-GB" sz="2400" b="1" i="1" smtClean="0">
                        <a:latin typeface="Cambria Math" panose="02040503050406030204" pitchFamily="18" charset="0"/>
                      </a:rPr>
                      <m:t>𝟏</m:t>
                    </m:r>
                  </m:oMath>
                </a14:m>
                <a:r>
                  <a:rPr lang="en-GB" sz="2400" b="1" dirty="0"/>
                  <a:t> cm</a:t>
                </a:r>
              </a:p>
            </p:txBody>
          </p:sp>
        </mc:Choice>
        <mc:Fallback xmlns="">
          <p:sp>
            <p:nvSpPr>
              <p:cNvPr id="11" name="TextBox 10"/>
              <p:cNvSpPr txBox="1">
                <a:spLocks noRot="1" noChangeAspect="1" noMove="1" noResize="1" noEditPoints="1" noAdjustHandles="1" noChangeArrowheads="1" noChangeShapeType="1" noTextEdit="1"/>
              </p:cNvSpPr>
              <p:nvPr/>
            </p:nvSpPr>
            <p:spPr>
              <a:xfrm>
                <a:off x="3113597" y="4349918"/>
                <a:ext cx="5472608" cy="839332"/>
              </a:xfrm>
              <a:prstGeom prst="rect">
                <a:avLst/>
              </a:prstGeom>
              <a:blipFill rotWithShape="0">
                <a:blip r:embed="rId3"/>
                <a:stretch>
                  <a:fillRect l="-1784" t="-4380" b="-16058"/>
                </a:stretch>
              </a:blipFill>
            </p:spPr>
            <p:txBody>
              <a:bodyPr/>
              <a:lstStyle/>
              <a:p>
                <a:r>
                  <a:rPr lang="en-GB">
                    <a:noFill/>
                  </a:rPr>
                  <a:t> </a:t>
                </a:r>
              </a:p>
            </p:txBody>
          </p:sp>
        </mc:Fallback>
      </mc:AlternateContent>
      <p:sp>
        <p:nvSpPr>
          <p:cNvPr id="12" name="Oval 11"/>
          <p:cNvSpPr/>
          <p:nvPr/>
        </p:nvSpPr>
        <p:spPr>
          <a:xfrm>
            <a:off x="571587" y="3744681"/>
            <a:ext cx="2088232" cy="20882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3" name="Straight Arrow Connector 12"/>
          <p:cNvCxnSpPr>
            <a:stCxn id="12" idx="2"/>
            <a:endCxn id="12" idx="6"/>
          </p:cNvCxnSpPr>
          <p:nvPr/>
        </p:nvCxnSpPr>
        <p:spPr>
          <a:xfrm>
            <a:off x="571587" y="4788797"/>
            <a:ext cx="2088232"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1211844" y="4440153"/>
            <a:ext cx="807718" cy="369332"/>
          </a:xfrm>
          <a:prstGeom prst="rect">
            <a:avLst/>
          </a:prstGeom>
          <a:noFill/>
        </p:spPr>
        <p:txBody>
          <a:bodyPr wrap="square" rtlCol="0">
            <a:spAutoFit/>
          </a:bodyPr>
          <a:lstStyle/>
          <a:p>
            <a:pPr algn="ctr"/>
            <a:r>
              <a:rPr lang="en-GB" dirty="0"/>
              <a:t>8m</a:t>
            </a:r>
          </a:p>
        </p:txBody>
      </p:sp>
      <p:sp>
        <p:nvSpPr>
          <p:cNvPr id="17" name="Rectangle 16"/>
          <p:cNvSpPr/>
          <p:nvPr/>
        </p:nvSpPr>
        <p:spPr>
          <a:xfrm>
            <a:off x="4147448" y="2093205"/>
            <a:ext cx="2782161" cy="4175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5392028" y="2511324"/>
            <a:ext cx="2782161" cy="4175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4178713" y="4395947"/>
            <a:ext cx="2782161" cy="4175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5392028" y="4809485"/>
            <a:ext cx="2782161" cy="4175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1" name="TextBox 20"/>
              <p:cNvSpPr txBox="1"/>
              <p:nvPr/>
            </p:nvSpPr>
            <p:spPr>
              <a:xfrm>
                <a:off x="4741044" y="904861"/>
                <a:ext cx="388843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Bro Note</a:t>
                </a:r>
                <a:r>
                  <a:rPr lang="en-GB" dirty="0"/>
                  <a:t>: Be careful about BIDMAS. </a:t>
                </a:r>
                <a14:m>
                  <m:oMath xmlns:m="http://schemas.openxmlformats.org/officeDocument/2006/math">
                    <m:r>
                      <a:rPr lang="en-GB" b="0" i="1" smtClean="0">
                        <a:latin typeface="Cambria Math" panose="02040503050406030204" pitchFamily="18" charset="0"/>
                      </a:rPr>
                      <m:t>𝜋</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𝑟</m:t>
                        </m:r>
                      </m:e>
                      <m:sup>
                        <m:r>
                          <a:rPr lang="en-GB" b="0" i="1" smtClean="0">
                            <a:latin typeface="Cambria Math" panose="02040503050406030204" pitchFamily="18" charset="0"/>
                          </a:rPr>
                          <m:t>2</m:t>
                        </m:r>
                      </m:sup>
                    </m:sSup>
                  </m:oMath>
                </a14:m>
                <a:r>
                  <a:rPr lang="en-GB" dirty="0"/>
                  <a:t> means </a:t>
                </a:r>
                <a14:m>
                  <m:oMath xmlns:m="http://schemas.openxmlformats.org/officeDocument/2006/math">
                    <m:r>
                      <a:rPr lang="en-GB" b="0" i="1" smtClean="0">
                        <a:latin typeface="Cambria Math" panose="02040503050406030204" pitchFamily="18" charset="0"/>
                      </a:rPr>
                      <m:t>𝜋</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𝑟</m:t>
                            </m:r>
                          </m:e>
                          <m:sup>
                            <m:r>
                              <a:rPr lang="en-GB" b="0" i="1" smtClean="0">
                                <a:latin typeface="Cambria Math" panose="02040503050406030204" pitchFamily="18" charset="0"/>
                              </a:rPr>
                              <m:t>2</m:t>
                            </m:r>
                          </m:sup>
                        </m:sSup>
                      </m:e>
                    </m:d>
                  </m:oMath>
                </a14:m>
                <a:r>
                  <a:rPr lang="en-GB" dirty="0"/>
                  <a:t> not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𝜋</m:t>
                            </m:r>
                            <m:r>
                              <a:rPr lang="en-GB" b="0" i="1" smtClean="0">
                                <a:latin typeface="Cambria Math" panose="02040503050406030204" pitchFamily="18" charset="0"/>
                              </a:rPr>
                              <m:t>𝑟</m:t>
                            </m:r>
                          </m:e>
                        </m:d>
                      </m:e>
                      <m:sup>
                        <m:r>
                          <a:rPr lang="en-GB" b="0" i="1" smtClean="0">
                            <a:latin typeface="Cambria Math" panose="02040503050406030204" pitchFamily="18" charset="0"/>
                          </a:rPr>
                          <m:t>2</m:t>
                        </m:r>
                      </m:sup>
                    </m:sSup>
                  </m:oMath>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4741044" y="904861"/>
                <a:ext cx="3888432" cy="646331"/>
              </a:xfrm>
              <a:prstGeom prst="rect">
                <a:avLst/>
              </a:prstGeom>
              <a:blipFill rotWithShape="0">
                <a:blip r:embed="rId4"/>
                <a:stretch>
                  <a:fillRect l="-1090" t="-2727" b="-11818"/>
                </a:stretch>
              </a:blipFill>
            </p:spPr>
            <p:txBody>
              <a:bodyPr/>
              <a:lstStyle/>
              <a:p>
                <a:r>
                  <a:rPr lang="en-GB">
                    <a:noFill/>
                  </a:rPr>
                  <a:t> </a:t>
                </a:r>
              </a:p>
            </p:txBody>
          </p:sp>
        </mc:Fallback>
      </mc:AlternateContent>
      <p:sp>
        <p:nvSpPr>
          <p:cNvPr id="22" name="Oval 21"/>
          <p:cNvSpPr/>
          <p:nvPr/>
        </p:nvSpPr>
        <p:spPr>
          <a:xfrm>
            <a:off x="1576239" y="2392313"/>
            <a:ext cx="100161" cy="10323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Oval 22"/>
          <p:cNvSpPr/>
          <p:nvPr/>
        </p:nvSpPr>
        <p:spPr>
          <a:xfrm>
            <a:off x="1565622" y="4737178"/>
            <a:ext cx="100161" cy="10323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71713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nextCondLst>
                <p:cond evt="onClick" delay="0">
                  <p:tgtEl>
                    <p:spTgt spid="17"/>
                  </p:tgtEl>
                </p:cond>
              </p:nextCondLst>
            </p:seq>
            <p:seq concurrent="1" nextAc="seek">
              <p:cTn id="12" restart="whenNotActive" fill="hold" evtFilter="cancelBubble" nodeType="interactiveSeq">
                <p:stCondLst>
                  <p:cond evt="onClick" delay="0">
                    <p:tgtEl>
                      <p:spTgt spid="18"/>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8" restart="whenNotActive" fill="hold" evtFilter="cancelBubble" nodeType="interactiveSeq">
                <p:stCondLst>
                  <p:cond evt="onClick" delay="0">
                    <p:tgtEl>
                      <p:spTgt spid="19"/>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19"/>
                                        </p:tgtEl>
                                      </p:cBhvr>
                                    </p:animEffect>
                                    <p:set>
                                      <p:cBhvr>
                                        <p:cTn id="2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4" restart="whenNotActive" fill="hold" evtFilter="cancelBubble" nodeType="interactiveSeq">
                <p:stCondLst>
                  <p:cond evt="onClick" delay="0">
                    <p:tgtEl>
                      <p:spTgt spid="20"/>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20"/>
                                        </p:tgtEl>
                                      </p:cBhvr>
                                    </p:animEffect>
                                    <p:set>
                                      <p:cBhvr>
                                        <p:cTn id="2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7" grpId="0" animBg="1"/>
      <p:bldP spid="18" grpId="0" animBg="1"/>
      <p:bldP spid="19" grpId="0" animBg="1"/>
      <p:bldP spid="20" grpId="0" animBg="1"/>
      <p:bldP spid="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Giving ‘exact’ answers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1439080" y="883101"/>
                <a:ext cx="6264696"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𝜋</m:t>
                      </m:r>
                      <m:r>
                        <a:rPr lang="en-GB" sz="3200" b="0" i="1" smtClean="0">
                          <a:latin typeface="Cambria Math" panose="02040503050406030204" pitchFamily="18" charset="0"/>
                        </a:rPr>
                        <m:t>=3.14159265357989…</m:t>
                      </m:r>
                    </m:oMath>
                  </m:oMathPara>
                </a14:m>
                <a:endParaRPr lang="en-GB"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1439080" y="883101"/>
                <a:ext cx="6264696" cy="584775"/>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39552" y="1772816"/>
                <a:ext cx="8136904" cy="2308324"/>
              </a:xfrm>
              <a:prstGeom prst="rect">
                <a:avLst/>
              </a:prstGeom>
              <a:noFill/>
            </p:spPr>
            <p:txBody>
              <a:bodyPr wrap="square" rtlCol="0">
                <a:spAutoFit/>
              </a:bodyPr>
              <a:lstStyle/>
              <a:p>
                <a:r>
                  <a:rPr lang="en-GB" dirty="0"/>
                  <a:t>The digits of </a:t>
                </a:r>
                <a14:m>
                  <m:oMath xmlns:m="http://schemas.openxmlformats.org/officeDocument/2006/math">
                    <m:r>
                      <a:rPr lang="en-GB" b="0" i="1" smtClean="0">
                        <a:latin typeface="Cambria Math" panose="02040503050406030204" pitchFamily="18" charset="0"/>
                      </a:rPr>
                      <m:t>𝜋</m:t>
                    </m:r>
                  </m:oMath>
                </a14:m>
                <a:r>
                  <a:rPr lang="en-GB" dirty="0"/>
                  <a:t> go on forever, and it can’t be expressed as a fraction involving whole numbers.</a:t>
                </a:r>
              </a:p>
              <a:p>
                <a:endParaRPr lang="en-GB" dirty="0"/>
              </a:p>
              <a:p>
                <a:r>
                  <a:rPr lang="en-GB" dirty="0"/>
                  <a:t>For that reason, it is not possible to give an </a:t>
                </a:r>
                <a:r>
                  <a:rPr lang="en-GB" b="1" dirty="0"/>
                  <a:t>exact</a:t>
                </a:r>
                <a:r>
                  <a:rPr lang="en-GB" dirty="0"/>
                  <a:t> answer involving </a:t>
                </a:r>
                <a14:m>
                  <m:oMath xmlns:m="http://schemas.openxmlformats.org/officeDocument/2006/math">
                    <m:r>
                      <a:rPr lang="en-GB" b="0" i="1" smtClean="0">
                        <a:latin typeface="Cambria Math" panose="02040503050406030204" pitchFamily="18" charset="0"/>
                      </a:rPr>
                      <m:t>𝜋</m:t>
                    </m:r>
                  </m:oMath>
                </a14:m>
                <a:r>
                  <a:rPr lang="en-GB" dirty="0"/>
                  <a:t> in ‘decimal form’ (i.e. where we list out all the digits), as at some point we’d have to round.</a:t>
                </a:r>
              </a:p>
              <a:p>
                <a:endParaRPr lang="en-GB" dirty="0"/>
              </a:p>
              <a:p>
                <a:r>
                  <a:rPr lang="en-GB" dirty="0"/>
                  <a:t>We leave the </a:t>
                </a:r>
                <a14:m>
                  <m:oMath xmlns:m="http://schemas.openxmlformats.org/officeDocument/2006/math">
                    <m:r>
                      <a:rPr lang="en-GB" b="0" i="1" smtClean="0">
                        <a:latin typeface="Cambria Math" panose="02040503050406030204" pitchFamily="18" charset="0"/>
                      </a:rPr>
                      <m:t>𝜋</m:t>
                    </m:r>
                  </m:oMath>
                </a14:m>
                <a:r>
                  <a:rPr lang="en-GB" dirty="0"/>
                  <a:t> in the answer if we wish to express the answer ‘exactly’.</a:t>
                </a:r>
              </a:p>
              <a:p>
                <a:r>
                  <a:rPr lang="en-GB" sz="1400" dirty="0"/>
                  <a:t>(In maths challenges/Olympiads, you are required to give answers in exact form.)</a:t>
                </a:r>
              </a:p>
            </p:txBody>
          </p:sp>
        </mc:Choice>
        <mc:Fallback xmlns="">
          <p:sp>
            <p:nvSpPr>
              <p:cNvPr id="6" name="TextBox 5"/>
              <p:cNvSpPr txBox="1">
                <a:spLocks noRot="1" noChangeAspect="1" noMove="1" noResize="1" noEditPoints="1" noAdjustHandles="1" noChangeArrowheads="1" noChangeShapeType="1" noTextEdit="1"/>
              </p:cNvSpPr>
              <p:nvPr/>
            </p:nvSpPr>
            <p:spPr>
              <a:xfrm>
                <a:off x="539552" y="1772816"/>
                <a:ext cx="8136904" cy="2308324"/>
              </a:xfrm>
              <a:prstGeom prst="rect">
                <a:avLst/>
              </a:prstGeom>
              <a:blipFill rotWithShape="0">
                <a:blip r:embed="rId3"/>
                <a:stretch>
                  <a:fillRect l="-675" t="-1587" r="-1199"/>
                </a:stretch>
              </a:blipFill>
            </p:spPr>
            <p:txBody>
              <a:bodyPr/>
              <a:lstStyle/>
              <a:p>
                <a:r>
                  <a:rPr lang="en-GB">
                    <a:noFill/>
                  </a:rPr>
                  <a:t> </a:t>
                </a:r>
              </a:p>
            </p:txBody>
          </p:sp>
        </mc:Fallback>
      </mc:AlternateContent>
      <p:sp>
        <p:nvSpPr>
          <p:cNvPr id="7" name="Oval 6"/>
          <p:cNvSpPr/>
          <p:nvPr/>
        </p:nvSpPr>
        <p:spPr>
          <a:xfrm>
            <a:off x="971600" y="4293096"/>
            <a:ext cx="2088232" cy="20882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8" name="Straight Arrow Connector 7"/>
          <p:cNvCxnSpPr/>
          <p:nvPr/>
        </p:nvCxnSpPr>
        <p:spPr>
          <a:xfrm>
            <a:off x="2015716" y="5337212"/>
            <a:ext cx="940073" cy="39002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9" name="TextBox 8"/>
          <p:cNvSpPr txBox="1"/>
          <p:nvPr/>
        </p:nvSpPr>
        <p:spPr>
          <a:xfrm rot="1055134">
            <a:off x="2163173" y="5244512"/>
            <a:ext cx="807718" cy="369332"/>
          </a:xfrm>
          <a:prstGeom prst="rect">
            <a:avLst/>
          </a:prstGeom>
          <a:noFill/>
        </p:spPr>
        <p:txBody>
          <a:bodyPr wrap="square" rtlCol="0">
            <a:spAutoFit/>
          </a:bodyPr>
          <a:lstStyle/>
          <a:p>
            <a:pPr algn="ctr"/>
            <a:r>
              <a:rPr lang="en-GB" dirty="0"/>
              <a:t>10cm</a:t>
            </a:r>
          </a:p>
        </p:txBody>
      </p:sp>
      <mc:AlternateContent xmlns:mc="http://schemas.openxmlformats.org/markup-compatibility/2006" xmlns:a14="http://schemas.microsoft.com/office/drawing/2010/main">
        <mc:Choice Requires="a14">
          <p:sp>
            <p:nvSpPr>
              <p:cNvPr id="10" name="TextBox 9"/>
              <p:cNvSpPr txBox="1"/>
              <p:nvPr/>
            </p:nvSpPr>
            <p:spPr>
              <a:xfrm>
                <a:off x="3635896" y="4469998"/>
                <a:ext cx="5040560" cy="101566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What is the area of the circle:</a:t>
                </a:r>
              </a:p>
              <a:p>
                <a:pPr marL="342900" indent="-342900">
                  <a:buAutoNum type="alphaLcParenR"/>
                </a:pPr>
                <a:r>
                  <a:rPr lang="en-GB" sz="2000" dirty="0"/>
                  <a:t>In </a:t>
                </a:r>
                <a:r>
                  <a:rPr lang="en-GB" sz="2000" u="sng" dirty="0"/>
                  <a:t>decimal</a:t>
                </a:r>
                <a:r>
                  <a:rPr lang="en-GB" sz="2000" dirty="0"/>
                  <a:t> form to 1dp?   	</a:t>
                </a:r>
                <a14:m>
                  <m:oMath xmlns:m="http://schemas.openxmlformats.org/officeDocument/2006/math">
                    <m:r>
                      <a:rPr lang="en-GB" sz="2000" b="1" i="1" smtClean="0">
                        <a:latin typeface="Cambria Math" panose="02040503050406030204" pitchFamily="18" charset="0"/>
                      </a:rPr>
                      <m:t>𝟑𝟏𝟒</m:t>
                    </m:r>
                    <m:r>
                      <a:rPr lang="en-GB" sz="2000" b="1" i="1" smtClean="0">
                        <a:latin typeface="Cambria Math" panose="02040503050406030204" pitchFamily="18" charset="0"/>
                      </a:rPr>
                      <m:t>.</m:t>
                    </m:r>
                    <m:r>
                      <a:rPr lang="en-GB" sz="2000" b="1" i="1" smtClean="0">
                        <a:latin typeface="Cambria Math" panose="02040503050406030204" pitchFamily="18" charset="0"/>
                      </a:rPr>
                      <m:t>𝟐</m:t>
                    </m:r>
                  </m:oMath>
                </a14:m>
                <a:r>
                  <a:rPr lang="en-GB" sz="2000" b="1" dirty="0"/>
                  <a:t> cm</a:t>
                </a:r>
                <a:r>
                  <a:rPr lang="en-GB" sz="2000" b="1" baseline="30000" dirty="0"/>
                  <a:t>2</a:t>
                </a:r>
              </a:p>
              <a:p>
                <a:pPr marL="342900" indent="-342900">
                  <a:buAutoNum type="alphaLcParenR"/>
                </a:pPr>
                <a:r>
                  <a:rPr lang="en-GB" sz="2000" dirty="0"/>
                  <a:t>In </a:t>
                </a:r>
                <a:r>
                  <a:rPr lang="en-GB" sz="2000" u="sng" dirty="0"/>
                  <a:t>exact</a:t>
                </a:r>
                <a:r>
                  <a:rPr lang="en-GB" sz="2000" dirty="0"/>
                  <a:t> form?			</a:t>
                </a:r>
                <a14:m>
                  <m:oMath xmlns:m="http://schemas.openxmlformats.org/officeDocument/2006/math">
                    <m:r>
                      <a:rPr lang="en-GB" sz="2000" b="1" i="1" smtClean="0">
                        <a:latin typeface="Cambria Math" panose="02040503050406030204" pitchFamily="18" charset="0"/>
                      </a:rPr>
                      <m:t>𝟏𝟎𝟎</m:t>
                    </m:r>
                    <m:r>
                      <a:rPr lang="en-GB" sz="2000" b="1" i="1" smtClean="0">
                        <a:latin typeface="Cambria Math" panose="02040503050406030204" pitchFamily="18" charset="0"/>
                      </a:rPr>
                      <m:t>𝝅</m:t>
                    </m:r>
                  </m:oMath>
                </a14:m>
                <a:r>
                  <a:rPr lang="en-GB" sz="2000" b="1" dirty="0"/>
                  <a:t> cm</a:t>
                </a:r>
                <a:r>
                  <a:rPr lang="en-GB" sz="2000" b="1" baseline="30000" dirty="0"/>
                  <a:t>2</a:t>
                </a:r>
              </a:p>
            </p:txBody>
          </p:sp>
        </mc:Choice>
        <mc:Fallback xmlns="">
          <p:sp>
            <p:nvSpPr>
              <p:cNvPr id="10" name="TextBox 9"/>
              <p:cNvSpPr txBox="1">
                <a:spLocks noRot="1" noChangeAspect="1" noMove="1" noResize="1" noEditPoints="1" noAdjustHandles="1" noChangeArrowheads="1" noChangeShapeType="1" noTextEdit="1"/>
              </p:cNvSpPr>
              <p:nvPr/>
            </p:nvSpPr>
            <p:spPr>
              <a:xfrm>
                <a:off x="3635896" y="4469998"/>
                <a:ext cx="5040560" cy="1015663"/>
              </a:xfrm>
              <a:prstGeom prst="rect">
                <a:avLst/>
              </a:prstGeom>
              <a:blipFill rotWithShape="0">
                <a:blip r:embed="rId4"/>
                <a:stretch>
                  <a:fillRect b="-207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1" name="Rectangle 10"/>
          <p:cNvSpPr/>
          <p:nvPr/>
        </p:nvSpPr>
        <p:spPr>
          <a:xfrm>
            <a:off x="7380312" y="4725144"/>
            <a:ext cx="1257173" cy="3860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7380311" y="5105403"/>
            <a:ext cx="1257173" cy="3860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3" name="TextBox 12"/>
              <p:cNvSpPr txBox="1"/>
              <p:nvPr/>
            </p:nvSpPr>
            <p:spPr>
              <a:xfrm>
                <a:off x="3797914" y="5659401"/>
                <a:ext cx="4716524"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Bro Note: </a:t>
                </a:r>
                <a:r>
                  <a:rPr lang="en-GB" dirty="0"/>
                  <a:t>Just as we’d write numbers before variables, e.g. </a:t>
                </a:r>
                <a14:m>
                  <m:oMath xmlns:m="http://schemas.openxmlformats.org/officeDocument/2006/math">
                    <m:r>
                      <a:rPr lang="en-GB" b="0" i="1" smtClean="0">
                        <a:latin typeface="Cambria Math" panose="02040503050406030204" pitchFamily="18" charset="0"/>
                      </a:rPr>
                      <m:t>4</m:t>
                    </m:r>
                    <m:r>
                      <a:rPr lang="en-GB" b="0" i="1" smtClean="0">
                        <a:latin typeface="Cambria Math" panose="02040503050406030204" pitchFamily="18" charset="0"/>
                      </a:rPr>
                      <m:t>𝑥</m:t>
                    </m:r>
                  </m:oMath>
                </a14:m>
                <a:r>
                  <a:rPr lang="en-GB" dirty="0"/>
                  <a:t> and not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4</m:t>
                    </m:r>
                  </m:oMath>
                </a14:m>
                <a:r>
                  <a:rPr lang="en-GB" dirty="0"/>
                  <a:t>, we write numbers before constants, so </a:t>
                </a:r>
                <a14:m>
                  <m:oMath xmlns:m="http://schemas.openxmlformats.org/officeDocument/2006/math">
                    <m:r>
                      <a:rPr lang="en-GB" b="0" i="1" smtClean="0">
                        <a:latin typeface="Cambria Math" panose="02040503050406030204" pitchFamily="18" charset="0"/>
                      </a:rPr>
                      <m:t>100</m:t>
                    </m:r>
                    <m:r>
                      <a:rPr lang="en-GB" b="0" i="1" smtClean="0">
                        <a:latin typeface="Cambria Math" panose="02040503050406030204" pitchFamily="18" charset="0"/>
                      </a:rPr>
                      <m:t>𝜋</m:t>
                    </m:r>
                  </m:oMath>
                </a14:m>
                <a:r>
                  <a:rPr lang="en-GB" dirty="0"/>
                  <a:t> and </a:t>
                </a:r>
                <a:r>
                  <a:rPr lang="en-GB" u="sng" dirty="0"/>
                  <a:t>never</a:t>
                </a:r>
                <a:r>
                  <a:rPr lang="en-GB" dirty="0"/>
                  <a:t> </a:t>
                </a:r>
                <a14:m>
                  <m:oMath xmlns:m="http://schemas.openxmlformats.org/officeDocument/2006/math">
                    <m:r>
                      <a:rPr lang="en-GB" b="0" i="1" smtClean="0">
                        <a:latin typeface="Cambria Math" panose="02040503050406030204" pitchFamily="18" charset="0"/>
                      </a:rPr>
                      <m:t>𝜋</m:t>
                    </m:r>
                    <m:r>
                      <a:rPr lang="en-GB" b="0" i="1" smtClean="0">
                        <a:latin typeface="Cambria Math" panose="02040503050406030204" pitchFamily="18" charset="0"/>
                      </a:rPr>
                      <m:t>100</m:t>
                    </m:r>
                  </m:oMath>
                </a14:m>
                <a:r>
                  <a:rPr lang="en-GB" dirty="0"/>
                  <a:t>.</a:t>
                </a:r>
              </a:p>
            </p:txBody>
          </p:sp>
        </mc:Choice>
        <mc:Fallback xmlns="">
          <p:sp>
            <p:nvSpPr>
              <p:cNvPr id="13" name="TextBox 12"/>
              <p:cNvSpPr txBox="1">
                <a:spLocks noRot="1" noChangeAspect="1" noMove="1" noResize="1" noEditPoints="1" noAdjustHandles="1" noChangeArrowheads="1" noChangeShapeType="1" noTextEdit="1"/>
              </p:cNvSpPr>
              <p:nvPr/>
            </p:nvSpPr>
            <p:spPr>
              <a:xfrm>
                <a:off x="3797914" y="5659401"/>
                <a:ext cx="4716524" cy="923330"/>
              </a:xfrm>
              <a:prstGeom prst="rect">
                <a:avLst/>
              </a:prstGeom>
              <a:blipFill rotWithShape="0">
                <a:blip r:embed="rId5"/>
                <a:stretch>
                  <a:fillRect l="-771" t="-1923" r="-386" b="-7692"/>
                </a:stretch>
              </a:blipFill>
            </p:spPr>
            <p:txBody>
              <a:bodyPr/>
              <a:lstStyle/>
              <a:p>
                <a:r>
                  <a:rPr lang="en-GB">
                    <a:noFill/>
                  </a:rPr>
                  <a:t> </a:t>
                </a:r>
              </a:p>
            </p:txBody>
          </p:sp>
        </mc:Fallback>
      </mc:AlternateContent>
      <p:sp>
        <p:nvSpPr>
          <p:cNvPr id="14" name="Oval 13"/>
          <p:cNvSpPr/>
          <p:nvPr/>
        </p:nvSpPr>
        <p:spPr>
          <a:xfrm>
            <a:off x="1963694" y="5271414"/>
            <a:ext cx="100161" cy="10323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62645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nextCondLst>
                <p:cond evt="onClick" delay="0">
                  <p:tgtEl>
                    <p:spTgt spid="12"/>
                  </p:tgtEl>
                </p:cond>
              </p:nextCondLst>
            </p:seq>
          </p:childTnLst>
        </p:cTn>
      </p:par>
    </p:tnLst>
    <p:bldLst>
      <p:bldP spid="11" grpId="0" animBg="1"/>
      <p:bldP spid="12"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 (so far)</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131840" y="1780976"/>
                <a:ext cx="5472608" cy="1393330"/>
              </a:xfrm>
              <a:prstGeom prst="rect">
                <a:avLst/>
              </a:prstGeom>
              <a:noFill/>
            </p:spPr>
            <p:txBody>
              <a:bodyPr wrap="square" rtlCol="0">
                <a:spAutoFit/>
              </a:bodyPr>
              <a:lstStyle/>
              <a:p>
                <a:r>
                  <a:rPr lang="en-GB" dirty="0"/>
                  <a:t>Give your answers </a:t>
                </a:r>
                <a:r>
                  <a:rPr lang="en-GB" u="sng" dirty="0"/>
                  <a:t>to 1 decimal place</a:t>
                </a:r>
                <a:r>
                  <a:rPr lang="en-GB" dirty="0"/>
                  <a:t>.</a:t>
                </a:r>
              </a:p>
              <a:p>
                <a:endParaRPr lang="en-GB" dirty="0"/>
              </a:p>
              <a:p>
                <a:r>
                  <a:rPr lang="en-GB" sz="2400" dirty="0"/>
                  <a:t>Area </a:t>
                </a:r>
                <a14:m>
                  <m:oMath xmlns:m="http://schemas.openxmlformats.org/officeDocument/2006/math">
                    <m:r>
                      <a:rPr lang="en-GB" sz="2400" b="0" i="1" smtClean="0">
                        <a:latin typeface="Cambria Math" panose="02040503050406030204" pitchFamily="18" charset="0"/>
                      </a:rPr>
                      <m:t>=</m:t>
                    </m:r>
                    <m:r>
                      <a:rPr lang="en-GB" sz="2400" b="1" i="1" smtClean="0">
                        <a:latin typeface="Cambria Math" panose="02040503050406030204" pitchFamily="18" charset="0"/>
                      </a:rPr>
                      <m:t>𝝅</m:t>
                    </m:r>
                    <m:r>
                      <a:rPr lang="en-GB" sz="2400" b="1" i="1" smtClean="0">
                        <a:latin typeface="Cambria Math" panose="02040503050406030204" pitchFamily="18" charset="0"/>
                      </a:rPr>
                      <m:t>×</m:t>
                    </m:r>
                    <m:r>
                      <a:rPr lang="en-GB" sz="2400" b="1" i="1" smtClean="0">
                        <a:latin typeface="Cambria Math" panose="02040503050406030204" pitchFamily="18" charset="0"/>
                      </a:rPr>
                      <m:t>𝟒</m:t>
                    </m:r>
                    <m:r>
                      <a:rPr lang="en-GB" sz="2400" b="1" i="1" smtClean="0">
                        <a:latin typeface="Cambria Math" panose="02040503050406030204" pitchFamily="18" charset="0"/>
                      </a:rPr>
                      <m:t>.</m:t>
                    </m:r>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𝟔</m:t>
                        </m:r>
                      </m:e>
                      <m:sup>
                        <m:r>
                          <a:rPr lang="en-GB" sz="2400" b="1" i="1" smtClean="0">
                            <a:latin typeface="Cambria Math" panose="02040503050406030204" pitchFamily="18" charset="0"/>
                          </a:rPr>
                          <m:t>𝟐</m:t>
                        </m:r>
                      </m:sup>
                    </m:sSup>
                    <m:r>
                      <a:rPr lang="en-GB" sz="2400" b="1" i="1" smtClean="0">
                        <a:latin typeface="Cambria Math" panose="02040503050406030204" pitchFamily="18" charset="0"/>
                      </a:rPr>
                      <m:t>=</m:t>
                    </m:r>
                    <m:r>
                      <a:rPr lang="en-GB" sz="2400" b="1" i="1" smtClean="0">
                        <a:latin typeface="Cambria Math" panose="02040503050406030204" pitchFamily="18" charset="0"/>
                      </a:rPr>
                      <m:t>𝟔𝟔</m:t>
                    </m:r>
                    <m:r>
                      <a:rPr lang="en-GB" sz="2400" b="1" i="1" smtClean="0">
                        <a:latin typeface="Cambria Math" panose="02040503050406030204" pitchFamily="18" charset="0"/>
                      </a:rPr>
                      <m:t>.</m:t>
                    </m:r>
                    <m:r>
                      <a:rPr lang="en-GB" sz="2400" b="1" i="1" smtClean="0">
                        <a:latin typeface="Cambria Math" panose="02040503050406030204" pitchFamily="18" charset="0"/>
                      </a:rPr>
                      <m:t>𝟓</m:t>
                    </m:r>
                  </m:oMath>
                </a14:m>
                <a:r>
                  <a:rPr lang="en-GB" sz="2400" b="1" dirty="0"/>
                  <a:t> cm</a:t>
                </a:r>
                <a:r>
                  <a:rPr lang="en-GB" sz="2400" b="1" baseline="30000" dirty="0"/>
                  <a:t>2</a:t>
                </a:r>
              </a:p>
              <a:p>
                <a:r>
                  <a:rPr lang="en-GB" sz="2400" dirty="0"/>
                  <a:t>Circumference </a:t>
                </a:r>
                <a14:m>
                  <m:oMath xmlns:m="http://schemas.openxmlformats.org/officeDocument/2006/math">
                    <m:r>
                      <a:rPr lang="en-GB" sz="2400" b="0" i="1" smtClean="0">
                        <a:latin typeface="Cambria Math" panose="02040503050406030204" pitchFamily="18" charset="0"/>
                      </a:rPr>
                      <m:t>=</m:t>
                    </m:r>
                    <m:r>
                      <a:rPr lang="en-GB" sz="2400" b="1" i="1" smtClean="0">
                        <a:latin typeface="Cambria Math" panose="02040503050406030204" pitchFamily="18" charset="0"/>
                      </a:rPr>
                      <m:t>𝟐</m:t>
                    </m:r>
                    <m:r>
                      <a:rPr lang="en-GB" sz="2400" b="1" i="1" smtClean="0">
                        <a:latin typeface="Cambria Math" panose="02040503050406030204" pitchFamily="18" charset="0"/>
                      </a:rPr>
                      <m:t>×</m:t>
                    </m:r>
                    <m:r>
                      <a:rPr lang="en-GB" sz="2400" b="1" i="1" smtClean="0">
                        <a:latin typeface="Cambria Math" panose="02040503050406030204" pitchFamily="18" charset="0"/>
                      </a:rPr>
                      <m:t>𝝅</m:t>
                    </m:r>
                    <m:r>
                      <a:rPr lang="en-GB" sz="2400" b="1" i="1" smtClean="0">
                        <a:latin typeface="Cambria Math" panose="02040503050406030204" pitchFamily="18" charset="0"/>
                      </a:rPr>
                      <m:t>×</m:t>
                    </m:r>
                    <m:r>
                      <a:rPr lang="en-GB" sz="2400" b="1" i="1" smtClean="0">
                        <a:latin typeface="Cambria Math" panose="02040503050406030204" pitchFamily="18" charset="0"/>
                      </a:rPr>
                      <m:t>𝟒</m:t>
                    </m:r>
                    <m:r>
                      <a:rPr lang="en-GB" sz="2400" b="1" i="1" smtClean="0">
                        <a:latin typeface="Cambria Math" panose="02040503050406030204" pitchFamily="18" charset="0"/>
                      </a:rPr>
                      <m:t>.</m:t>
                    </m:r>
                    <m:r>
                      <a:rPr lang="en-GB" sz="2400" b="1" i="1" smtClean="0">
                        <a:latin typeface="Cambria Math" panose="02040503050406030204" pitchFamily="18" charset="0"/>
                      </a:rPr>
                      <m:t>𝟔</m:t>
                    </m:r>
                    <m:r>
                      <a:rPr lang="en-GB" sz="2400" b="1" i="1" smtClean="0">
                        <a:latin typeface="Cambria Math" panose="02040503050406030204" pitchFamily="18" charset="0"/>
                      </a:rPr>
                      <m:t>=</m:t>
                    </m:r>
                    <m:r>
                      <a:rPr lang="en-GB" sz="2400" b="1" i="1" smtClean="0">
                        <a:latin typeface="Cambria Math" panose="02040503050406030204" pitchFamily="18" charset="0"/>
                      </a:rPr>
                      <m:t>𝟐𝟖</m:t>
                    </m:r>
                    <m:r>
                      <a:rPr lang="en-GB" sz="2400" b="1" i="1" smtClean="0">
                        <a:latin typeface="Cambria Math" panose="02040503050406030204" pitchFamily="18" charset="0"/>
                      </a:rPr>
                      <m:t>.</m:t>
                    </m:r>
                    <m:r>
                      <a:rPr lang="en-GB" sz="2400" b="1" i="1" smtClean="0">
                        <a:latin typeface="Cambria Math" panose="02040503050406030204" pitchFamily="18" charset="0"/>
                      </a:rPr>
                      <m:t>𝟗</m:t>
                    </m:r>
                  </m:oMath>
                </a14:m>
                <a:r>
                  <a:rPr lang="en-GB" sz="2400" b="1" dirty="0"/>
                  <a:t> cm</a:t>
                </a:r>
              </a:p>
            </p:txBody>
          </p:sp>
        </mc:Choice>
        <mc:Fallback xmlns="">
          <p:sp>
            <p:nvSpPr>
              <p:cNvPr id="5" name="TextBox 4"/>
              <p:cNvSpPr txBox="1">
                <a:spLocks noRot="1" noChangeAspect="1" noMove="1" noResize="1" noEditPoints="1" noAdjustHandles="1" noChangeArrowheads="1" noChangeShapeType="1" noTextEdit="1"/>
              </p:cNvSpPr>
              <p:nvPr/>
            </p:nvSpPr>
            <p:spPr>
              <a:xfrm>
                <a:off x="3131840" y="1780976"/>
                <a:ext cx="5472608" cy="1393330"/>
              </a:xfrm>
              <a:prstGeom prst="rect">
                <a:avLst/>
              </a:prstGeom>
              <a:blipFill rotWithShape="0">
                <a:blip r:embed="rId2"/>
                <a:stretch>
                  <a:fillRect l="-1784" t="-2183" r="-1115" b="-8734"/>
                </a:stretch>
              </a:blipFill>
            </p:spPr>
            <p:txBody>
              <a:bodyPr/>
              <a:lstStyle/>
              <a:p>
                <a:r>
                  <a:rPr lang="en-GB">
                    <a:noFill/>
                  </a:rPr>
                  <a:t> </a:t>
                </a:r>
              </a:p>
            </p:txBody>
          </p:sp>
        </mc:Fallback>
      </mc:AlternateContent>
      <p:sp>
        <p:nvSpPr>
          <p:cNvPr id="6" name="Oval 5"/>
          <p:cNvSpPr/>
          <p:nvPr/>
        </p:nvSpPr>
        <p:spPr>
          <a:xfrm>
            <a:off x="571587" y="1454836"/>
            <a:ext cx="2088232" cy="20882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7" name="Straight Arrow Connector 6"/>
          <p:cNvCxnSpPr/>
          <p:nvPr/>
        </p:nvCxnSpPr>
        <p:spPr>
          <a:xfrm flipV="1">
            <a:off x="1615703" y="1556792"/>
            <a:ext cx="271557" cy="94216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8" name="TextBox 7"/>
          <p:cNvSpPr txBox="1"/>
          <p:nvPr/>
        </p:nvSpPr>
        <p:spPr>
          <a:xfrm rot="16938653">
            <a:off x="1216871" y="1806071"/>
            <a:ext cx="807718" cy="369332"/>
          </a:xfrm>
          <a:prstGeom prst="rect">
            <a:avLst/>
          </a:prstGeom>
          <a:noFill/>
        </p:spPr>
        <p:txBody>
          <a:bodyPr wrap="square" rtlCol="0">
            <a:spAutoFit/>
          </a:bodyPr>
          <a:lstStyle/>
          <a:p>
            <a:pPr algn="ctr"/>
            <a:r>
              <a:rPr lang="en-GB" dirty="0"/>
              <a:t>4.6 cm</a:t>
            </a:r>
          </a:p>
        </p:txBody>
      </p:sp>
      <p:sp>
        <p:nvSpPr>
          <p:cNvPr id="9" name="Rectangle 8"/>
          <p:cNvSpPr/>
          <p:nvPr/>
        </p:nvSpPr>
        <p:spPr>
          <a:xfrm>
            <a:off x="4161985" y="2335622"/>
            <a:ext cx="2880320" cy="4175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5386121" y="2744500"/>
            <a:ext cx="3240360" cy="4175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Oval 11"/>
          <p:cNvSpPr/>
          <p:nvPr/>
        </p:nvSpPr>
        <p:spPr>
          <a:xfrm>
            <a:off x="571587" y="4398777"/>
            <a:ext cx="2088232" cy="20882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3" name="Straight Arrow Connector 12"/>
          <p:cNvCxnSpPr/>
          <p:nvPr/>
        </p:nvCxnSpPr>
        <p:spPr>
          <a:xfrm flipV="1">
            <a:off x="581641" y="5229200"/>
            <a:ext cx="1974135" cy="50405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4" name="TextBox 13"/>
          <p:cNvSpPr txBox="1"/>
          <p:nvPr/>
        </p:nvSpPr>
        <p:spPr>
          <a:xfrm rot="20733487">
            <a:off x="1189811" y="5136004"/>
            <a:ext cx="807718" cy="369332"/>
          </a:xfrm>
          <a:prstGeom prst="rect">
            <a:avLst/>
          </a:prstGeom>
          <a:noFill/>
        </p:spPr>
        <p:txBody>
          <a:bodyPr wrap="square" rtlCol="0">
            <a:spAutoFit/>
          </a:bodyPr>
          <a:lstStyle/>
          <a:p>
            <a:pPr algn="ctr"/>
            <a:r>
              <a:rPr lang="en-GB" dirty="0"/>
              <a:t>16</a:t>
            </a:r>
          </a:p>
        </p:txBody>
      </p:sp>
      <mc:AlternateContent xmlns:mc="http://schemas.openxmlformats.org/markup-compatibility/2006" xmlns:a14="http://schemas.microsoft.com/office/drawing/2010/main">
        <mc:Choice Requires="a14">
          <p:sp>
            <p:nvSpPr>
              <p:cNvPr id="17" name="TextBox 16"/>
              <p:cNvSpPr txBox="1"/>
              <p:nvPr/>
            </p:nvSpPr>
            <p:spPr>
              <a:xfrm>
                <a:off x="3131840" y="4623014"/>
                <a:ext cx="5472608" cy="1393330"/>
              </a:xfrm>
              <a:prstGeom prst="rect">
                <a:avLst/>
              </a:prstGeom>
              <a:noFill/>
            </p:spPr>
            <p:txBody>
              <a:bodyPr wrap="square" rtlCol="0">
                <a:spAutoFit/>
              </a:bodyPr>
              <a:lstStyle/>
              <a:p>
                <a:r>
                  <a:rPr lang="en-GB" dirty="0"/>
                  <a:t>Give your answers </a:t>
                </a:r>
                <a:r>
                  <a:rPr lang="en-GB" u="sng" dirty="0"/>
                  <a:t>in exact form</a:t>
                </a:r>
                <a:r>
                  <a:rPr lang="en-GB" dirty="0"/>
                  <a:t>.</a:t>
                </a:r>
              </a:p>
              <a:p>
                <a:endParaRPr lang="en-GB" dirty="0"/>
              </a:p>
              <a:p>
                <a:r>
                  <a:rPr lang="en-GB" sz="2400" dirty="0"/>
                  <a:t>Area </a:t>
                </a:r>
                <a14:m>
                  <m:oMath xmlns:m="http://schemas.openxmlformats.org/officeDocument/2006/math">
                    <m:r>
                      <a:rPr lang="en-GB" sz="2400" b="0" i="1" smtClean="0">
                        <a:latin typeface="Cambria Math" panose="02040503050406030204" pitchFamily="18" charset="0"/>
                      </a:rPr>
                      <m:t>=</m:t>
                    </m:r>
                    <m:r>
                      <a:rPr lang="en-GB" sz="2400" b="1" i="1" smtClean="0">
                        <a:latin typeface="Cambria Math" panose="02040503050406030204" pitchFamily="18" charset="0"/>
                      </a:rPr>
                      <m:t>𝟔𝟒</m:t>
                    </m:r>
                    <m:r>
                      <a:rPr lang="en-GB" sz="2400" b="1" i="1" smtClean="0">
                        <a:latin typeface="Cambria Math" panose="02040503050406030204" pitchFamily="18" charset="0"/>
                      </a:rPr>
                      <m:t>𝝅</m:t>
                    </m:r>
                  </m:oMath>
                </a14:m>
                <a:r>
                  <a:rPr lang="en-GB" sz="2400" b="1" dirty="0"/>
                  <a:t> </a:t>
                </a:r>
              </a:p>
              <a:p>
                <a:r>
                  <a:rPr lang="en-GB" sz="2400" dirty="0"/>
                  <a:t>Circumference </a:t>
                </a:r>
                <a14:m>
                  <m:oMath xmlns:m="http://schemas.openxmlformats.org/officeDocument/2006/math">
                    <m:r>
                      <a:rPr lang="en-GB" sz="2400" b="0" i="1" smtClean="0">
                        <a:latin typeface="Cambria Math" panose="02040503050406030204" pitchFamily="18" charset="0"/>
                      </a:rPr>
                      <m:t>=</m:t>
                    </m:r>
                    <m:r>
                      <a:rPr lang="en-GB" sz="2400" b="1" i="1" smtClean="0">
                        <a:latin typeface="Cambria Math" panose="02040503050406030204" pitchFamily="18" charset="0"/>
                      </a:rPr>
                      <m:t>𝟏𝟔</m:t>
                    </m:r>
                    <m:r>
                      <a:rPr lang="en-GB" sz="2400" b="1" i="1" smtClean="0">
                        <a:latin typeface="Cambria Math" panose="02040503050406030204" pitchFamily="18" charset="0"/>
                      </a:rPr>
                      <m:t>𝝅</m:t>
                    </m:r>
                  </m:oMath>
                </a14:m>
                <a:endParaRPr lang="en-GB" sz="2400"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3131840" y="4623014"/>
                <a:ext cx="5472608" cy="1393330"/>
              </a:xfrm>
              <a:prstGeom prst="rect">
                <a:avLst/>
              </a:prstGeom>
              <a:blipFill rotWithShape="0">
                <a:blip r:embed="rId3"/>
                <a:stretch>
                  <a:fillRect l="-1784" t="-2183" b="-8297"/>
                </a:stretch>
              </a:blipFill>
            </p:spPr>
            <p:txBody>
              <a:bodyPr/>
              <a:lstStyle/>
              <a:p>
                <a:r>
                  <a:rPr lang="en-GB">
                    <a:noFill/>
                  </a:rPr>
                  <a:t> </a:t>
                </a:r>
              </a:p>
            </p:txBody>
          </p:sp>
        </mc:Fallback>
      </mc:AlternateContent>
      <p:sp>
        <p:nvSpPr>
          <p:cNvPr id="18" name="Rectangle 17"/>
          <p:cNvSpPr/>
          <p:nvPr/>
        </p:nvSpPr>
        <p:spPr>
          <a:xfrm>
            <a:off x="4161985" y="5110904"/>
            <a:ext cx="1418127" cy="4175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5364088" y="5563624"/>
            <a:ext cx="1152128" cy="4175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Oval 19"/>
          <p:cNvSpPr/>
          <p:nvPr/>
        </p:nvSpPr>
        <p:spPr>
          <a:xfrm>
            <a:off x="1565622" y="2477641"/>
            <a:ext cx="100161" cy="10323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1" name="Oval 20"/>
          <p:cNvSpPr/>
          <p:nvPr/>
        </p:nvSpPr>
        <p:spPr>
          <a:xfrm>
            <a:off x="1593670" y="5397624"/>
            <a:ext cx="100161" cy="10323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62705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9" grpId="0" animBg="1"/>
      <p:bldP spid="10" grpId="0" animBg="1"/>
      <p:bldP spid="18" grpId="0" animBg="1"/>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Game!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39552" y="908720"/>
                <a:ext cx="8280920" cy="1754326"/>
              </a:xfrm>
              <a:prstGeom prst="rect">
                <a:avLst/>
              </a:prstGeom>
              <a:noFill/>
            </p:spPr>
            <p:txBody>
              <a:bodyPr wrap="square" rtlCol="0">
                <a:spAutoFit/>
              </a:bodyPr>
              <a:lstStyle/>
              <a:p>
                <a:r>
                  <a:rPr lang="en-GB" dirty="0"/>
                  <a:t>Everyone stand up. Each of you will be asked, one at a time, and in your head, to find either the area (</a:t>
                </a:r>
                <a14:m>
                  <m:oMath xmlns:m="http://schemas.openxmlformats.org/officeDocument/2006/math">
                    <m:r>
                      <a:rPr lang="en-GB" b="0" i="1" smtClean="0">
                        <a:latin typeface="Cambria Math" panose="02040503050406030204" pitchFamily="18" charset="0"/>
                      </a:rPr>
                      <m:t>𝐴</m:t>
                    </m:r>
                  </m:oMath>
                </a14:m>
                <a:r>
                  <a:rPr lang="en-GB" dirty="0"/>
                  <a:t>) or the circumference (</a:t>
                </a:r>
                <a14:m>
                  <m:oMath xmlns:m="http://schemas.openxmlformats.org/officeDocument/2006/math">
                    <m:r>
                      <a:rPr lang="en-GB" b="0" i="1" smtClean="0">
                        <a:latin typeface="Cambria Math" panose="02040503050406030204" pitchFamily="18" charset="0"/>
                      </a:rPr>
                      <m:t>𝐶</m:t>
                    </m:r>
                  </m:oMath>
                </a14:m>
                <a:r>
                  <a:rPr lang="en-GB" dirty="0"/>
                  <a:t>) of a circle. Answer must be </a:t>
                </a:r>
                <a:r>
                  <a:rPr lang="en-GB" b="1" dirty="0"/>
                  <a:t>in exact form</a:t>
                </a:r>
                <a:r>
                  <a:rPr lang="en-GB" dirty="0"/>
                  <a:t>.</a:t>
                </a:r>
              </a:p>
              <a:p>
                <a:endParaRPr lang="en-GB" dirty="0"/>
              </a:p>
              <a:p>
                <a:r>
                  <a:rPr lang="en-GB" dirty="0"/>
                  <a:t>If you get it wrong, you sit down, and the person who last sat down has the opportunity to ‘steal’, where they will be able to stand up again if they correct the answer.</a:t>
                </a:r>
              </a:p>
            </p:txBody>
          </p:sp>
        </mc:Choice>
        <mc:Fallback xmlns="">
          <p:sp>
            <p:nvSpPr>
              <p:cNvPr id="5" name="TextBox 4"/>
              <p:cNvSpPr txBox="1">
                <a:spLocks noRot="1" noChangeAspect="1" noMove="1" noResize="1" noEditPoints="1" noAdjustHandles="1" noChangeArrowheads="1" noChangeShapeType="1" noTextEdit="1"/>
              </p:cNvSpPr>
              <p:nvPr/>
            </p:nvSpPr>
            <p:spPr>
              <a:xfrm>
                <a:off x="539552" y="908720"/>
                <a:ext cx="8280920" cy="1754326"/>
              </a:xfrm>
              <a:prstGeom prst="rect">
                <a:avLst/>
              </a:prstGeom>
              <a:blipFill rotWithShape="0">
                <a:blip r:embed="rId2"/>
                <a:stretch>
                  <a:fillRect l="-663" t="-1736" b="-4514"/>
                </a:stretch>
              </a:blipFill>
            </p:spPr>
            <p:txBody>
              <a:bodyPr/>
              <a:lstStyle/>
              <a:p>
                <a:r>
                  <a:rPr lang="en-GB">
                    <a:noFill/>
                  </a:rPr>
                  <a:t> </a:t>
                </a:r>
              </a:p>
            </p:txBody>
          </p:sp>
        </mc:Fallback>
      </mc:AlternateContent>
      <p:sp>
        <p:nvSpPr>
          <p:cNvPr id="6" name="TextBox 5"/>
          <p:cNvSpPr txBox="1"/>
          <p:nvPr/>
        </p:nvSpPr>
        <p:spPr>
          <a:xfrm>
            <a:off x="562575" y="2939952"/>
            <a:ext cx="1080120"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Example</a:t>
            </a:r>
          </a:p>
        </p:txBody>
      </p:sp>
      <p:sp>
        <p:nvSpPr>
          <p:cNvPr id="7" name="Oval 6"/>
          <p:cNvSpPr/>
          <p:nvPr/>
        </p:nvSpPr>
        <p:spPr>
          <a:xfrm>
            <a:off x="3635896" y="3645024"/>
            <a:ext cx="1440160" cy="144016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8" name="Straight Arrow Connector 7"/>
          <p:cNvCxnSpPr/>
          <p:nvPr/>
        </p:nvCxnSpPr>
        <p:spPr>
          <a:xfrm>
            <a:off x="4355976" y="4365104"/>
            <a:ext cx="698377" cy="144016"/>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9" name="TextBox 8"/>
          <p:cNvSpPr txBox="1"/>
          <p:nvPr/>
        </p:nvSpPr>
        <p:spPr>
          <a:xfrm rot="666783">
            <a:off x="4345301" y="4065408"/>
            <a:ext cx="807718" cy="369332"/>
          </a:xfrm>
          <a:prstGeom prst="rect">
            <a:avLst/>
          </a:prstGeom>
          <a:noFill/>
        </p:spPr>
        <p:txBody>
          <a:bodyPr wrap="square" rtlCol="0">
            <a:spAutoFit/>
          </a:bodyPr>
          <a:lstStyle/>
          <a:p>
            <a:pPr algn="ctr"/>
            <a:r>
              <a:rPr lang="en-GB" dirty="0"/>
              <a:t>4</a:t>
            </a:r>
          </a:p>
        </p:txBody>
      </p:sp>
      <mc:AlternateContent xmlns:mc="http://schemas.openxmlformats.org/markup-compatibility/2006" xmlns:a14="http://schemas.microsoft.com/office/drawing/2010/main">
        <mc:Choice Requires="a14">
          <p:sp>
            <p:nvSpPr>
              <p:cNvPr id="13" name="TextBox 12"/>
              <p:cNvSpPr txBox="1"/>
              <p:nvPr/>
            </p:nvSpPr>
            <p:spPr>
              <a:xfrm>
                <a:off x="3803991" y="5142383"/>
                <a:ext cx="1250362"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𝐶</m:t>
                      </m:r>
                      <m:r>
                        <a:rPr lang="en-GB" sz="2400" b="0" i="1" smtClean="0">
                          <a:latin typeface="Cambria Math" panose="02040503050406030204" pitchFamily="18" charset="0"/>
                        </a:rPr>
                        <m:t>=8</m:t>
                      </m:r>
                      <m:r>
                        <a:rPr lang="en-GB" sz="2400" b="0" i="1" smtClean="0">
                          <a:latin typeface="Cambria Math" panose="02040503050406030204" pitchFamily="18" charset="0"/>
                        </a:rPr>
                        <m:t>𝜋</m:t>
                      </m:r>
                    </m:oMath>
                  </m:oMathPara>
                </a14:m>
                <a:endParaRPr lang="en-GB"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803991" y="5142383"/>
                <a:ext cx="1250362" cy="461665"/>
              </a:xfrm>
              <a:prstGeom prst="rect">
                <a:avLst/>
              </a:prstGeom>
              <a:blipFill rotWithShape="0">
                <a:blip r:embed="rId3"/>
                <a:stretch>
                  <a:fillRect/>
                </a:stretch>
              </a:blipFill>
            </p:spPr>
            <p:txBody>
              <a:bodyPr/>
              <a:lstStyle/>
              <a:p>
                <a:r>
                  <a:rPr lang="en-GB">
                    <a:noFill/>
                  </a:rPr>
                  <a:t> </a:t>
                </a:r>
              </a:p>
            </p:txBody>
          </p:sp>
        </mc:Fallback>
      </mc:AlternateContent>
      <p:sp>
        <p:nvSpPr>
          <p:cNvPr id="15" name="TextBox 14"/>
          <p:cNvSpPr txBox="1"/>
          <p:nvPr/>
        </p:nvSpPr>
        <p:spPr>
          <a:xfrm>
            <a:off x="2087152" y="6413166"/>
            <a:ext cx="4968552" cy="369332"/>
          </a:xfrm>
          <a:prstGeom prst="rect">
            <a:avLst/>
          </a:prstGeom>
          <a:noFill/>
        </p:spPr>
        <p:txBody>
          <a:bodyPr wrap="square" rtlCol="0">
            <a:spAutoFit/>
          </a:bodyPr>
          <a:lstStyle/>
          <a:p>
            <a:r>
              <a:rPr lang="en-GB" dirty="0"/>
              <a:t>Your teacher may impose a time limit per question.</a:t>
            </a:r>
          </a:p>
        </p:txBody>
      </p:sp>
      <p:sp>
        <p:nvSpPr>
          <p:cNvPr id="16" name="Rectangle 15"/>
          <p:cNvSpPr/>
          <p:nvPr/>
        </p:nvSpPr>
        <p:spPr>
          <a:xfrm>
            <a:off x="4526112" y="5122851"/>
            <a:ext cx="523496" cy="4175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Oval 16"/>
          <p:cNvSpPr/>
          <p:nvPr/>
        </p:nvSpPr>
        <p:spPr>
          <a:xfrm>
            <a:off x="4305895" y="4284886"/>
            <a:ext cx="100161" cy="10323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8398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Game!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grpSp>
        <p:nvGrpSpPr>
          <p:cNvPr id="14" name="Group 13"/>
          <p:cNvGrpSpPr/>
          <p:nvPr/>
        </p:nvGrpSpPr>
        <p:grpSpPr>
          <a:xfrm>
            <a:off x="539552" y="908720"/>
            <a:ext cx="1208461" cy="1080120"/>
            <a:chOff x="539552" y="908720"/>
            <a:chExt cx="1208461" cy="1080120"/>
          </a:xfrm>
        </p:grpSpPr>
        <p:sp>
          <p:nvSpPr>
            <p:cNvPr id="7" name="Oval 6"/>
            <p:cNvSpPr/>
            <p:nvPr/>
          </p:nvSpPr>
          <p:spPr>
            <a:xfrm>
              <a:off x="539552" y="908720"/>
              <a:ext cx="1080120" cy="10801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8" name="Straight Arrow Connector 7"/>
            <p:cNvCxnSpPr>
              <a:endCxn id="7" idx="6"/>
            </p:cNvCxnSpPr>
            <p:nvPr/>
          </p:nvCxnSpPr>
          <p:spPr>
            <a:xfrm flipV="1">
              <a:off x="1068636" y="1448780"/>
              <a:ext cx="551036" cy="544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940295" y="1083048"/>
              <a:ext cx="807718" cy="461665"/>
            </a:xfrm>
            <a:prstGeom prst="rect">
              <a:avLst/>
            </a:prstGeom>
            <a:noFill/>
          </p:spPr>
          <p:txBody>
            <a:bodyPr wrap="square" rtlCol="0">
              <a:spAutoFit/>
            </a:bodyPr>
            <a:lstStyle/>
            <a:p>
              <a:pPr algn="ctr"/>
              <a:r>
                <a:rPr lang="en-GB" sz="2400" dirty="0"/>
                <a:t>1</a:t>
              </a:r>
            </a:p>
          </p:txBody>
        </p:sp>
      </p:grpSp>
      <mc:AlternateContent xmlns:mc="http://schemas.openxmlformats.org/markup-compatibility/2006" xmlns:a14="http://schemas.microsoft.com/office/drawing/2010/main">
        <mc:Choice Requires="a14">
          <p:sp>
            <p:nvSpPr>
              <p:cNvPr id="12" name="TextBox 11"/>
              <p:cNvSpPr txBox="1"/>
              <p:nvPr/>
            </p:nvSpPr>
            <p:spPr>
              <a:xfrm>
                <a:off x="505897" y="2067600"/>
                <a:ext cx="1250362"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𝐴</m:t>
                      </m:r>
                      <m:r>
                        <a:rPr lang="en-GB" sz="2400" b="0" i="1" smtClean="0">
                          <a:latin typeface="Cambria Math" panose="02040503050406030204" pitchFamily="18" charset="0"/>
                        </a:rPr>
                        <m:t>=</m:t>
                      </m:r>
                      <m:r>
                        <a:rPr lang="en-GB" sz="2400" b="0" i="1" smtClean="0">
                          <a:latin typeface="Cambria Math" panose="02040503050406030204" pitchFamily="18" charset="0"/>
                        </a:rPr>
                        <m:t>𝜋</m:t>
                      </m:r>
                    </m:oMath>
                  </m:oMathPara>
                </a14:m>
                <a:endParaRPr lang="en-GB"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05897" y="2067600"/>
                <a:ext cx="1250362" cy="461665"/>
              </a:xfrm>
              <a:prstGeom prst="rect">
                <a:avLst/>
              </a:prstGeom>
              <a:blipFill rotWithShape="0">
                <a:blip r:embed="rId2"/>
                <a:stretch>
                  <a:fillRect/>
                </a:stretch>
              </a:blipFill>
            </p:spPr>
            <p:txBody>
              <a:bodyPr/>
              <a:lstStyle/>
              <a:p>
                <a:r>
                  <a:rPr lang="en-GB">
                    <a:noFill/>
                  </a:rPr>
                  <a:t> </a:t>
                </a:r>
              </a:p>
            </p:txBody>
          </p:sp>
        </mc:Fallback>
      </mc:AlternateContent>
      <p:sp>
        <p:nvSpPr>
          <p:cNvPr id="21" name="Rectangle 20"/>
          <p:cNvSpPr/>
          <p:nvPr/>
        </p:nvSpPr>
        <p:spPr>
          <a:xfrm>
            <a:off x="1232763" y="2060261"/>
            <a:ext cx="523496" cy="4175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TextBox 21"/>
          <p:cNvSpPr txBox="1"/>
          <p:nvPr/>
        </p:nvSpPr>
        <p:spPr>
          <a:xfrm>
            <a:off x="1756259" y="6550223"/>
            <a:ext cx="5544616" cy="307777"/>
          </a:xfrm>
          <a:prstGeom prst="rect">
            <a:avLst/>
          </a:prstGeom>
          <a:noFill/>
        </p:spPr>
        <p:txBody>
          <a:bodyPr wrap="square" rtlCol="0">
            <a:spAutoFit/>
          </a:bodyPr>
          <a:lstStyle/>
          <a:p>
            <a:pPr algn="ctr"/>
            <a:r>
              <a:rPr lang="en-GB" sz="1400" dirty="0"/>
              <a:t>(Slide note: You can press anywhere or use the right key to advance)</a:t>
            </a:r>
          </a:p>
        </p:txBody>
      </p:sp>
      <p:grpSp>
        <p:nvGrpSpPr>
          <p:cNvPr id="23" name="Group 22"/>
          <p:cNvGrpSpPr/>
          <p:nvPr/>
        </p:nvGrpSpPr>
        <p:grpSpPr>
          <a:xfrm>
            <a:off x="1979712" y="931067"/>
            <a:ext cx="1208461" cy="1080120"/>
            <a:chOff x="539552" y="908720"/>
            <a:chExt cx="1208461" cy="1080120"/>
          </a:xfrm>
        </p:grpSpPr>
        <p:sp>
          <p:nvSpPr>
            <p:cNvPr id="24" name="Oval 23"/>
            <p:cNvSpPr/>
            <p:nvPr/>
          </p:nvSpPr>
          <p:spPr>
            <a:xfrm>
              <a:off x="539552" y="908720"/>
              <a:ext cx="1080120" cy="10801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5" name="Straight Arrow Connector 24"/>
            <p:cNvCxnSpPr>
              <a:endCxn id="24" idx="6"/>
            </p:cNvCxnSpPr>
            <p:nvPr/>
          </p:nvCxnSpPr>
          <p:spPr>
            <a:xfrm flipV="1">
              <a:off x="1068636" y="1448780"/>
              <a:ext cx="551036" cy="544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26" name="TextBox 25"/>
            <p:cNvSpPr txBox="1"/>
            <p:nvPr/>
          </p:nvSpPr>
          <p:spPr>
            <a:xfrm>
              <a:off x="940295" y="1083048"/>
              <a:ext cx="807718" cy="461665"/>
            </a:xfrm>
            <a:prstGeom prst="rect">
              <a:avLst/>
            </a:prstGeom>
            <a:noFill/>
          </p:spPr>
          <p:txBody>
            <a:bodyPr wrap="square" rtlCol="0">
              <a:spAutoFit/>
            </a:bodyPr>
            <a:lstStyle/>
            <a:p>
              <a:pPr algn="ctr"/>
              <a:r>
                <a:rPr lang="en-GB" sz="2400" dirty="0"/>
                <a:t>1</a:t>
              </a:r>
            </a:p>
          </p:txBody>
        </p:sp>
      </p:grpSp>
      <mc:AlternateContent xmlns:mc="http://schemas.openxmlformats.org/markup-compatibility/2006" xmlns:a14="http://schemas.microsoft.com/office/drawing/2010/main">
        <mc:Choice Requires="a14">
          <p:sp>
            <p:nvSpPr>
              <p:cNvPr id="27" name="TextBox 26"/>
              <p:cNvSpPr txBox="1"/>
              <p:nvPr/>
            </p:nvSpPr>
            <p:spPr>
              <a:xfrm>
                <a:off x="1946057" y="2089947"/>
                <a:ext cx="1250362"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𝐶</m:t>
                      </m:r>
                      <m:r>
                        <a:rPr lang="en-GB" sz="2400" b="0" i="1" smtClean="0">
                          <a:latin typeface="Cambria Math" panose="02040503050406030204" pitchFamily="18" charset="0"/>
                        </a:rPr>
                        <m:t>=2</m:t>
                      </m:r>
                      <m:r>
                        <a:rPr lang="en-GB" sz="2400" b="0" i="1" smtClean="0">
                          <a:latin typeface="Cambria Math" panose="02040503050406030204" pitchFamily="18" charset="0"/>
                        </a:rPr>
                        <m:t>𝜋</m:t>
                      </m:r>
                    </m:oMath>
                  </m:oMathPara>
                </a14:m>
                <a:endParaRPr lang="en-GB" sz="2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946057" y="2089947"/>
                <a:ext cx="1250362" cy="461665"/>
              </a:xfrm>
              <a:prstGeom prst="rect">
                <a:avLst/>
              </a:prstGeom>
              <a:blipFill rotWithShape="0">
                <a:blip r:embed="rId3"/>
                <a:stretch>
                  <a:fillRect/>
                </a:stretch>
              </a:blipFill>
            </p:spPr>
            <p:txBody>
              <a:bodyPr/>
              <a:lstStyle/>
              <a:p>
                <a:r>
                  <a:rPr lang="en-GB">
                    <a:noFill/>
                  </a:rPr>
                  <a:t> </a:t>
                </a:r>
              </a:p>
            </p:txBody>
          </p:sp>
        </mc:Fallback>
      </mc:AlternateContent>
      <p:sp>
        <p:nvSpPr>
          <p:cNvPr id="28" name="Rectangle 27"/>
          <p:cNvSpPr/>
          <p:nvPr/>
        </p:nvSpPr>
        <p:spPr>
          <a:xfrm>
            <a:off x="2611306" y="2067599"/>
            <a:ext cx="523496" cy="4175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29" name="Group 28"/>
          <p:cNvGrpSpPr/>
          <p:nvPr/>
        </p:nvGrpSpPr>
        <p:grpSpPr>
          <a:xfrm>
            <a:off x="3401509" y="894339"/>
            <a:ext cx="1080120" cy="1080120"/>
            <a:chOff x="539552" y="908720"/>
            <a:chExt cx="1080120" cy="1080120"/>
          </a:xfrm>
        </p:grpSpPr>
        <p:sp>
          <p:nvSpPr>
            <p:cNvPr id="30" name="Oval 29"/>
            <p:cNvSpPr/>
            <p:nvPr/>
          </p:nvSpPr>
          <p:spPr>
            <a:xfrm>
              <a:off x="539552" y="908720"/>
              <a:ext cx="1080120" cy="10801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31" name="Straight Arrow Connector 30"/>
            <p:cNvCxnSpPr>
              <a:endCxn id="30" idx="6"/>
            </p:cNvCxnSpPr>
            <p:nvPr/>
          </p:nvCxnSpPr>
          <p:spPr>
            <a:xfrm flipV="1">
              <a:off x="560693" y="1448780"/>
              <a:ext cx="1058979" cy="16576"/>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32" name="TextBox 31"/>
            <p:cNvSpPr txBox="1"/>
            <p:nvPr/>
          </p:nvSpPr>
          <p:spPr>
            <a:xfrm>
              <a:off x="885488" y="1055685"/>
              <a:ext cx="424257" cy="461665"/>
            </a:xfrm>
            <a:prstGeom prst="rect">
              <a:avLst/>
            </a:prstGeom>
            <a:noFill/>
          </p:spPr>
          <p:txBody>
            <a:bodyPr wrap="square" rtlCol="0">
              <a:spAutoFit/>
            </a:bodyPr>
            <a:lstStyle/>
            <a:p>
              <a:pPr algn="ctr"/>
              <a:r>
                <a:rPr lang="en-GB" sz="2400" dirty="0"/>
                <a:t>6</a:t>
              </a:r>
            </a:p>
          </p:txBody>
        </p:sp>
      </p:grpSp>
      <mc:AlternateContent xmlns:mc="http://schemas.openxmlformats.org/markup-compatibility/2006" xmlns:a14="http://schemas.microsoft.com/office/drawing/2010/main">
        <mc:Choice Requires="a14">
          <p:sp>
            <p:nvSpPr>
              <p:cNvPr id="33" name="TextBox 32"/>
              <p:cNvSpPr txBox="1"/>
              <p:nvPr/>
            </p:nvSpPr>
            <p:spPr>
              <a:xfrm>
                <a:off x="3367854" y="2053219"/>
                <a:ext cx="1250362"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𝐴</m:t>
                      </m:r>
                      <m:r>
                        <a:rPr lang="en-GB" sz="2400" b="0" i="1" smtClean="0">
                          <a:latin typeface="Cambria Math" panose="02040503050406030204" pitchFamily="18" charset="0"/>
                        </a:rPr>
                        <m:t>=9</m:t>
                      </m:r>
                      <m:r>
                        <a:rPr lang="en-GB" sz="2400" b="0" i="1" smtClean="0">
                          <a:latin typeface="Cambria Math" panose="02040503050406030204" pitchFamily="18" charset="0"/>
                        </a:rPr>
                        <m:t>𝜋</m:t>
                      </m:r>
                    </m:oMath>
                  </m:oMathPara>
                </a14:m>
                <a:endParaRPr lang="en-GB" sz="2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3367854" y="2053219"/>
                <a:ext cx="1250362" cy="461665"/>
              </a:xfrm>
              <a:prstGeom prst="rect">
                <a:avLst/>
              </a:prstGeom>
              <a:blipFill rotWithShape="0">
                <a:blip r:embed="rId4"/>
                <a:stretch>
                  <a:fillRect/>
                </a:stretch>
              </a:blipFill>
            </p:spPr>
            <p:txBody>
              <a:bodyPr/>
              <a:lstStyle/>
              <a:p>
                <a:r>
                  <a:rPr lang="en-GB">
                    <a:noFill/>
                  </a:rPr>
                  <a:t> </a:t>
                </a:r>
              </a:p>
            </p:txBody>
          </p:sp>
        </mc:Fallback>
      </mc:AlternateContent>
      <p:sp>
        <p:nvSpPr>
          <p:cNvPr id="34" name="Rectangle 33"/>
          <p:cNvSpPr/>
          <p:nvPr/>
        </p:nvSpPr>
        <p:spPr>
          <a:xfrm>
            <a:off x="4057575" y="2067599"/>
            <a:ext cx="523496" cy="4175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36" name="Group 35"/>
          <p:cNvGrpSpPr/>
          <p:nvPr/>
        </p:nvGrpSpPr>
        <p:grpSpPr>
          <a:xfrm>
            <a:off x="4778063" y="876391"/>
            <a:ext cx="1080120" cy="1080120"/>
            <a:chOff x="539552" y="908720"/>
            <a:chExt cx="1080120" cy="1080120"/>
          </a:xfrm>
        </p:grpSpPr>
        <p:sp>
          <p:nvSpPr>
            <p:cNvPr id="37" name="Oval 36"/>
            <p:cNvSpPr/>
            <p:nvPr/>
          </p:nvSpPr>
          <p:spPr>
            <a:xfrm>
              <a:off x="539552" y="908720"/>
              <a:ext cx="1080120" cy="10801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38" name="Straight Arrow Connector 37"/>
            <p:cNvCxnSpPr>
              <a:endCxn id="37" idx="6"/>
            </p:cNvCxnSpPr>
            <p:nvPr/>
          </p:nvCxnSpPr>
          <p:spPr>
            <a:xfrm flipV="1">
              <a:off x="560693" y="1448780"/>
              <a:ext cx="1058979" cy="16576"/>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39" name="TextBox 38"/>
            <p:cNvSpPr txBox="1"/>
            <p:nvPr/>
          </p:nvSpPr>
          <p:spPr>
            <a:xfrm>
              <a:off x="885488" y="1055685"/>
              <a:ext cx="424257" cy="461665"/>
            </a:xfrm>
            <a:prstGeom prst="rect">
              <a:avLst/>
            </a:prstGeom>
            <a:noFill/>
          </p:spPr>
          <p:txBody>
            <a:bodyPr wrap="square" rtlCol="0">
              <a:spAutoFit/>
            </a:bodyPr>
            <a:lstStyle/>
            <a:p>
              <a:pPr algn="ctr"/>
              <a:r>
                <a:rPr lang="en-GB" sz="2400" dirty="0"/>
                <a:t>4</a:t>
              </a:r>
            </a:p>
          </p:txBody>
        </p:sp>
      </p:grpSp>
      <mc:AlternateContent xmlns:mc="http://schemas.openxmlformats.org/markup-compatibility/2006" xmlns:a14="http://schemas.microsoft.com/office/drawing/2010/main">
        <mc:Choice Requires="a14">
          <p:sp>
            <p:nvSpPr>
              <p:cNvPr id="40" name="TextBox 39"/>
              <p:cNvSpPr txBox="1"/>
              <p:nvPr/>
            </p:nvSpPr>
            <p:spPr>
              <a:xfrm>
                <a:off x="4744408" y="2035271"/>
                <a:ext cx="1250362"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𝐶</m:t>
                      </m:r>
                      <m:r>
                        <a:rPr lang="en-GB" sz="2400" b="0" i="1" smtClean="0">
                          <a:latin typeface="Cambria Math" panose="02040503050406030204" pitchFamily="18" charset="0"/>
                        </a:rPr>
                        <m:t>=4</m:t>
                      </m:r>
                      <m:r>
                        <a:rPr lang="en-GB" sz="2400" b="0" i="1" smtClean="0">
                          <a:latin typeface="Cambria Math" panose="02040503050406030204" pitchFamily="18" charset="0"/>
                        </a:rPr>
                        <m:t>𝜋</m:t>
                      </m:r>
                    </m:oMath>
                  </m:oMathPara>
                </a14:m>
                <a:endParaRPr lang="en-GB" sz="2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4744408" y="2035271"/>
                <a:ext cx="1250362" cy="461665"/>
              </a:xfrm>
              <a:prstGeom prst="rect">
                <a:avLst/>
              </a:prstGeom>
              <a:blipFill rotWithShape="0">
                <a:blip r:embed="rId5"/>
                <a:stretch>
                  <a:fillRect/>
                </a:stretch>
              </a:blipFill>
            </p:spPr>
            <p:txBody>
              <a:bodyPr/>
              <a:lstStyle/>
              <a:p>
                <a:r>
                  <a:rPr lang="en-GB">
                    <a:noFill/>
                  </a:rPr>
                  <a:t> </a:t>
                </a:r>
              </a:p>
            </p:txBody>
          </p:sp>
        </mc:Fallback>
      </mc:AlternateContent>
      <p:sp>
        <p:nvSpPr>
          <p:cNvPr id="41" name="Rectangle 40"/>
          <p:cNvSpPr/>
          <p:nvPr/>
        </p:nvSpPr>
        <p:spPr>
          <a:xfrm>
            <a:off x="5471274" y="2035271"/>
            <a:ext cx="523496" cy="4175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42" name="Group 41"/>
          <p:cNvGrpSpPr/>
          <p:nvPr/>
        </p:nvGrpSpPr>
        <p:grpSpPr>
          <a:xfrm>
            <a:off x="6181576" y="863112"/>
            <a:ext cx="1080120" cy="1080120"/>
            <a:chOff x="539552" y="908720"/>
            <a:chExt cx="1080120" cy="1080120"/>
          </a:xfrm>
        </p:grpSpPr>
        <p:sp>
          <p:nvSpPr>
            <p:cNvPr id="43" name="Oval 42"/>
            <p:cNvSpPr/>
            <p:nvPr/>
          </p:nvSpPr>
          <p:spPr>
            <a:xfrm>
              <a:off x="539552" y="908720"/>
              <a:ext cx="1080120" cy="10801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44" name="Straight Arrow Connector 43"/>
            <p:cNvCxnSpPr>
              <a:endCxn id="43" idx="6"/>
            </p:cNvCxnSpPr>
            <p:nvPr/>
          </p:nvCxnSpPr>
          <p:spPr>
            <a:xfrm flipV="1">
              <a:off x="560693" y="1448780"/>
              <a:ext cx="1058979" cy="16576"/>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45" name="TextBox 44"/>
            <p:cNvSpPr txBox="1"/>
            <p:nvPr/>
          </p:nvSpPr>
          <p:spPr>
            <a:xfrm>
              <a:off x="885488" y="1055685"/>
              <a:ext cx="424257" cy="461665"/>
            </a:xfrm>
            <a:prstGeom prst="rect">
              <a:avLst/>
            </a:prstGeom>
            <a:noFill/>
          </p:spPr>
          <p:txBody>
            <a:bodyPr wrap="square" rtlCol="0">
              <a:spAutoFit/>
            </a:bodyPr>
            <a:lstStyle/>
            <a:p>
              <a:pPr algn="ctr"/>
              <a:r>
                <a:rPr lang="en-GB" sz="2400" dirty="0"/>
                <a:t>4</a:t>
              </a:r>
            </a:p>
          </p:txBody>
        </p:sp>
      </p:grpSp>
      <mc:AlternateContent xmlns:mc="http://schemas.openxmlformats.org/markup-compatibility/2006" xmlns:a14="http://schemas.microsoft.com/office/drawing/2010/main">
        <mc:Choice Requires="a14">
          <p:sp>
            <p:nvSpPr>
              <p:cNvPr id="46" name="TextBox 45"/>
              <p:cNvSpPr txBox="1"/>
              <p:nvPr/>
            </p:nvSpPr>
            <p:spPr>
              <a:xfrm>
                <a:off x="6147921" y="2021992"/>
                <a:ext cx="1250362"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𝐴</m:t>
                      </m:r>
                      <m:r>
                        <a:rPr lang="en-GB" sz="2400" b="0" i="1" smtClean="0">
                          <a:latin typeface="Cambria Math" panose="02040503050406030204" pitchFamily="18" charset="0"/>
                        </a:rPr>
                        <m:t>=4</m:t>
                      </m:r>
                      <m:r>
                        <a:rPr lang="en-GB" sz="2400" b="0" i="1" smtClean="0">
                          <a:latin typeface="Cambria Math" panose="02040503050406030204" pitchFamily="18" charset="0"/>
                        </a:rPr>
                        <m:t>𝜋</m:t>
                      </m:r>
                    </m:oMath>
                  </m:oMathPara>
                </a14:m>
                <a:endParaRPr lang="en-GB" sz="2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6147921" y="2021992"/>
                <a:ext cx="1250362" cy="461665"/>
              </a:xfrm>
              <a:prstGeom prst="rect">
                <a:avLst/>
              </a:prstGeom>
              <a:blipFill rotWithShape="0">
                <a:blip r:embed="rId6"/>
                <a:stretch>
                  <a:fillRect/>
                </a:stretch>
              </a:blipFill>
            </p:spPr>
            <p:txBody>
              <a:bodyPr/>
              <a:lstStyle/>
              <a:p>
                <a:r>
                  <a:rPr lang="en-GB">
                    <a:noFill/>
                  </a:rPr>
                  <a:t> </a:t>
                </a:r>
              </a:p>
            </p:txBody>
          </p:sp>
        </mc:Fallback>
      </mc:AlternateContent>
      <p:sp>
        <p:nvSpPr>
          <p:cNvPr id="47" name="Rectangle 46"/>
          <p:cNvSpPr/>
          <p:nvPr/>
        </p:nvSpPr>
        <p:spPr>
          <a:xfrm>
            <a:off x="6874787" y="2052722"/>
            <a:ext cx="523496" cy="4175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48" name="Group 47"/>
          <p:cNvGrpSpPr/>
          <p:nvPr/>
        </p:nvGrpSpPr>
        <p:grpSpPr>
          <a:xfrm>
            <a:off x="7492153" y="892967"/>
            <a:ext cx="1208461" cy="1080120"/>
            <a:chOff x="539552" y="908720"/>
            <a:chExt cx="1208461" cy="1080120"/>
          </a:xfrm>
        </p:grpSpPr>
        <p:sp>
          <p:nvSpPr>
            <p:cNvPr id="49" name="Oval 48"/>
            <p:cNvSpPr/>
            <p:nvPr/>
          </p:nvSpPr>
          <p:spPr>
            <a:xfrm>
              <a:off x="539552" y="908720"/>
              <a:ext cx="1080120" cy="10801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50" name="Straight Arrow Connector 49"/>
            <p:cNvCxnSpPr>
              <a:endCxn id="49" idx="6"/>
            </p:cNvCxnSpPr>
            <p:nvPr/>
          </p:nvCxnSpPr>
          <p:spPr>
            <a:xfrm flipV="1">
              <a:off x="1068636" y="1448780"/>
              <a:ext cx="551036" cy="544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51" name="TextBox 50"/>
            <p:cNvSpPr txBox="1"/>
            <p:nvPr/>
          </p:nvSpPr>
          <p:spPr>
            <a:xfrm>
              <a:off x="940295" y="1083048"/>
              <a:ext cx="807718" cy="461665"/>
            </a:xfrm>
            <a:prstGeom prst="rect">
              <a:avLst/>
            </a:prstGeom>
            <a:noFill/>
          </p:spPr>
          <p:txBody>
            <a:bodyPr wrap="square" rtlCol="0">
              <a:spAutoFit/>
            </a:bodyPr>
            <a:lstStyle/>
            <a:p>
              <a:pPr algn="ctr"/>
              <a:r>
                <a:rPr lang="en-GB" sz="2400" dirty="0"/>
                <a:t>5</a:t>
              </a:r>
            </a:p>
          </p:txBody>
        </p:sp>
      </p:grpSp>
      <mc:AlternateContent xmlns:mc="http://schemas.openxmlformats.org/markup-compatibility/2006" xmlns:a14="http://schemas.microsoft.com/office/drawing/2010/main">
        <mc:Choice Requires="a14">
          <p:sp>
            <p:nvSpPr>
              <p:cNvPr id="52" name="TextBox 51"/>
              <p:cNvSpPr txBox="1"/>
              <p:nvPr/>
            </p:nvSpPr>
            <p:spPr>
              <a:xfrm>
                <a:off x="7458498" y="2051847"/>
                <a:ext cx="1361974"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𝐴</m:t>
                      </m:r>
                      <m:r>
                        <a:rPr lang="en-GB" sz="2400" b="0" i="1" smtClean="0">
                          <a:latin typeface="Cambria Math" panose="02040503050406030204" pitchFamily="18" charset="0"/>
                        </a:rPr>
                        <m:t>=25</m:t>
                      </m:r>
                      <m:r>
                        <a:rPr lang="en-GB" sz="2400" b="0" i="1" smtClean="0">
                          <a:latin typeface="Cambria Math" panose="02040503050406030204" pitchFamily="18" charset="0"/>
                        </a:rPr>
                        <m:t>𝜋</m:t>
                      </m:r>
                    </m:oMath>
                  </m:oMathPara>
                </a14:m>
                <a:endParaRPr lang="en-GB" sz="2400" dirty="0"/>
              </a:p>
            </p:txBody>
          </p:sp>
        </mc:Choice>
        <mc:Fallback xmlns="">
          <p:sp>
            <p:nvSpPr>
              <p:cNvPr id="52" name="TextBox 51"/>
              <p:cNvSpPr txBox="1">
                <a:spLocks noRot="1" noChangeAspect="1" noMove="1" noResize="1" noEditPoints="1" noAdjustHandles="1" noChangeArrowheads="1" noChangeShapeType="1" noTextEdit="1"/>
              </p:cNvSpPr>
              <p:nvPr/>
            </p:nvSpPr>
            <p:spPr>
              <a:xfrm>
                <a:off x="7458498" y="2051847"/>
                <a:ext cx="1361974" cy="461665"/>
              </a:xfrm>
              <a:prstGeom prst="rect">
                <a:avLst/>
              </a:prstGeom>
              <a:blipFill rotWithShape="0">
                <a:blip r:embed="rId7"/>
                <a:stretch>
                  <a:fillRect l="-1345"/>
                </a:stretch>
              </a:blipFill>
            </p:spPr>
            <p:txBody>
              <a:bodyPr/>
              <a:lstStyle/>
              <a:p>
                <a:r>
                  <a:rPr lang="en-GB">
                    <a:noFill/>
                  </a:rPr>
                  <a:t> </a:t>
                </a:r>
              </a:p>
            </p:txBody>
          </p:sp>
        </mc:Fallback>
      </mc:AlternateContent>
      <p:sp>
        <p:nvSpPr>
          <p:cNvPr id="53" name="Rectangle 52"/>
          <p:cNvSpPr/>
          <p:nvPr/>
        </p:nvSpPr>
        <p:spPr>
          <a:xfrm>
            <a:off x="8125149" y="2052722"/>
            <a:ext cx="523496" cy="4175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54" name="Group 53"/>
          <p:cNvGrpSpPr/>
          <p:nvPr/>
        </p:nvGrpSpPr>
        <p:grpSpPr>
          <a:xfrm>
            <a:off x="549442" y="2764402"/>
            <a:ext cx="1080120" cy="1080120"/>
            <a:chOff x="539552" y="908720"/>
            <a:chExt cx="1080120" cy="1080120"/>
          </a:xfrm>
        </p:grpSpPr>
        <p:sp>
          <p:nvSpPr>
            <p:cNvPr id="55" name="Oval 54"/>
            <p:cNvSpPr/>
            <p:nvPr/>
          </p:nvSpPr>
          <p:spPr>
            <a:xfrm>
              <a:off x="539552" y="908720"/>
              <a:ext cx="1080120" cy="10801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56" name="Straight Arrow Connector 55"/>
            <p:cNvCxnSpPr>
              <a:endCxn id="55" idx="6"/>
            </p:cNvCxnSpPr>
            <p:nvPr/>
          </p:nvCxnSpPr>
          <p:spPr>
            <a:xfrm flipV="1">
              <a:off x="560693" y="1448780"/>
              <a:ext cx="1058979" cy="16576"/>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57" name="TextBox 56"/>
            <p:cNvSpPr txBox="1"/>
            <p:nvPr/>
          </p:nvSpPr>
          <p:spPr>
            <a:xfrm>
              <a:off x="885488" y="1055685"/>
              <a:ext cx="424257" cy="461665"/>
            </a:xfrm>
            <a:prstGeom prst="rect">
              <a:avLst/>
            </a:prstGeom>
            <a:noFill/>
          </p:spPr>
          <p:txBody>
            <a:bodyPr wrap="square" rtlCol="0">
              <a:spAutoFit/>
            </a:bodyPr>
            <a:lstStyle/>
            <a:p>
              <a:pPr algn="ctr"/>
              <a:r>
                <a:rPr lang="en-GB" sz="2400" dirty="0"/>
                <a:t>8</a:t>
              </a:r>
            </a:p>
          </p:txBody>
        </p:sp>
      </p:grpSp>
      <mc:AlternateContent xmlns:mc="http://schemas.openxmlformats.org/markup-compatibility/2006" xmlns:a14="http://schemas.microsoft.com/office/drawing/2010/main">
        <mc:Choice Requires="a14">
          <p:sp>
            <p:nvSpPr>
              <p:cNvPr id="58" name="TextBox 57"/>
              <p:cNvSpPr txBox="1"/>
              <p:nvPr/>
            </p:nvSpPr>
            <p:spPr>
              <a:xfrm>
                <a:off x="515787" y="3923282"/>
                <a:ext cx="1250362"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𝐶</m:t>
                      </m:r>
                      <m:r>
                        <a:rPr lang="en-GB" sz="2400" b="0" i="1" smtClean="0">
                          <a:latin typeface="Cambria Math" panose="02040503050406030204" pitchFamily="18" charset="0"/>
                        </a:rPr>
                        <m:t>=8</m:t>
                      </m:r>
                      <m:r>
                        <a:rPr lang="en-GB" sz="2400" b="0" i="1" smtClean="0">
                          <a:latin typeface="Cambria Math" panose="02040503050406030204" pitchFamily="18" charset="0"/>
                        </a:rPr>
                        <m:t>𝜋</m:t>
                      </m:r>
                    </m:oMath>
                  </m:oMathPara>
                </a14:m>
                <a:endParaRPr lang="en-GB" sz="2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515787" y="3923282"/>
                <a:ext cx="1250362" cy="461665"/>
              </a:xfrm>
              <a:prstGeom prst="rect">
                <a:avLst/>
              </a:prstGeom>
              <a:blipFill rotWithShape="0">
                <a:blip r:embed="rId8"/>
                <a:stretch>
                  <a:fillRect/>
                </a:stretch>
              </a:blipFill>
            </p:spPr>
            <p:txBody>
              <a:bodyPr/>
              <a:lstStyle/>
              <a:p>
                <a:r>
                  <a:rPr lang="en-GB">
                    <a:noFill/>
                  </a:rPr>
                  <a:t> </a:t>
                </a:r>
              </a:p>
            </p:txBody>
          </p:sp>
        </mc:Fallback>
      </mc:AlternateContent>
      <p:sp>
        <p:nvSpPr>
          <p:cNvPr id="59" name="Rectangle 58"/>
          <p:cNvSpPr/>
          <p:nvPr/>
        </p:nvSpPr>
        <p:spPr>
          <a:xfrm>
            <a:off x="1215779" y="3897489"/>
            <a:ext cx="523496" cy="4175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61" name="Straight Connector 60"/>
          <p:cNvCxnSpPr/>
          <p:nvPr/>
        </p:nvCxnSpPr>
        <p:spPr>
          <a:xfrm>
            <a:off x="395536" y="2636912"/>
            <a:ext cx="8424936" cy="0"/>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a:off x="405748" y="4384947"/>
            <a:ext cx="8424936" cy="0"/>
          </a:xfrm>
          <a:prstGeom prst="line">
            <a:avLst/>
          </a:prstGeom>
        </p:spPr>
        <p:style>
          <a:lnRef idx="1">
            <a:schemeClr val="dk1"/>
          </a:lnRef>
          <a:fillRef idx="0">
            <a:schemeClr val="dk1"/>
          </a:fillRef>
          <a:effectRef idx="0">
            <a:schemeClr val="dk1"/>
          </a:effectRef>
          <a:fontRef idx="minor">
            <a:schemeClr val="tx1"/>
          </a:fontRef>
        </p:style>
      </p:cxnSp>
      <p:grpSp>
        <p:nvGrpSpPr>
          <p:cNvPr id="63" name="Group 62"/>
          <p:cNvGrpSpPr/>
          <p:nvPr/>
        </p:nvGrpSpPr>
        <p:grpSpPr>
          <a:xfrm>
            <a:off x="1969296" y="2730556"/>
            <a:ext cx="1208461" cy="1080120"/>
            <a:chOff x="539552" y="908720"/>
            <a:chExt cx="1208461" cy="1080120"/>
          </a:xfrm>
        </p:grpSpPr>
        <p:sp>
          <p:nvSpPr>
            <p:cNvPr id="64" name="Oval 63"/>
            <p:cNvSpPr/>
            <p:nvPr/>
          </p:nvSpPr>
          <p:spPr>
            <a:xfrm>
              <a:off x="539552" y="908720"/>
              <a:ext cx="1080120" cy="10801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65" name="Straight Arrow Connector 64"/>
            <p:cNvCxnSpPr>
              <a:endCxn id="64" idx="6"/>
            </p:cNvCxnSpPr>
            <p:nvPr/>
          </p:nvCxnSpPr>
          <p:spPr>
            <a:xfrm flipV="1">
              <a:off x="1068636" y="1448780"/>
              <a:ext cx="551036" cy="544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66" name="TextBox 65"/>
            <p:cNvSpPr txBox="1"/>
            <p:nvPr/>
          </p:nvSpPr>
          <p:spPr>
            <a:xfrm>
              <a:off x="940295" y="1083048"/>
              <a:ext cx="807718" cy="461665"/>
            </a:xfrm>
            <a:prstGeom prst="rect">
              <a:avLst/>
            </a:prstGeom>
            <a:noFill/>
          </p:spPr>
          <p:txBody>
            <a:bodyPr wrap="square" rtlCol="0">
              <a:spAutoFit/>
            </a:bodyPr>
            <a:lstStyle/>
            <a:p>
              <a:pPr algn="ctr"/>
              <a:r>
                <a:rPr lang="en-GB" sz="2400" dirty="0"/>
                <a:t>7</a:t>
              </a:r>
            </a:p>
          </p:txBody>
        </p:sp>
      </p:grpSp>
      <mc:AlternateContent xmlns:mc="http://schemas.openxmlformats.org/markup-compatibility/2006" xmlns:a14="http://schemas.microsoft.com/office/drawing/2010/main">
        <mc:Choice Requires="a14">
          <p:sp>
            <p:nvSpPr>
              <p:cNvPr id="67" name="TextBox 66"/>
              <p:cNvSpPr txBox="1"/>
              <p:nvPr/>
            </p:nvSpPr>
            <p:spPr>
              <a:xfrm>
                <a:off x="1935641" y="3889436"/>
                <a:ext cx="1366712"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𝐶</m:t>
                      </m:r>
                      <m:r>
                        <a:rPr lang="en-GB" sz="2400" b="0" i="1" smtClean="0">
                          <a:latin typeface="Cambria Math" panose="02040503050406030204" pitchFamily="18" charset="0"/>
                        </a:rPr>
                        <m:t>=14</m:t>
                      </m:r>
                      <m:r>
                        <a:rPr lang="en-GB" sz="2400" b="0" i="1" smtClean="0">
                          <a:latin typeface="Cambria Math" panose="02040503050406030204" pitchFamily="18" charset="0"/>
                        </a:rPr>
                        <m:t>𝜋</m:t>
                      </m:r>
                    </m:oMath>
                  </m:oMathPara>
                </a14:m>
                <a:endParaRPr lang="en-GB" sz="2400" dirty="0"/>
              </a:p>
            </p:txBody>
          </p:sp>
        </mc:Choice>
        <mc:Fallback xmlns="">
          <p:sp>
            <p:nvSpPr>
              <p:cNvPr id="67" name="TextBox 66"/>
              <p:cNvSpPr txBox="1">
                <a:spLocks noRot="1" noChangeAspect="1" noMove="1" noResize="1" noEditPoints="1" noAdjustHandles="1" noChangeArrowheads="1" noChangeShapeType="1" noTextEdit="1"/>
              </p:cNvSpPr>
              <p:nvPr/>
            </p:nvSpPr>
            <p:spPr>
              <a:xfrm>
                <a:off x="1935641" y="3889436"/>
                <a:ext cx="1366712" cy="461665"/>
              </a:xfrm>
              <a:prstGeom prst="rect">
                <a:avLst/>
              </a:prstGeom>
              <a:blipFill rotWithShape="0">
                <a:blip r:embed="rId9"/>
                <a:stretch>
                  <a:fillRect l="-1339"/>
                </a:stretch>
              </a:blipFill>
            </p:spPr>
            <p:txBody>
              <a:bodyPr/>
              <a:lstStyle/>
              <a:p>
                <a:r>
                  <a:rPr lang="en-GB">
                    <a:noFill/>
                  </a:rPr>
                  <a:t> </a:t>
                </a:r>
              </a:p>
            </p:txBody>
          </p:sp>
        </mc:Fallback>
      </mc:AlternateContent>
      <p:sp>
        <p:nvSpPr>
          <p:cNvPr id="68" name="Rectangle 67"/>
          <p:cNvSpPr/>
          <p:nvPr/>
        </p:nvSpPr>
        <p:spPr>
          <a:xfrm>
            <a:off x="2613961" y="3882097"/>
            <a:ext cx="523496" cy="4175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69" name="Group 68"/>
          <p:cNvGrpSpPr/>
          <p:nvPr/>
        </p:nvGrpSpPr>
        <p:grpSpPr>
          <a:xfrm>
            <a:off x="3401509" y="2753020"/>
            <a:ext cx="1080120" cy="1080120"/>
            <a:chOff x="539552" y="908720"/>
            <a:chExt cx="1080120" cy="1080120"/>
          </a:xfrm>
        </p:grpSpPr>
        <p:sp>
          <p:nvSpPr>
            <p:cNvPr id="70" name="Oval 69"/>
            <p:cNvSpPr/>
            <p:nvPr/>
          </p:nvSpPr>
          <p:spPr>
            <a:xfrm>
              <a:off x="539552" y="908720"/>
              <a:ext cx="1080120" cy="10801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71" name="Straight Arrow Connector 70"/>
            <p:cNvCxnSpPr>
              <a:endCxn id="70" idx="6"/>
            </p:cNvCxnSpPr>
            <p:nvPr/>
          </p:nvCxnSpPr>
          <p:spPr>
            <a:xfrm flipV="1">
              <a:off x="560693" y="1448780"/>
              <a:ext cx="1058979" cy="16576"/>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72" name="TextBox 71"/>
            <p:cNvSpPr txBox="1"/>
            <p:nvPr/>
          </p:nvSpPr>
          <p:spPr>
            <a:xfrm>
              <a:off x="828213" y="1053199"/>
              <a:ext cx="538805" cy="461665"/>
            </a:xfrm>
            <a:prstGeom prst="rect">
              <a:avLst/>
            </a:prstGeom>
            <a:noFill/>
          </p:spPr>
          <p:txBody>
            <a:bodyPr wrap="square" rtlCol="0">
              <a:spAutoFit/>
            </a:bodyPr>
            <a:lstStyle/>
            <a:p>
              <a:pPr algn="ctr"/>
              <a:r>
                <a:rPr lang="en-GB" sz="2400" dirty="0"/>
                <a:t>12</a:t>
              </a:r>
            </a:p>
          </p:txBody>
        </p:sp>
      </p:grpSp>
      <mc:AlternateContent xmlns:mc="http://schemas.openxmlformats.org/markup-compatibility/2006" xmlns:a14="http://schemas.microsoft.com/office/drawing/2010/main">
        <mc:Choice Requires="a14">
          <p:sp>
            <p:nvSpPr>
              <p:cNvPr id="73" name="TextBox 72"/>
              <p:cNvSpPr txBox="1"/>
              <p:nvPr/>
            </p:nvSpPr>
            <p:spPr>
              <a:xfrm>
                <a:off x="3329754" y="3864275"/>
                <a:ext cx="1376554"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𝐴</m:t>
                      </m:r>
                      <m:r>
                        <a:rPr lang="en-GB" sz="2400" b="0" i="1" smtClean="0">
                          <a:latin typeface="Cambria Math" panose="02040503050406030204" pitchFamily="18" charset="0"/>
                        </a:rPr>
                        <m:t>=36</m:t>
                      </m:r>
                      <m:r>
                        <a:rPr lang="en-GB" sz="2400" b="0" i="1" smtClean="0">
                          <a:latin typeface="Cambria Math" panose="02040503050406030204" pitchFamily="18" charset="0"/>
                        </a:rPr>
                        <m:t>𝜋</m:t>
                      </m:r>
                    </m:oMath>
                  </m:oMathPara>
                </a14:m>
                <a:endParaRPr lang="en-GB" sz="2400" dirty="0"/>
              </a:p>
            </p:txBody>
          </p:sp>
        </mc:Choice>
        <mc:Fallback xmlns="">
          <p:sp>
            <p:nvSpPr>
              <p:cNvPr id="73" name="TextBox 72"/>
              <p:cNvSpPr txBox="1">
                <a:spLocks noRot="1" noChangeAspect="1" noMove="1" noResize="1" noEditPoints="1" noAdjustHandles="1" noChangeArrowheads="1" noChangeShapeType="1" noTextEdit="1"/>
              </p:cNvSpPr>
              <p:nvPr/>
            </p:nvSpPr>
            <p:spPr>
              <a:xfrm>
                <a:off x="3329754" y="3864275"/>
                <a:ext cx="1376554" cy="461665"/>
              </a:xfrm>
              <a:prstGeom prst="rect">
                <a:avLst/>
              </a:prstGeom>
              <a:blipFill rotWithShape="0">
                <a:blip r:embed="rId10"/>
                <a:stretch>
                  <a:fillRect l="-885"/>
                </a:stretch>
              </a:blipFill>
            </p:spPr>
            <p:txBody>
              <a:bodyPr/>
              <a:lstStyle/>
              <a:p>
                <a:r>
                  <a:rPr lang="en-GB">
                    <a:noFill/>
                  </a:rPr>
                  <a:t> </a:t>
                </a:r>
              </a:p>
            </p:txBody>
          </p:sp>
        </mc:Fallback>
      </mc:AlternateContent>
      <p:sp>
        <p:nvSpPr>
          <p:cNvPr id="74" name="Rectangle 73"/>
          <p:cNvSpPr/>
          <p:nvPr/>
        </p:nvSpPr>
        <p:spPr>
          <a:xfrm>
            <a:off x="4005071" y="3861353"/>
            <a:ext cx="523496" cy="4175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75" name="Group 74"/>
          <p:cNvGrpSpPr/>
          <p:nvPr/>
        </p:nvGrpSpPr>
        <p:grpSpPr>
          <a:xfrm>
            <a:off x="4705738" y="2758941"/>
            <a:ext cx="1208461" cy="1080120"/>
            <a:chOff x="539552" y="908720"/>
            <a:chExt cx="1208461" cy="1080120"/>
          </a:xfrm>
        </p:grpSpPr>
        <p:sp>
          <p:nvSpPr>
            <p:cNvPr id="76" name="Oval 75"/>
            <p:cNvSpPr/>
            <p:nvPr/>
          </p:nvSpPr>
          <p:spPr>
            <a:xfrm>
              <a:off x="539552" y="908720"/>
              <a:ext cx="1080120" cy="10801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77" name="Straight Arrow Connector 76"/>
            <p:cNvCxnSpPr>
              <a:endCxn id="76" idx="6"/>
            </p:cNvCxnSpPr>
            <p:nvPr/>
          </p:nvCxnSpPr>
          <p:spPr>
            <a:xfrm flipV="1">
              <a:off x="1068636" y="1448780"/>
              <a:ext cx="551036" cy="544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78" name="TextBox 77"/>
            <p:cNvSpPr txBox="1"/>
            <p:nvPr/>
          </p:nvSpPr>
          <p:spPr>
            <a:xfrm>
              <a:off x="940295" y="1083048"/>
              <a:ext cx="807718" cy="461665"/>
            </a:xfrm>
            <a:prstGeom prst="rect">
              <a:avLst/>
            </a:prstGeom>
            <a:noFill/>
          </p:spPr>
          <p:txBody>
            <a:bodyPr wrap="square" rtlCol="0">
              <a:spAutoFit/>
            </a:bodyPr>
            <a:lstStyle/>
            <a:p>
              <a:pPr algn="ctr"/>
              <a:r>
                <a:rPr lang="en-GB" sz="2400" dirty="0"/>
                <a:t>7</a:t>
              </a:r>
            </a:p>
          </p:txBody>
        </p:sp>
      </p:grpSp>
      <mc:AlternateContent xmlns:mc="http://schemas.openxmlformats.org/markup-compatibility/2006" xmlns:a14="http://schemas.microsoft.com/office/drawing/2010/main">
        <mc:Choice Requires="a14">
          <p:sp>
            <p:nvSpPr>
              <p:cNvPr id="80" name="TextBox 79"/>
              <p:cNvSpPr txBox="1"/>
              <p:nvPr/>
            </p:nvSpPr>
            <p:spPr>
              <a:xfrm>
                <a:off x="4681312" y="3881171"/>
                <a:ext cx="1376554"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𝐴</m:t>
                      </m:r>
                      <m:r>
                        <a:rPr lang="en-GB" sz="2400" b="0" i="1" smtClean="0">
                          <a:latin typeface="Cambria Math" panose="02040503050406030204" pitchFamily="18" charset="0"/>
                        </a:rPr>
                        <m:t>=49</m:t>
                      </m:r>
                      <m:r>
                        <a:rPr lang="en-GB" sz="2400" b="0" i="1" smtClean="0">
                          <a:latin typeface="Cambria Math" panose="02040503050406030204" pitchFamily="18" charset="0"/>
                        </a:rPr>
                        <m:t>𝜋</m:t>
                      </m:r>
                    </m:oMath>
                  </m:oMathPara>
                </a14:m>
                <a:endParaRPr lang="en-GB" sz="2400" dirty="0"/>
              </a:p>
            </p:txBody>
          </p:sp>
        </mc:Choice>
        <mc:Fallback xmlns="">
          <p:sp>
            <p:nvSpPr>
              <p:cNvPr id="80" name="TextBox 79"/>
              <p:cNvSpPr txBox="1">
                <a:spLocks noRot="1" noChangeAspect="1" noMove="1" noResize="1" noEditPoints="1" noAdjustHandles="1" noChangeArrowheads="1" noChangeShapeType="1" noTextEdit="1"/>
              </p:cNvSpPr>
              <p:nvPr/>
            </p:nvSpPr>
            <p:spPr>
              <a:xfrm>
                <a:off x="4681312" y="3881171"/>
                <a:ext cx="1376554" cy="461665"/>
              </a:xfrm>
              <a:prstGeom prst="rect">
                <a:avLst/>
              </a:prstGeom>
              <a:blipFill rotWithShape="0">
                <a:blip r:embed="rId11"/>
                <a:stretch>
                  <a:fillRect l="-885"/>
                </a:stretch>
              </a:blipFill>
            </p:spPr>
            <p:txBody>
              <a:bodyPr/>
              <a:lstStyle/>
              <a:p>
                <a:r>
                  <a:rPr lang="en-GB">
                    <a:noFill/>
                  </a:rPr>
                  <a:t> </a:t>
                </a:r>
              </a:p>
            </p:txBody>
          </p:sp>
        </mc:Fallback>
      </mc:AlternateContent>
      <p:sp>
        <p:nvSpPr>
          <p:cNvPr id="79" name="Rectangle 78"/>
          <p:cNvSpPr/>
          <p:nvPr/>
        </p:nvSpPr>
        <p:spPr>
          <a:xfrm>
            <a:off x="5390703" y="3862342"/>
            <a:ext cx="523496" cy="4175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81" name="Group 80"/>
          <p:cNvGrpSpPr/>
          <p:nvPr/>
        </p:nvGrpSpPr>
        <p:grpSpPr>
          <a:xfrm>
            <a:off x="6119819" y="2738463"/>
            <a:ext cx="1208461" cy="1080120"/>
            <a:chOff x="539552" y="908720"/>
            <a:chExt cx="1208461" cy="1080120"/>
          </a:xfrm>
        </p:grpSpPr>
        <p:sp>
          <p:nvSpPr>
            <p:cNvPr id="82" name="Oval 81"/>
            <p:cNvSpPr/>
            <p:nvPr/>
          </p:nvSpPr>
          <p:spPr>
            <a:xfrm>
              <a:off x="539552" y="908720"/>
              <a:ext cx="1080120" cy="10801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83" name="Straight Arrow Connector 82"/>
            <p:cNvCxnSpPr>
              <a:endCxn id="82" idx="6"/>
            </p:cNvCxnSpPr>
            <p:nvPr/>
          </p:nvCxnSpPr>
          <p:spPr>
            <a:xfrm flipV="1">
              <a:off x="1068636" y="1448780"/>
              <a:ext cx="551036" cy="544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84" name="TextBox 83"/>
            <p:cNvSpPr txBox="1"/>
            <p:nvPr/>
          </p:nvSpPr>
          <p:spPr>
            <a:xfrm>
              <a:off x="940295" y="1083048"/>
              <a:ext cx="807718" cy="461665"/>
            </a:xfrm>
            <a:prstGeom prst="rect">
              <a:avLst/>
            </a:prstGeom>
            <a:noFill/>
          </p:spPr>
          <p:txBody>
            <a:bodyPr wrap="square" rtlCol="0">
              <a:spAutoFit/>
            </a:bodyPr>
            <a:lstStyle/>
            <a:p>
              <a:pPr algn="ctr"/>
              <a:r>
                <a:rPr lang="en-GB" sz="2400" dirty="0"/>
                <a:t>10</a:t>
              </a:r>
            </a:p>
          </p:txBody>
        </p:sp>
      </p:grpSp>
      <mc:AlternateContent xmlns:mc="http://schemas.openxmlformats.org/markup-compatibility/2006" xmlns:a14="http://schemas.microsoft.com/office/drawing/2010/main">
        <mc:Choice Requires="a14">
          <p:sp>
            <p:nvSpPr>
              <p:cNvPr id="85" name="TextBox 84"/>
              <p:cNvSpPr txBox="1"/>
              <p:nvPr/>
            </p:nvSpPr>
            <p:spPr>
              <a:xfrm>
                <a:off x="6095393" y="3860693"/>
                <a:ext cx="1376554"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𝐶</m:t>
                      </m:r>
                      <m:r>
                        <a:rPr lang="en-GB" sz="2400" b="0" i="1" smtClean="0">
                          <a:latin typeface="Cambria Math" panose="02040503050406030204" pitchFamily="18" charset="0"/>
                        </a:rPr>
                        <m:t>=20</m:t>
                      </m:r>
                      <m:r>
                        <a:rPr lang="en-GB" sz="2400" b="0" i="1" smtClean="0">
                          <a:latin typeface="Cambria Math" panose="02040503050406030204" pitchFamily="18" charset="0"/>
                        </a:rPr>
                        <m:t>𝜋</m:t>
                      </m:r>
                    </m:oMath>
                  </m:oMathPara>
                </a14:m>
                <a:endParaRPr lang="en-GB" sz="2400" dirty="0"/>
              </a:p>
            </p:txBody>
          </p:sp>
        </mc:Choice>
        <mc:Fallback xmlns="">
          <p:sp>
            <p:nvSpPr>
              <p:cNvPr id="85" name="TextBox 84"/>
              <p:cNvSpPr txBox="1">
                <a:spLocks noRot="1" noChangeAspect="1" noMove="1" noResize="1" noEditPoints="1" noAdjustHandles="1" noChangeArrowheads="1" noChangeShapeType="1" noTextEdit="1"/>
              </p:cNvSpPr>
              <p:nvPr/>
            </p:nvSpPr>
            <p:spPr>
              <a:xfrm>
                <a:off x="6095393" y="3860693"/>
                <a:ext cx="1376554" cy="461665"/>
              </a:xfrm>
              <a:prstGeom prst="rect">
                <a:avLst/>
              </a:prstGeom>
              <a:blipFill rotWithShape="0">
                <a:blip r:embed="rId12"/>
                <a:stretch>
                  <a:fillRect l="-885"/>
                </a:stretch>
              </a:blipFill>
            </p:spPr>
            <p:txBody>
              <a:bodyPr/>
              <a:lstStyle/>
              <a:p>
                <a:r>
                  <a:rPr lang="en-GB">
                    <a:noFill/>
                  </a:rPr>
                  <a:t> </a:t>
                </a:r>
              </a:p>
            </p:txBody>
          </p:sp>
        </mc:Fallback>
      </mc:AlternateContent>
      <p:sp>
        <p:nvSpPr>
          <p:cNvPr id="86" name="Rectangle 85"/>
          <p:cNvSpPr/>
          <p:nvPr/>
        </p:nvSpPr>
        <p:spPr>
          <a:xfrm>
            <a:off x="6739640" y="3859904"/>
            <a:ext cx="523496" cy="4175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93" name="Group 92"/>
          <p:cNvGrpSpPr/>
          <p:nvPr/>
        </p:nvGrpSpPr>
        <p:grpSpPr>
          <a:xfrm>
            <a:off x="7481025" y="2752389"/>
            <a:ext cx="1080120" cy="1080120"/>
            <a:chOff x="539552" y="908720"/>
            <a:chExt cx="1080120" cy="1080120"/>
          </a:xfrm>
        </p:grpSpPr>
        <p:sp>
          <p:nvSpPr>
            <p:cNvPr id="94" name="Oval 93"/>
            <p:cNvSpPr/>
            <p:nvPr/>
          </p:nvSpPr>
          <p:spPr>
            <a:xfrm>
              <a:off x="539552" y="908720"/>
              <a:ext cx="1080120" cy="10801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95" name="Straight Arrow Connector 94"/>
            <p:cNvCxnSpPr>
              <a:endCxn id="94" idx="6"/>
            </p:cNvCxnSpPr>
            <p:nvPr/>
          </p:nvCxnSpPr>
          <p:spPr>
            <a:xfrm flipV="1">
              <a:off x="560693" y="1448780"/>
              <a:ext cx="1058979" cy="16576"/>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96" name="TextBox 95"/>
            <p:cNvSpPr txBox="1"/>
            <p:nvPr/>
          </p:nvSpPr>
          <p:spPr>
            <a:xfrm>
              <a:off x="828213" y="1053199"/>
              <a:ext cx="538805" cy="461665"/>
            </a:xfrm>
            <a:prstGeom prst="rect">
              <a:avLst/>
            </a:prstGeom>
            <a:noFill/>
          </p:spPr>
          <p:txBody>
            <a:bodyPr wrap="square" rtlCol="0">
              <a:spAutoFit/>
            </a:bodyPr>
            <a:lstStyle/>
            <a:p>
              <a:pPr algn="ctr"/>
              <a:r>
                <a:rPr lang="en-GB" sz="2400" dirty="0"/>
                <a:t>18</a:t>
              </a:r>
            </a:p>
          </p:txBody>
        </p:sp>
      </p:grpSp>
      <mc:AlternateContent xmlns:mc="http://schemas.openxmlformats.org/markup-compatibility/2006" xmlns:a14="http://schemas.microsoft.com/office/drawing/2010/main">
        <mc:Choice Requires="a14">
          <p:sp>
            <p:nvSpPr>
              <p:cNvPr id="97" name="TextBox 96"/>
              <p:cNvSpPr txBox="1"/>
              <p:nvPr/>
            </p:nvSpPr>
            <p:spPr>
              <a:xfrm>
                <a:off x="7409270" y="3863644"/>
                <a:ext cx="1376554"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𝐴</m:t>
                      </m:r>
                      <m:r>
                        <a:rPr lang="en-GB" sz="2400" b="0" i="1" smtClean="0">
                          <a:latin typeface="Cambria Math" panose="02040503050406030204" pitchFamily="18" charset="0"/>
                        </a:rPr>
                        <m:t>=81</m:t>
                      </m:r>
                      <m:r>
                        <a:rPr lang="en-GB" sz="2400" b="0" i="1" smtClean="0">
                          <a:latin typeface="Cambria Math" panose="02040503050406030204" pitchFamily="18" charset="0"/>
                        </a:rPr>
                        <m:t>𝜋</m:t>
                      </m:r>
                    </m:oMath>
                  </m:oMathPara>
                </a14:m>
                <a:endParaRPr lang="en-GB" sz="2400" dirty="0"/>
              </a:p>
            </p:txBody>
          </p:sp>
        </mc:Choice>
        <mc:Fallback xmlns="">
          <p:sp>
            <p:nvSpPr>
              <p:cNvPr id="97" name="TextBox 96"/>
              <p:cNvSpPr txBox="1">
                <a:spLocks noRot="1" noChangeAspect="1" noMove="1" noResize="1" noEditPoints="1" noAdjustHandles="1" noChangeArrowheads="1" noChangeShapeType="1" noTextEdit="1"/>
              </p:cNvSpPr>
              <p:nvPr/>
            </p:nvSpPr>
            <p:spPr>
              <a:xfrm>
                <a:off x="7409270" y="3863644"/>
                <a:ext cx="1376554" cy="461665"/>
              </a:xfrm>
              <a:prstGeom prst="rect">
                <a:avLst/>
              </a:prstGeom>
              <a:blipFill rotWithShape="0">
                <a:blip r:embed="rId13"/>
                <a:stretch>
                  <a:fillRect l="-885"/>
                </a:stretch>
              </a:blipFill>
            </p:spPr>
            <p:txBody>
              <a:bodyPr/>
              <a:lstStyle/>
              <a:p>
                <a:r>
                  <a:rPr lang="en-GB">
                    <a:noFill/>
                  </a:rPr>
                  <a:t> </a:t>
                </a:r>
              </a:p>
            </p:txBody>
          </p:sp>
        </mc:Fallback>
      </mc:AlternateContent>
      <p:sp>
        <p:nvSpPr>
          <p:cNvPr id="98" name="Rectangle 97"/>
          <p:cNvSpPr/>
          <p:nvPr/>
        </p:nvSpPr>
        <p:spPr>
          <a:xfrm>
            <a:off x="8086747" y="3866928"/>
            <a:ext cx="523496" cy="4175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04" name="Group 103"/>
          <p:cNvGrpSpPr/>
          <p:nvPr/>
        </p:nvGrpSpPr>
        <p:grpSpPr>
          <a:xfrm>
            <a:off x="574162" y="4561396"/>
            <a:ext cx="1208461" cy="1080120"/>
            <a:chOff x="539552" y="908720"/>
            <a:chExt cx="1208461" cy="1080120"/>
          </a:xfrm>
        </p:grpSpPr>
        <p:sp>
          <p:nvSpPr>
            <p:cNvPr id="105" name="Oval 104"/>
            <p:cNvSpPr/>
            <p:nvPr/>
          </p:nvSpPr>
          <p:spPr>
            <a:xfrm>
              <a:off x="539552" y="908720"/>
              <a:ext cx="1080120" cy="10801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06" name="Straight Arrow Connector 105"/>
            <p:cNvCxnSpPr>
              <a:endCxn id="105" idx="6"/>
            </p:cNvCxnSpPr>
            <p:nvPr/>
          </p:nvCxnSpPr>
          <p:spPr>
            <a:xfrm flipV="1">
              <a:off x="1068636" y="1448780"/>
              <a:ext cx="551036" cy="544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07" name="TextBox 106"/>
            <p:cNvSpPr txBox="1"/>
            <p:nvPr/>
          </p:nvSpPr>
          <p:spPr>
            <a:xfrm>
              <a:off x="940295" y="1083048"/>
              <a:ext cx="807718" cy="461665"/>
            </a:xfrm>
            <a:prstGeom prst="rect">
              <a:avLst/>
            </a:prstGeom>
            <a:noFill/>
          </p:spPr>
          <p:txBody>
            <a:bodyPr wrap="square" rtlCol="0">
              <a:spAutoFit/>
            </a:bodyPr>
            <a:lstStyle/>
            <a:p>
              <a:pPr algn="ctr"/>
              <a:r>
                <a:rPr lang="en-GB" sz="2400" dirty="0"/>
                <a:t>3</a:t>
              </a:r>
            </a:p>
          </p:txBody>
        </p:sp>
      </p:grpSp>
      <mc:AlternateContent xmlns:mc="http://schemas.openxmlformats.org/markup-compatibility/2006" xmlns:a14="http://schemas.microsoft.com/office/drawing/2010/main">
        <mc:Choice Requires="a14">
          <p:sp>
            <p:nvSpPr>
              <p:cNvPr id="108" name="TextBox 107"/>
              <p:cNvSpPr txBox="1"/>
              <p:nvPr/>
            </p:nvSpPr>
            <p:spPr>
              <a:xfrm>
                <a:off x="452691" y="5676656"/>
                <a:ext cx="1376554"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𝐴</m:t>
                      </m:r>
                      <m:r>
                        <a:rPr lang="en-GB" sz="2400" b="0" i="1" smtClean="0">
                          <a:latin typeface="Cambria Math" panose="02040503050406030204" pitchFamily="18" charset="0"/>
                        </a:rPr>
                        <m:t>=9</m:t>
                      </m:r>
                      <m:r>
                        <a:rPr lang="en-GB" sz="2400" b="0" i="1" smtClean="0">
                          <a:latin typeface="Cambria Math" panose="02040503050406030204" pitchFamily="18" charset="0"/>
                        </a:rPr>
                        <m:t>𝜋</m:t>
                      </m:r>
                    </m:oMath>
                  </m:oMathPara>
                </a14:m>
                <a:endParaRPr lang="en-GB" sz="2400" dirty="0"/>
              </a:p>
            </p:txBody>
          </p:sp>
        </mc:Choice>
        <mc:Fallback xmlns="">
          <p:sp>
            <p:nvSpPr>
              <p:cNvPr id="108" name="TextBox 107"/>
              <p:cNvSpPr txBox="1">
                <a:spLocks noRot="1" noChangeAspect="1" noMove="1" noResize="1" noEditPoints="1" noAdjustHandles="1" noChangeArrowheads="1" noChangeShapeType="1" noTextEdit="1"/>
              </p:cNvSpPr>
              <p:nvPr/>
            </p:nvSpPr>
            <p:spPr>
              <a:xfrm>
                <a:off x="452691" y="5676656"/>
                <a:ext cx="1376554" cy="461665"/>
              </a:xfrm>
              <a:prstGeom prst="rect">
                <a:avLst/>
              </a:prstGeom>
              <a:blipFill rotWithShape="0">
                <a:blip r:embed="rId14"/>
                <a:stretch>
                  <a:fillRect/>
                </a:stretch>
              </a:blipFill>
            </p:spPr>
            <p:txBody>
              <a:bodyPr/>
              <a:lstStyle/>
              <a:p>
                <a:r>
                  <a:rPr lang="en-GB">
                    <a:noFill/>
                  </a:rPr>
                  <a:t> </a:t>
                </a:r>
              </a:p>
            </p:txBody>
          </p:sp>
        </mc:Fallback>
      </mc:AlternateContent>
      <p:sp>
        <p:nvSpPr>
          <p:cNvPr id="109" name="Rectangle 108"/>
          <p:cNvSpPr/>
          <p:nvPr/>
        </p:nvSpPr>
        <p:spPr>
          <a:xfrm>
            <a:off x="1193822" y="5703234"/>
            <a:ext cx="523496" cy="4175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10" name="Group 109"/>
          <p:cNvGrpSpPr/>
          <p:nvPr/>
        </p:nvGrpSpPr>
        <p:grpSpPr>
          <a:xfrm>
            <a:off x="1948318" y="4563301"/>
            <a:ext cx="1080120" cy="1080120"/>
            <a:chOff x="539552" y="908720"/>
            <a:chExt cx="1080120" cy="1080120"/>
          </a:xfrm>
        </p:grpSpPr>
        <p:sp>
          <p:nvSpPr>
            <p:cNvPr id="111" name="Oval 110"/>
            <p:cNvSpPr/>
            <p:nvPr/>
          </p:nvSpPr>
          <p:spPr>
            <a:xfrm>
              <a:off x="539552" y="908720"/>
              <a:ext cx="1080120" cy="10801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12" name="Straight Arrow Connector 111"/>
            <p:cNvCxnSpPr>
              <a:endCxn id="111" idx="6"/>
            </p:cNvCxnSpPr>
            <p:nvPr/>
          </p:nvCxnSpPr>
          <p:spPr>
            <a:xfrm flipV="1">
              <a:off x="560693" y="1448780"/>
              <a:ext cx="1058979" cy="16576"/>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13" name="TextBox 112"/>
            <p:cNvSpPr txBox="1"/>
            <p:nvPr/>
          </p:nvSpPr>
          <p:spPr>
            <a:xfrm>
              <a:off x="832457" y="1056967"/>
              <a:ext cx="535145" cy="461665"/>
            </a:xfrm>
            <a:prstGeom prst="rect">
              <a:avLst/>
            </a:prstGeom>
            <a:noFill/>
          </p:spPr>
          <p:txBody>
            <a:bodyPr wrap="square" rtlCol="0">
              <a:spAutoFit/>
            </a:bodyPr>
            <a:lstStyle/>
            <a:p>
              <a:pPr algn="ctr"/>
              <a:r>
                <a:rPr lang="en-GB" sz="2400" dirty="0"/>
                <a:t>17</a:t>
              </a:r>
            </a:p>
          </p:txBody>
        </p:sp>
      </p:grpSp>
      <mc:AlternateContent xmlns:mc="http://schemas.openxmlformats.org/markup-compatibility/2006" xmlns:a14="http://schemas.microsoft.com/office/drawing/2010/main">
        <mc:Choice Requires="a14">
          <p:sp>
            <p:nvSpPr>
              <p:cNvPr id="114" name="TextBox 113"/>
              <p:cNvSpPr txBox="1"/>
              <p:nvPr/>
            </p:nvSpPr>
            <p:spPr>
              <a:xfrm>
                <a:off x="1847988" y="5684081"/>
                <a:ext cx="1311000"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𝐶</m:t>
                      </m:r>
                      <m:r>
                        <a:rPr lang="en-GB" sz="2400" b="0" i="1" smtClean="0">
                          <a:latin typeface="Cambria Math" panose="02040503050406030204" pitchFamily="18" charset="0"/>
                        </a:rPr>
                        <m:t>=17</m:t>
                      </m:r>
                      <m:r>
                        <a:rPr lang="en-GB" sz="2400" b="0" i="1" smtClean="0">
                          <a:latin typeface="Cambria Math" panose="02040503050406030204" pitchFamily="18" charset="0"/>
                        </a:rPr>
                        <m:t>𝜋</m:t>
                      </m:r>
                    </m:oMath>
                  </m:oMathPara>
                </a14:m>
                <a:endParaRPr lang="en-GB" sz="2400" dirty="0"/>
              </a:p>
            </p:txBody>
          </p:sp>
        </mc:Choice>
        <mc:Fallback xmlns="">
          <p:sp>
            <p:nvSpPr>
              <p:cNvPr id="114" name="TextBox 113"/>
              <p:cNvSpPr txBox="1">
                <a:spLocks noRot="1" noChangeAspect="1" noMove="1" noResize="1" noEditPoints="1" noAdjustHandles="1" noChangeArrowheads="1" noChangeShapeType="1" noTextEdit="1"/>
              </p:cNvSpPr>
              <p:nvPr/>
            </p:nvSpPr>
            <p:spPr>
              <a:xfrm>
                <a:off x="1847988" y="5684081"/>
                <a:ext cx="1311000" cy="461665"/>
              </a:xfrm>
              <a:prstGeom prst="rect">
                <a:avLst/>
              </a:prstGeom>
              <a:blipFill rotWithShape="0">
                <a:blip r:embed="rId15"/>
                <a:stretch>
                  <a:fillRect l="-3256"/>
                </a:stretch>
              </a:blipFill>
            </p:spPr>
            <p:txBody>
              <a:bodyPr/>
              <a:lstStyle/>
              <a:p>
                <a:r>
                  <a:rPr lang="en-GB">
                    <a:noFill/>
                  </a:rPr>
                  <a:t> </a:t>
                </a:r>
              </a:p>
            </p:txBody>
          </p:sp>
        </mc:Fallback>
      </mc:AlternateContent>
      <p:sp>
        <p:nvSpPr>
          <p:cNvPr id="115" name="Rectangle 114"/>
          <p:cNvSpPr/>
          <p:nvPr/>
        </p:nvSpPr>
        <p:spPr>
          <a:xfrm>
            <a:off x="2529527" y="5696388"/>
            <a:ext cx="523496" cy="4175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21" name="Group 120"/>
          <p:cNvGrpSpPr/>
          <p:nvPr/>
        </p:nvGrpSpPr>
        <p:grpSpPr>
          <a:xfrm>
            <a:off x="3369439" y="4565722"/>
            <a:ext cx="1208461" cy="1080120"/>
            <a:chOff x="539552" y="908720"/>
            <a:chExt cx="1208461" cy="1080120"/>
          </a:xfrm>
        </p:grpSpPr>
        <p:sp>
          <p:nvSpPr>
            <p:cNvPr id="122" name="Oval 121"/>
            <p:cNvSpPr/>
            <p:nvPr/>
          </p:nvSpPr>
          <p:spPr>
            <a:xfrm>
              <a:off x="539552" y="908720"/>
              <a:ext cx="1080120" cy="10801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23" name="Straight Arrow Connector 122"/>
            <p:cNvCxnSpPr>
              <a:endCxn id="122" idx="6"/>
            </p:cNvCxnSpPr>
            <p:nvPr/>
          </p:nvCxnSpPr>
          <p:spPr>
            <a:xfrm flipV="1">
              <a:off x="1068636" y="1448780"/>
              <a:ext cx="551036" cy="544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24" name="TextBox 123"/>
            <p:cNvSpPr txBox="1"/>
            <p:nvPr/>
          </p:nvSpPr>
          <p:spPr>
            <a:xfrm>
              <a:off x="940295" y="1083048"/>
              <a:ext cx="807718" cy="461665"/>
            </a:xfrm>
            <a:prstGeom prst="rect">
              <a:avLst/>
            </a:prstGeom>
            <a:noFill/>
          </p:spPr>
          <p:txBody>
            <a:bodyPr wrap="square" rtlCol="0">
              <a:spAutoFit/>
            </a:bodyPr>
            <a:lstStyle/>
            <a:p>
              <a:pPr algn="ctr"/>
              <a:r>
                <a:rPr lang="en-GB" sz="2400" dirty="0"/>
                <a:t>9</a:t>
              </a:r>
            </a:p>
          </p:txBody>
        </p:sp>
      </p:grpSp>
      <mc:AlternateContent xmlns:mc="http://schemas.openxmlformats.org/markup-compatibility/2006" xmlns:a14="http://schemas.microsoft.com/office/drawing/2010/main">
        <mc:Choice Requires="a14">
          <p:sp>
            <p:nvSpPr>
              <p:cNvPr id="125" name="TextBox 124"/>
              <p:cNvSpPr txBox="1"/>
              <p:nvPr/>
            </p:nvSpPr>
            <p:spPr>
              <a:xfrm>
                <a:off x="3300103" y="5686840"/>
                <a:ext cx="1376554"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𝐶</m:t>
                      </m:r>
                      <m:r>
                        <a:rPr lang="en-GB" sz="2400" b="0" i="1" smtClean="0">
                          <a:latin typeface="Cambria Math" panose="02040503050406030204" pitchFamily="18" charset="0"/>
                        </a:rPr>
                        <m:t>=18</m:t>
                      </m:r>
                      <m:r>
                        <a:rPr lang="en-GB" sz="2400" b="0" i="1" smtClean="0">
                          <a:latin typeface="Cambria Math" panose="02040503050406030204" pitchFamily="18" charset="0"/>
                        </a:rPr>
                        <m:t>𝜋</m:t>
                      </m:r>
                    </m:oMath>
                  </m:oMathPara>
                </a14:m>
                <a:endParaRPr lang="en-GB" sz="2400" dirty="0"/>
              </a:p>
            </p:txBody>
          </p:sp>
        </mc:Choice>
        <mc:Fallback xmlns="">
          <p:sp>
            <p:nvSpPr>
              <p:cNvPr id="125" name="TextBox 124"/>
              <p:cNvSpPr txBox="1">
                <a:spLocks noRot="1" noChangeAspect="1" noMove="1" noResize="1" noEditPoints="1" noAdjustHandles="1" noChangeArrowheads="1" noChangeShapeType="1" noTextEdit="1"/>
              </p:cNvSpPr>
              <p:nvPr/>
            </p:nvSpPr>
            <p:spPr>
              <a:xfrm>
                <a:off x="3300103" y="5686840"/>
                <a:ext cx="1376554" cy="461665"/>
              </a:xfrm>
              <a:prstGeom prst="rect">
                <a:avLst/>
              </a:prstGeom>
              <a:blipFill rotWithShape="0">
                <a:blip r:embed="rId16"/>
                <a:stretch>
                  <a:fillRect l="-885"/>
                </a:stretch>
              </a:blipFill>
            </p:spPr>
            <p:txBody>
              <a:bodyPr/>
              <a:lstStyle/>
              <a:p>
                <a:r>
                  <a:rPr lang="en-GB">
                    <a:noFill/>
                  </a:rPr>
                  <a:t> </a:t>
                </a:r>
              </a:p>
            </p:txBody>
          </p:sp>
        </mc:Fallback>
      </mc:AlternateContent>
      <p:sp>
        <p:nvSpPr>
          <p:cNvPr id="126" name="Rectangle 125"/>
          <p:cNvSpPr/>
          <p:nvPr/>
        </p:nvSpPr>
        <p:spPr>
          <a:xfrm>
            <a:off x="4005071" y="5684081"/>
            <a:ext cx="523496" cy="4175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27" name="Group 126"/>
          <p:cNvGrpSpPr/>
          <p:nvPr/>
        </p:nvGrpSpPr>
        <p:grpSpPr>
          <a:xfrm>
            <a:off x="4726724" y="4561396"/>
            <a:ext cx="1080120" cy="1080120"/>
            <a:chOff x="539552" y="908720"/>
            <a:chExt cx="1080120" cy="1080120"/>
          </a:xfrm>
        </p:grpSpPr>
        <p:sp>
          <p:nvSpPr>
            <p:cNvPr id="128" name="Oval 127"/>
            <p:cNvSpPr/>
            <p:nvPr/>
          </p:nvSpPr>
          <p:spPr>
            <a:xfrm>
              <a:off x="539552" y="908720"/>
              <a:ext cx="1080120" cy="10801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29" name="Straight Arrow Connector 128"/>
            <p:cNvCxnSpPr>
              <a:endCxn id="128" idx="6"/>
            </p:cNvCxnSpPr>
            <p:nvPr/>
          </p:nvCxnSpPr>
          <p:spPr>
            <a:xfrm flipV="1">
              <a:off x="560693" y="1448780"/>
              <a:ext cx="1058979" cy="16576"/>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30" name="TextBox 129"/>
            <p:cNvSpPr txBox="1"/>
            <p:nvPr/>
          </p:nvSpPr>
          <p:spPr>
            <a:xfrm>
              <a:off x="828213" y="1053199"/>
              <a:ext cx="538805" cy="461665"/>
            </a:xfrm>
            <a:prstGeom prst="rect">
              <a:avLst/>
            </a:prstGeom>
            <a:noFill/>
          </p:spPr>
          <p:txBody>
            <a:bodyPr wrap="square" rtlCol="0">
              <a:spAutoFit/>
            </a:bodyPr>
            <a:lstStyle/>
            <a:p>
              <a:pPr algn="ctr"/>
              <a:r>
                <a:rPr lang="en-GB" sz="2400" dirty="0"/>
                <a:t>14</a:t>
              </a:r>
            </a:p>
          </p:txBody>
        </p:sp>
      </p:grpSp>
      <mc:AlternateContent xmlns:mc="http://schemas.openxmlformats.org/markup-compatibility/2006" xmlns:a14="http://schemas.microsoft.com/office/drawing/2010/main">
        <mc:Choice Requires="a14">
          <p:sp>
            <p:nvSpPr>
              <p:cNvPr id="131" name="TextBox 130"/>
              <p:cNvSpPr txBox="1"/>
              <p:nvPr/>
            </p:nvSpPr>
            <p:spPr>
              <a:xfrm>
                <a:off x="4654969" y="5672651"/>
                <a:ext cx="1376554"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𝐴</m:t>
                      </m:r>
                      <m:r>
                        <a:rPr lang="en-GB" sz="2400" b="0" i="1" smtClean="0">
                          <a:latin typeface="Cambria Math" panose="02040503050406030204" pitchFamily="18" charset="0"/>
                        </a:rPr>
                        <m:t>=49</m:t>
                      </m:r>
                      <m:r>
                        <a:rPr lang="en-GB" sz="2400" b="0" i="1" smtClean="0">
                          <a:latin typeface="Cambria Math" panose="02040503050406030204" pitchFamily="18" charset="0"/>
                        </a:rPr>
                        <m:t>𝜋</m:t>
                      </m:r>
                    </m:oMath>
                  </m:oMathPara>
                </a14:m>
                <a:endParaRPr lang="en-GB" sz="2400" dirty="0"/>
              </a:p>
            </p:txBody>
          </p:sp>
        </mc:Choice>
        <mc:Fallback xmlns="">
          <p:sp>
            <p:nvSpPr>
              <p:cNvPr id="131" name="TextBox 130"/>
              <p:cNvSpPr txBox="1">
                <a:spLocks noRot="1" noChangeAspect="1" noMove="1" noResize="1" noEditPoints="1" noAdjustHandles="1" noChangeArrowheads="1" noChangeShapeType="1" noTextEdit="1"/>
              </p:cNvSpPr>
              <p:nvPr/>
            </p:nvSpPr>
            <p:spPr>
              <a:xfrm>
                <a:off x="4654969" y="5672651"/>
                <a:ext cx="1376554" cy="461665"/>
              </a:xfrm>
              <a:prstGeom prst="rect">
                <a:avLst/>
              </a:prstGeom>
              <a:blipFill rotWithShape="0">
                <a:blip r:embed="rId17"/>
                <a:stretch>
                  <a:fillRect l="-889"/>
                </a:stretch>
              </a:blipFill>
            </p:spPr>
            <p:txBody>
              <a:bodyPr/>
              <a:lstStyle/>
              <a:p>
                <a:r>
                  <a:rPr lang="en-GB">
                    <a:noFill/>
                  </a:rPr>
                  <a:t> </a:t>
                </a:r>
              </a:p>
            </p:txBody>
          </p:sp>
        </mc:Fallback>
      </mc:AlternateContent>
      <p:sp>
        <p:nvSpPr>
          <p:cNvPr id="132" name="Rectangle 131"/>
          <p:cNvSpPr/>
          <p:nvPr/>
        </p:nvSpPr>
        <p:spPr>
          <a:xfrm>
            <a:off x="5348256" y="5673639"/>
            <a:ext cx="523496" cy="4175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33" name="Group 132"/>
          <p:cNvGrpSpPr/>
          <p:nvPr/>
        </p:nvGrpSpPr>
        <p:grpSpPr>
          <a:xfrm>
            <a:off x="6202717" y="4553096"/>
            <a:ext cx="1080120" cy="1080120"/>
            <a:chOff x="539552" y="908720"/>
            <a:chExt cx="1080120" cy="1080120"/>
          </a:xfrm>
        </p:grpSpPr>
        <p:sp>
          <p:nvSpPr>
            <p:cNvPr id="134" name="Oval 133"/>
            <p:cNvSpPr/>
            <p:nvPr/>
          </p:nvSpPr>
          <p:spPr>
            <a:xfrm>
              <a:off x="539552" y="908720"/>
              <a:ext cx="1080120" cy="10801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35" name="Straight Arrow Connector 134"/>
            <p:cNvCxnSpPr>
              <a:endCxn id="134" idx="6"/>
            </p:cNvCxnSpPr>
            <p:nvPr/>
          </p:nvCxnSpPr>
          <p:spPr>
            <a:xfrm flipV="1">
              <a:off x="560693" y="1448780"/>
              <a:ext cx="1058979" cy="16576"/>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36" name="TextBox 135"/>
            <p:cNvSpPr txBox="1"/>
            <p:nvPr/>
          </p:nvSpPr>
          <p:spPr>
            <a:xfrm>
              <a:off x="832457" y="1056967"/>
              <a:ext cx="535145" cy="461665"/>
            </a:xfrm>
            <a:prstGeom prst="rect">
              <a:avLst/>
            </a:prstGeom>
            <a:noFill/>
          </p:spPr>
          <p:txBody>
            <a:bodyPr wrap="square" rtlCol="0">
              <a:spAutoFit/>
            </a:bodyPr>
            <a:lstStyle/>
            <a:p>
              <a:pPr algn="ctr"/>
              <a:r>
                <a:rPr lang="en-GB" sz="2400" dirty="0"/>
                <a:t>3</a:t>
              </a:r>
            </a:p>
          </p:txBody>
        </p:sp>
      </p:grpSp>
      <mc:AlternateContent xmlns:mc="http://schemas.openxmlformats.org/markup-compatibility/2006" xmlns:a14="http://schemas.microsoft.com/office/drawing/2010/main">
        <mc:Choice Requires="a14">
          <p:sp>
            <p:nvSpPr>
              <p:cNvPr id="137" name="TextBox 136"/>
              <p:cNvSpPr txBox="1"/>
              <p:nvPr/>
            </p:nvSpPr>
            <p:spPr>
              <a:xfrm>
                <a:off x="6102387" y="5673876"/>
                <a:ext cx="1311000"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𝐶</m:t>
                      </m:r>
                      <m:r>
                        <a:rPr lang="en-GB" sz="2400" b="0" i="1" smtClean="0">
                          <a:latin typeface="Cambria Math" panose="02040503050406030204" pitchFamily="18" charset="0"/>
                        </a:rPr>
                        <m:t>=3</m:t>
                      </m:r>
                      <m:r>
                        <a:rPr lang="en-GB" sz="2400" b="0" i="1" smtClean="0">
                          <a:latin typeface="Cambria Math" panose="02040503050406030204" pitchFamily="18" charset="0"/>
                        </a:rPr>
                        <m:t>𝜋</m:t>
                      </m:r>
                    </m:oMath>
                  </m:oMathPara>
                </a14:m>
                <a:endParaRPr lang="en-GB" sz="2400" dirty="0"/>
              </a:p>
            </p:txBody>
          </p:sp>
        </mc:Choice>
        <mc:Fallback xmlns="">
          <p:sp>
            <p:nvSpPr>
              <p:cNvPr id="137" name="TextBox 136"/>
              <p:cNvSpPr txBox="1">
                <a:spLocks noRot="1" noChangeAspect="1" noMove="1" noResize="1" noEditPoints="1" noAdjustHandles="1" noChangeArrowheads="1" noChangeShapeType="1" noTextEdit="1"/>
              </p:cNvSpPr>
              <p:nvPr/>
            </p:nvSpPr>
            <p:spPr>
              <a:xfrm>
                <a:off x="6102387" y="5673876"/>
                <a:ext cx="1311000" cy="461665"/>
              </a:xfrm>
              <a:prstGeom prst="rect">
                <a:avLst/>
              </a:prstGeom>
              <a:blipFill rotWithShape="0">
                <a:blip r:embed="rId18"/>
                <a:stretch>
                  <a:fillRect/>
                </a:stretch>
              </a:blipFill>
            </p:spPr>
            <p:txBody>
              <a:bodyPr/>
              <a:lstStyle/>
              <a:p>
                <a:r>
                  <a:rPr lang="en-GB">
                    <a:noFill/>
                  </a:rPr>
                  <a:t> </a:t>
                </a:r>
              </a:p>
            </p:txBody>
          </p:sp>
        </mc:Fallback>
      </mc:AlternateContent>
      <p:sp>
        <p:nvSpPr>
          <p:cNvPr id="138" name="Rectangle 137"/>
          <p:cNvSpPr/>
          <p:nvPr/>
        </p:nvSpPr>
        <p:spPr>
          <a:xfrm>
            <a:off x="6804784" y="5681249"/>
            <a:ext cx="523496" cy="4175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39" name="Group 138"/>
          <p:cNvGrpSpPr/>
          <p:nvPr/>
        </p:nvGrpSpPr>
        <p:grpSpPr>
          <a:xfrm>
            <a:off x="7623838" y="4555517"/>
            <a:ext cx="1208461" cy="1080120"/>
            <a:chOff x="539552" y="908720"/>
            <a:chExt cx="1208461" cy="1080120"/>
          </a:xfrm>
        </p:grpSpPr>
        <p:sp>
          <p:nvSpPr>
            <p:cNvPr id="140" name="Oval 139"/>
            <p:cNvSpPr/>
            <p:nvPr/>
          </p:nvSpPr>
          <p:spPr>
            <a:xfrm>
              <a:off x="539552" y="908720"/>
              <a:ext cx="1080120" cy="10801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41" name="Straight Arrow Connector 140"/>
            <p:cNvCxnSpPr>
              <a:endCxn id="140" idx="6"/>
            </p:cNvCxnSpPr>
            <p:nvPr/>
          </p:nvCxnSpPr>
          <p:spPr>
            <a:xfrm flipV="1">
              <a:off x="1068636" y="1448780"/>
              <a:ext cx="551036" cy="544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42" name="TextBox 141"/>
            <p:cNvSpPr txBox="1"/>
            <p:nvPr/>
          </p:nvSpPr>
          <p:spPr>
            <a:xfrm>
              <a:off x="940295" y="1083048"/>
              <a:ext cx="807718" cy="461665"/>
            </a:xfrm>
            <a:prstGeom prst="rect">
              <a:avLst/>
            </a:prstGeom>
            <a:noFill/>
          </p:spPr>
          <p:txBody>
            <a:bodyPr wrap="square" rtlCol="0">
              <a:spAutoFit/>
            </a:bodyPr>
            <a:lstStyle/>
            <a:p>
              <a:pPr algn="ctr"/>
              <a:r>
                <a:rPr lang="en-GB" sz="2400" dirty="0"/>
                <a:t>11</a:t>
              </a:r>
            </a:p>
          </p:txBody>
        </p:sp>
      </p:grpSp>
      <mc:AlternateContent xmlns:mc="http://schemas.openxmlformats.org/markup-compatibility/2006" xmlns:a14="http://schemas.microsoft.com/office/drawing/2010/main">
        <mc:Choice Requires="a14">
          <p:sp>
            <p:nvSpPr>
              <p:cNvPr id="143" name="TextBox 142"/>
              <p:cNvSpPr txBox="1"/>
              <p:nvPr/>
            </p:nvSpPr>
            <p:spPr>
              <a:xfrm>
                <a:off x="7554502" y="5676635"/>
                <a:ext cx="1376554"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𝐶</m:t>
                      </m:r>
                      <m:r>
                        <a:rPr lang="en-GB" sz="2400" b="0" i="1" smtClean="0">
                          <a:latin typeface="Cambria Math" panose="02040503050406030204" pitchFamily="18" charset="0"/>
                        </a:rPr>
                        <m:t>=22</m:t>
                      </m:r>
                      <m:r>
                        <a:rPr lang="en-GB" sz="2400" b="0" i="1" smtClean="0">
                          <a:latin typeface="Cambria Math" panose="02040503050406030204" pitchFamily="18" charset="0"/>
                        </a:rPr>
                        <m:t>𝜋</m:t>
                      </m:r>
                    </m:oMath>
                  </m:oMathPara>
                </a14:m>
                <a:endParaRPr lang="en-GB" sz="2400" dirty="0"/>
              </a:p>
            </p:txBody>
          </p:sp>
        </mc:Choice>
        <mc:Fallback xmlns="">
          <p:sp>
            <p:nvSpPr>
              <p:cNvPr id="143" name="TextBox 142"/>
              <p:cNvSpPr txBox="1">
                <a:spLocks noRot="1" noChangeAspect="1" noMove="1" noResize="1" noEditPoints="1" noAdjustHandles="1" noChangeArrowheads="1" noChangeShapeType="1" noTextEdit="1"/>
              </p:cNvSpPr>
              <p:nvPr/>
            </p:nvSpPr>
            <p:spPr>
              <a:xfrm>
                <a:off x="7554502" y="5676635"/>
                <a:ext cx="1376554" cy="461665"/>
              </a:xfrm>
              <a:prstGeom prst="rect">
                <a:avLst/>
              </a:prstGeom>
              <a:blipFill rotWithShape="0">
                <a:blip r:embed="rId19"/>
                <a:stretch>
                  <a:fillRect l="-885"/>
                </a:stretch>
              </a:blipFill>
            </p:spPr>
            <p:txBody>
              <a:bodyPr/>
              <a:lstStyle/>
              <a:p>
                <a:r>
                  <a:rPr lang="en-GB">
                    <a:noFill/>
                  </a:rPr>
                  <a:t> </a:t>
                </a:r>
              </a:p>
            </p:txBody>
          </p:sp>
        </mc:Fallback>
      </mc:AlternateContent>
      <p:sp>
        <p:nvSpPr>
          <p:cNvPr id="144" name="Rectangle 143"/>
          <p:cNvSpPr/>
          <p:nvPr/>
        </p:nvSpPr>
        <p:spPr>
          <a:xfrm>
            <a:off x="8242779" y="5684081"/>
            <a:ext cx="523496" cy="4175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83856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21"/>
                                        </p:tgtEl>
                                      </p:cBhvr>
                                    </p:animEffect>
                                    <p:set>
                                      <p:cBhvr>
                                        <p:cTn id="15" dur="1" fill="hold">
                                          <p:stCondLst>
                                            <p:cond delay="499"/>
                                          </p:stCondLst>
                                        </p:cTn>
                                        <p:tgtEl>
                                          <p:spTgt spid="2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28"/>
                                        </p:tgtEl>
                                      </p:cBhvr>
                                    </p:animEffect>
                                    <p:set>
                                      <p:cBhvr>
                                        <p:cTn id="28" dur="1" fill="hold">
                                          <p:stCondLst>
                                            <p:cond delay="499"/>
                                          </p:stCondLst>
                                        </p:cTn>
                                        <p:tgtEl>
                                          <p:spTgt spid="2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34"/>
                                        </p:tgtEl>
                                      </p:cBhvr>
                                    </p:animEffect>
                                    <p:set>
                                      <p:cBhvr>
                                        <p:cTn id="41" dur="1" fill="hold">
                                          <p:stCondLst>
                                            <p:cond delay="499"/>
                                          </p:stCondLst>
                                        </p:cTn>
                                        <p:tgtEl>
                                          <p:spTgt spid="3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6"/>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childTnLst>
                                </p:cTn>
                              </p:par>
                              <p:par>
                                <p:cTn id="48" presetID="1" presetClass="entr" presetSubtype="0" fill="hold" grpId="1" nodeType="withEffect">
                                  <p:stCondLst>
                                    <p:cond delay="0"/>
                                  </p:stCondLst>
                                  <p:childTnLst>
                                    <p:set>
                                      <p:cBhvr>
                                        <p:cTn id="49" dur="1" fill="hold">
                                          <p:stCondLst>
                                            <p:cond delay="0"/>
                                          </p:stCondLst>
                                        </p:cTn>
                                        <p:tgtEl>
                                          <p:spTgt spid="4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0" nodeType="clickEffect">
                                  <p:stCondLst>
                                    <p:cond delay="0"/>
                                  </p:stCondLst>
                                  <p:childTnLst>
                                    <p:animEffect transition="out" filter="fade">
                                      <p:cBhvr>
                                        <p:cTn id="53" dur="500"/>
                                        <p:tgtEl>
                                          <p:spTgt spid="41"/>
                                        </p:tgtEl>
                                      </p:cBhvr>
                                    </p:animEffect>
                                    <p:set>
                                      <p:cBhvr>
                                        <p:cTn id="54" dur="1" fill="hold">
                                          <p:stCondLst>
                                            <p:cond delay="499"/>
                                          </p:stCondLst>
                                        </p:cTn>
                                        <p:tgtEl>
                                          <p:spTgt spid="4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47"/>
                                        </p:tgtEl>
                                      </p:cBhvr>
                                    </p:animEffect>
                                    <p:set>
                                      <p:cBhvr>
                                        <p:cTn id="67" dur="1" fill="hold">
                                          <p:stCondLst>
                                            <p:cond delay="499"/>
                                          </p:stCondLst>
                                        </p:cTn>
                                        <p:tgtEl>
                                          <p:spTgt spid="47"/>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48"/>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52"/>
                                        </p:tgtEl>
                                        <p:attrNameLst>
                                          <p:attrName>style.visibility</p:attrName>
                                        </p:attrNameLst>
                                      </p:cBhvr>
                                      <p:to>
                                        <p:strVal val="visible"/>
                                      </p:to>
                                    </p:set>
                                  </p:childTnLst>
                                </p:cTn>
                              </p:par>
                              <p:par>
                                <p:cTn id="74" presetID="1" presetClass="entr" presetSubtype="0" fill="hold" grpId="1" nodeType="withEffect">
                                  <p:stCondLst>
                                    <p:cond delay="0"/>
                                  </p:stCondLst>
                                  <p:childTnLst>
                                    <p:set>
                                      <p:cBhvr>
                                        <p:cTn id="75" dur="1" fill="hold">
                                          <p:stCondLst>
                                            <p:cond delay="0"/>
                                          </p:stCondLst>
                                        </p:cTn>
                                        <p:tgtEl>
                                          <p:spTgt spid="53"/>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0" nodeType="clickEffect">
                                  <p:stCondLst>
                                    <p:cond delay="0"/>
                                  </p:stCondLst>
                                  <p:childTnLst>
                                    <p:animEffect transition="out" filter="fade">
                                      <p:cBhvr>
                                        <p:cTn id="79" dur="500"/>
                                        <p:tgtEl>
                                          <p:spTgt spid="53"/>
                                        </p:tgtEl>
                                      </p:cBhvr>
                                    </p:animEffect>
                                    <p:set>
                                      <p:cBhvr>
                                        <p:cTn id="80" dur="1" fill="hold">
                                          <p:stCondLst>
                                            <p:cond delay="499"/>
                                          </p:stCondLst>
                                        </p:cTn>
                                        <p:tgtEl>
                                          <p:spTgt spid="53"/>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5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8"/>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5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0" nodeType="clickEffect">
                                  <p:stCondLst>
                                    <p:cond delay="0"/>
                                  </p:stCondLst>
                                  <p:childTnLst>
                                    <p:animEffect transition="out" filter="fade">
                                      <p:cBhvr>
                                        <p:cTn id="92" dur="500"/>
                                        <p:tgtEl>
                                          <p:spTgt spid="59"/>
                                        </p:tgtEl>
                                      </p:cBhvr>
                                    </p:animEffect>
                                    <p:set>
                                      <p:cBhvr>
                                        <p:cTn id="93" dur="1" fill="hold">
                                          <p:stCondLst>
                                            <p:cond delay="499"/>
                                          </p:stCondLst>
                                        </p:cTn>
                                        <p:tgtEl>
                                          <p:spTgt spid="59"/>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63"/>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childTnLst>
                                </p:cTn>
                              </p:par>
                              <p:par>
                                <p:cTn id="100" presetID="1" presetClass="entr" presetSubtype="0" fill="hold" grpId="1" nodeType="withEffect">
                                  <p:stCondLst>
                                    <p:cond delay="0"/>
                                  </p:stCondLst>
                                  <p:childTnLst>
                                    <p:set>
                                      <p:cBhvr>
                                        <p:cTn id="101" dur="1" fill="hold">
                                          <p:stCondLst>
                                            <p:cond delay="0"/>
                                          </p:stCondLst>
                                        </p:cTn>
                                        <p:tgtEl>
                                          <p:spTgt spid="68"/>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68"/>
                                        </p:tgtEl>
                                      </p:cBhvr>
                                    </p:animEffect>
                                    <p:set>
                                      <p:cBhvr>
                                        <p:cTn id="106" dur="1" fill="hold">
                                          <p:stCondLst>
                                            <p:cond delay="499"/>
                                          </p:stCondLst>
                                        </p:cTn>
                                        <p:tgtEl>
                                          <p:spTgt spid="68"/>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6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3"/>
                                        </p:tgtEl>
                                        <p:attrNameLst>
                                          <p:attrName>style.visibility</p:attrName>
                                        </p:attrNameLst>
                                      </p:cBhvr>
                                      <p:to>
                                        <p:strVal val="visible"/>
                                      </p:to>
                                    </p:set>
                                  </p:childTnLst>
                                </p:cTn>
                              </p:par>
                              <p:par>
                                <p:cTn id="113" presetID="1" presetClass="entr" presetSubtype="0" fill="hold" grpId="1" nodeType="withEffect">
                                  <p:stCondLst>
                                    <p:cond delay="0"/>
                                  </p:stCondLst>
                                  <p:childTnLst>
                                    <p:set>
                                      <p:cBhvr>
                                        <p:cTn id="114" dur="1" fill="hold">
                                          <p:stCondLst>
                                            <p:cond delay="0"/>
                                          </p:stCondLst>
                                        </p:cTn>
                                        <p:tgtEl>
                                          <p:spTgt spid="74"/>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grpId="0" nodeType="clickEffect">
                                  <p:stCondLst>
                                    <p:cond delay="0"/>
                                  </p:stCondLst>
                                  <p:childTnLst>
                                    <p:animEffect transition="out" filter="fade">
                                      <p:cBhvr>
                                        <p:cTn id="118" dur="500"/>
                                        <p:tgtEl>
                                          <p:spTgt spid="74"/>
                                        </p:tgtEl>
                                      </p:cBhvr>
                                    </p:animEffect>
                                    <p:set>
                                      <p:cBhvr>
                                        <p:cTn id="119" dur="1" fill="hold">
                                          <p:stCondLst>
                                            <p:cond delay="499"/>
                                          </p:stCondLst>
                                        </p:cTn>
                                        <p:tgtEl>
                                          <p:spTgt spid="74"/>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nodeType="clickEffect">
                                  <p:stCondLst>
                                    <p:cond delay="0"/>
                                  </p:stCondLst>
                                  <p:childTnLst>
                                    <p:set>
                                      <p:cBhvr>
                                        <p:cTn id="123" dur="1" fill="hold">
                                          <p:stCondLst>
                                            <p:cond delay="0"/>
                                          </p:stCondLst>
                                        </p:cTn>
                                        <p:tgtEl>
                                          <p:spTgt spid="75"/>
                                        </p:tgtEl>
                                        <p:attrNameLst>
                                          <p:attrName>style.visibility</p:attrName>
                                        </p:attrNameLst>
                                      </p:cBhvr>
                                      <p:to>
                                        <p:strVal val="visible"/>
                                      </p:to>
                                    </p:set>
                                  </p:childTnLst>
                                </p:cTn>
                              </p:par>
                              <p:par>
                                <p:cTn id="124" presetID="1" presetClass="entr" presetSubtype="0" fill="hold" grpId="1" nodeType="withEffect">
                                  <p:stCondLst>
                                    <p:cond delay="0"/>
                                  </p:stCondLst>
                                  <p:childTnLst>
                                    <p:set>
                                      <p:cBhvr>
                                        <p:cTn id="125" dur="1" fill="hold">
                                          <p:stCondLst>
                                            <p:cond delay="0"/>
                                          </p:stCondLst>
                                        </p:cTn>
                                        <p:tgtEl>
                                          <p:spTgt spid="79"/>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80"/>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0" presetClass="exit" presetSubtype="0" fill="hold" grpId="0" nodeType="clickEffect">
                                  <p:stCondLst>
                                    <p:cond delay="0"/>
                                  </p:stCondLst>
                                  <p:childTnLst>
                                    <p:animEffect transition="out" filter="fade">
                                      <p:cBhvr>
                                        <p:cTn id="131" dur="500"/>
                                        <p:tgtEl>
                                          <p:spTgt spid="79"/>
                                        </p:tgtEl>
                                      </p:cBhvr>
                                    </p:animEffect>
                                    <p:set>
                                      <p:cBhvr>
                                        <p:cTn id="132" dur="1" fill="hold">
                                          <p:stCondLst>
                                            <p:cond delay="499"/>
                                          </p:stCondLst>
                                        </p:cTn>
                                        <p:tgtEl>
                                          <p:spTgt spid="79"/>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81"/>
                                        </p:tgtEl>
                                        <p:attrNameLst>
                                          <p:attrName>style.visibility</p:attrName>
                                        </p:attrNameLst>
                                      </p:cBhvr>
                                      <p:to>
                                        <p:strVal val="visible"/>
                                      </p:to>
                                    </p:set>
                                  </p:childTnLst>
                                </p:cTn>
                              </p:par>
                              <p:par>
                                <p:cTn id="137" presetID="1" presetClass="entr" presetSubtype="0" fill="hold" grpId="1" nodeType="withEffect">
                                  <p:stCondLst>
                                    <p:cond delay="0"/>
                                  </p:stCondLst>
                                  <p:childTnLst>
                                    <p:set>
                                      <p:cBhvr>
                                        <p:cTn id="138" dur="1" fill="hold">
                                          <p:stCondLst>
                                            <p:cond delay="0"/>
                                          </p:stCondLst>
                                        </p:cTn>
                                        <p:tgtEl>
                                          <p:spTgt spid="86"/>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85"/>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0" presetClass="exit" presetSubtype="0" fill="hold" grpId="0" nodeType="clickEffect">
                                  <p:stCondLst>
                                    <p:cond delay="0"/>
                                  </p:stCondLst>
                                  <p:childTnLst>
                                    <p:animEffect transition="out" filter="fade">
                                      <p:cBhvr>
                                        <p:cTn id="144" dur="500"/>
                                        <p:tgtEl>
                                          <p:spTgt spid="86"/>
                                        </p:tgtEl>
                                      </p:cBhvr>
                                    </p:animEffect>
                                    <p:set>
                                      <p:cBhvr>
                                        <p:cTn id="145" dur="1" fill="hold">
                                          <p:stCondLst>
                                            <p:cond delay="499"/>
                                          </p:stCondLst>
                                        </p:cTn>
                                        <p:tgtEl>
                                          <p:spTgt spid="86"/>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nodeType="clickEffect">
                                  <p:stCondLst>
                                    <p:cond delay="0"/>
                                  </p:stCondLst>
                                  <p:childTnLst>
                                    <p:set>
                                      <p:cBhvr>
                                        <p:cTn id="149" dur="1" fill="hold">
                                          <p:stCondLst>
                                            <p:cond delay="0"/>
                                          </p:stCondLst>
                                        </p:cTn>
                                        <p:tgtEl>
                                          <p:spTgt spid="93"/>
                                        </p:tgtEl>
                                        <p:attrNameLst>
                                          <p:attrName>style.visibility</p:attrName>
                                        </p:attrNameLst>
                                      </p:cBhvr>
                                      <p:to>
                                        <p:strVal val="visible"/>
                                      </p:to>
                                    </p:set>
                                  </p:childTnLst>
                                </p:cTn>
                              </p:par>
                              <p:par>
                                <p:cTn id="150" presetID="1" presetClass="entr" presetSubtype="0" fill="hold" grpId="0" nodeType="withEffect">
                                  <p:stCondLst>
                                    <p:cond delay="0"/>
                                  </p:stCondLst>
                                  <p:childTnLst>
                                    <p:set>
                                      <p:cBhvr>
                                        <p:cTn id="151" dur="1" fill="hold">
                                          <p:stCondLst>
                                            <p:cond delay="0"/>
                                          </p:stCondLst>
                                        </p:cTn>
                                        <p:tgtEl>
                                          <p:spTgt spid="97"/>
                                        </p:tgtEl>
                                        <p:attrNameLst>
                                          <p:attrName>style.visibility</p:attrName>
                                        </p:attrNameLst>
                                      </p:cBhvr>
                                      <p:to>
                                        <p:strVal val="visible"/>
                                      </p:to>
                                    </p:set>
                                  </p:childTnLst>
                                </p:cTn>
                              </p:par>
                              <p:par>
                                <p:cTn id="152" presetID="1" presetClass="entr" presetSubtype="0" fill="hold" grpId="1" nodeType="withEffect">
                                  <p:stCondLst>
                                    <p:cond delay="0"/>
                                  </p:stCondLst>
                                  <p:childTnLst>
                                    <p:set>
                                      <p:cBhvr>
                                        <p:cTn id="153" dur="1" fill="hold">
                                          <p:stCondLst>
                                            <p:cond delay="0"/>
                                          </p:stCondLst>
                                        </p:cTn>
                                        <p:tgtEl>
                                          <p:spTgt spid="98"/>
                                        </p:tgtEl>
                                        <p:attrNameLst>
                                          <p:attrName>style.visibility</p:attrName>
                                        </p:attrNameLst>
                                      </p:cBhvr>
                                      <p:to>
                                        <p:strVal val="visible"/>
                                      </p:to>
                                    </p:set>
                                  </p:childTnLst>
                                </p:cTn>
                              </p:par>
                            </p:childTnLst>
                          </p:cTn>
                        </p:par>
                      </p:childTnLst>
                    </p:cTn>
                  </p:par>
                  <p:par>
                    <p:cTn id="154" fill="hold">
                      <p:stCondLst>
                        <p:cond delay="indefinite"/>
                      </p:stCondLst>
                      <p:childTnLst>
                        <p:par>
                          <p:cTn id="155" fill="hold">
                            <p:stCondLst>
                              <p:cond delay="0"/>
                            </p:stCondLst>
                            <p:childTnLst>
                              <p:par>
                                <p:cTn id="156" presetID="10" presetClass="exit" presetSubtype="0" fill="hold" grpId="0" nodeType="clickEffect">
                                  <p:stCondLst>
                                    <p:cond delay="0"/>
                                  </p:stCondLst>
                                  <p:childTnLst>
                                    <p:animEffect transition="out" filter="fade">
                                      <p:cBhvr>
                                        <p:cTn id="157" dur="500"/>
                                        <p:tgtEl>
                                          <p:spTgt spid="98"/>
                                        </p:tgtEl>
                                      </p:cBhvr>
                                    </p:animEffect>
                                    <p:set>
                                      <p:cBhvr>
                                        <p:cTn id="158" dur="1" fill="hold">
                                          <p:stCondLst>
                                            <p:cond delay="499"/>
                                          </p:stCondLst>
                                        </p:cTn>
                                        <p:tgtEl>
                                          <p:spTgt spid="98"/>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104"/>
                                        </p:tgtEl>
                                        <p:attrNameLst>
                                          <p:attrName>style.visibility</p:attrName>
                                        </p:attrNameLst>
                                      </p:cBhvr>
                                      <p:to>
                                        <p:strVal val="visible"/>
                                      </p:to>
                                    </p:set>
                                  </p:childTnLst>
                                </p:cTn>
                              </p:par>
                              <p:par>
                                <p:cTn id="163" presetID="1" presetClass="entr" presetSubtype="0" fill="hold" grpId="1" nodeType="withEffect">
                                  <p:stCondLst>
                                    <p:cond delay="0"/>
                                  </p:stCondLst>
                                  <p:childTnLst>
                                    <p:set>
                                      <p:cBhvr>
                                        <p:cTn id="164" dur="1" fill="hold">
                                          <p:stCondLst>
                                            <p:cond delay="0"/>
                                          </p:stCondLst>
                                        </p:cTn>
                                        <p:tgtEl>
                                          <p:spTgt spid="109"/>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08"/>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0" presetClass="exit" presetSubtype="0" fill="hold" grpId="0" nodeType="clickEffect">
                                  <p:stCondLst>
                                    <p:cond delay="0"/>
                                  </p:stCondLst>
                                  <p:childTnLst>
                                    <p:animEffect transition="out" filter="fade">
                                      <p:cBhvr>
                                        <p:cTn id="170" dur="500"/>
                                        <p:tgtEl>
                                          <p:spTgt spid="109"/>
                                        </p:tgtEl>
                                      </p:cBhvr>
                                    </p:animEffect>
                                    <p:set>
                                      <p:cBhvr>
                                        <p:cTn id="171" dur="1" fill="hold">
                                          <p:stCondLst>
                                            <p:cond delay="499"/>
                                          </p:stCondLst>
                                        </p:cTn>
                                        <p:tgtEl>
                                          <p:spTgt spid="109"/>
                                        </p:tgtEl>
                                        <p:attrNameLst>
                                          <p:attrName>style.visibility</p:attrName>
                                        </p:attrNameLst>
                                      </p:cBhvr>
                                      <p:to>
                                        <p:strVal val="hidden"/>
                                      </p:to>
                                    </p:set>
                                  </p:childTnLst>
                                </p:cTn>
                              </p:par>
                            </p:childTnLst>
                          </p:cTn>
                        </p:par>
                      </p:childTnLst>
                    </p:cTn>
                  </p:par>
                  <p:par>
                    <p:cTn id="172" fill="hold">
                      <p:stCondLst>
                        <p:cond delay="indefinite"/>
                      </p:stCondLst>
                      <p:childTnLst>
                        <p:par>
                          <p:cTn id="173" fill="hold">
                            <p:stCondLst>
                              <p:cond delay="0"/>
                            </p:stCondLst>
                            <p:childTnLst>
                              <p:par>
                                <p:cTn id="174" presetID="1" presetClass="entr" presetSubtype="0" fill="hold" nodeType="clickEffect">
                                  <p:stCondLst>
                                    <p:cond delay="0"/>
                                  </p:stCondLst>
                                  <p:childTnLst>
                                    <p:set>
                                      <p:cBhvr>
                                        <p:cTn id="175" dur="1" fill="hold">
                                          <p:stCondLst>
                                            <p:cond delay="0"/>
                                          </p:stCondLst>
                                        </p:cTn>
                                        <p:tgtEl>
                                          <p:spTgt spid="110"/>
                                        </p:tgtEl>
                                        <p:attrNameLst>
                                          <p:attrName>style.visibility</p:attrName>
                                        </p:attrNameLst>
                                      </p:cBhvr>
                                      <p:to>
                                        <p:strVal val="visible"/>
                                      </p:to>
                                    </p:set>
                                  </p:childTnLst>
                                </p:cTn>
                              </p:par>
                              <p:par>
                                <p:cTn id="176" presetID="1" presetClass="entr" presetSubtype="0" fill="hold" grpId="0" nodeType="withEffect">
                                  <p:stCondLst>
                                    <p:cond delay="0"/>
                                  </p:stCondLst>
                                  <p:childTnLst>
                                    <p:set>
                                      <p:cBhvr>
                                        <p:cTn id="177" dur="1" fill="hold">
                                          <p:stCondLst>
                                            <p:cond delay="0"/>
                                          </p:stCondLst>
                                        </p:cTn>
                                        <p:tgtEl>
                                          <p:spTgt spid="114"/>
                                        </p:tgtEl>
                                        <p:attrNameLst>
                                          <p:attrName>style.visibility</p:attrName>
                                        </p:attrNameLst>
                                      </p:cBhvr>
                                      <p:to>
                                        <p:strVal val="visible"/>
                                      </p:to>
                                    </p:set>
                                  </p:childTnLst>
                                </p:cTn>
                              </p:par>
                              <p:par>
                                <p:cTn id="178" presetID="1" presetClass="entr" presetSubtype="0" fill="hold" grpId="1" nodeType="withEffect">
                                  <p:stCondLst>
                                    <p:cond delay="0"/>
                                  </p:stCondLst>
                                  <p:childTnLst>
                                    <p:set>
                                      <p:cBhvr>
                                        <p:cTn id="179" dur="1" fill="hold">
                                          <p:stCondLst>
                                            <p:cond delay="0"/>
                                          </p:stCondLst>
                                        </p:cTn>
                                        <p:tgtEl>
                                          <p:spTgt spid="115"/>
                                        </p:tgtEl>
                                        <p:attrNameLst>
                                          <p:attrName>style.visibility</p:attrName>
                                        </p:attrNameLst>
                                      </p:cBhvr>
                                      <p:to>
                                        <p:strVal val="visible"/>
                                      </p:to>
                                    </p:set>
                                  </p:childTnLst>
                                </p:cTn>
                              </p:par>
                            </p:childTnLst>
                          </p:cTn>
                        </p:par>
                      </p:childTnLst>
                    </p:cTn>
                  </p:par>
                  <p:par>
                    <p:cTn id="180" fill="hold">
                      <p:stCondLst>
                        <p:cond delay="indefinite"/>
                      </p:stCondLst>
                      <p:childTnLst>
                        <p:par>
                          <p:cTn id="181" fill="hold">
                            <p:stCondLst>
                              <p:cond delay="0"/>
                            </p:stCondLst>
                            <p:childTnLst>
                              <p:par>
                                <p:cTn id="182" presetID="10" presetClass="exit" presetSubtype="0" fill="hold" grpId="0" nodeType="clickEffect">
                                  <p:stCondLst>
                                    <p:cond delay="0"/>
                                  </p:stCondLst>
                                  <p:childTnLst>
                                    <p:animEffect transition="out" filter="fade">
                                      <p:cBhvr>
                                        <p:cTn id="183" dur="500"/>
                                        <p:tgtEl>
                                          <p:spTgt spid="115"/>
                                        </p:tgtEl>
                                      </p:cBhvr>
                                    </p:animEffect>
                                    <p:set>
                                      <p:cBhvr>
                                        <p:cTn id="184" dur="1" fill="hold">
                                          <p:stCondLst>
                                            <p:cond delay="499"/>
                                          </p:stCondLst>
                                        </p:cTn>
                                        <p:tgtEl>
                                          <p:spTgt spid="115"/>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nodeType="clickEffect">
                                  <p:stCondLst>
                                    <p:cond delay="0"/>
                                  </p:stCondLst>
                                  <p:childTnLst>
                                    <p:set>
                                      <p:cBhvr>
                                        <p:cTn id="188" dur="1" fill="hold">
                                          <p:stCondLst>
                                            <p:cond delay="0"/>
                                          </p:stCondLst>
                                        </p:cTn>
                                        <p:tgtEl>
                                          <p:spTgt spid="121"/>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125"/>
                                        </p:tgtEl>
                                        <p:attrNameLst>
                                          <p:attrName>style.visibility</p:attrName>
                                        </p:attrNameLst>
                                      </p:cBhvr>
                                      <p:to>
                                        <p:strVal val="visible"/>
                                      </p:to>
                                    </p:set>
                                  </p:childTnLst>
                                </p:cTn>
                              </p:par>
                              <p:par>
                                <p:cTn id="191" presetID="1" presetClass="entr" presetSubtype="0" fill="hold" grpId="1" nodeType="withEffect">
                                  <p:stCondLst>
                                    <p:cond delay="0"/>
                                  </p:stCondLst>
                                  <p:childTnLst>
                                    <p:set>
                                      <p:cBhvr>
                                        <p:cTn id="192" dur="1" fill="hold">
                                          <p:stCondLst>
                                            <p:cond delay="0"/>
                                          </p:stCondLst>
                                        </p:cTn>
                                        <p:tgtEl>
                                          <p:spTgt spid="126"/>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0" presetClass="exit" presetSubtype="0" fill="hold" grpId="0" nodeType="clickEffect">
                                  <p:stCondLst>
                                    <p:cond delay="0"/>
                                  </p:stCondLst>
                                  <p:childTnLst>
                                    <p:animEffect transition="out" filter="fade">
                                      <p:cBhvr>
                                        <p:cTn id="196" dur="500"/>
                                        <p:tgtEl>
                                          <p:spTgt spid="126"/>
                                        </p:tgtEl>
                                      </p:cBhvr>
                                    </p:animEffect>
                                    <p:set>
                                      <p:cBhvr>
                                        <p:cTn id="197" dur="1" fill="hold">
                                          <p:stCondLst>
                                            <p:cond delay="499"/>
                                          </p:stCondLst>
                                        </p:cTn>
                                        <p:tgtEl>
                                          <p:spTgt spid="126"/>
                                        </p:tgtEl>
                                        <p:attrNameLst>
                                          <p:attrName>style.visibility</p:attrName>
                                        </p:attrNameLst>
                                      </p:cBhvr>
                                      <p:to>
                                        <p:strVal val="hidden"/>
                                      </p:to>
                                    </p:set>
                                  </p:childTnLst>
                                </p:cTn>
                              </p:par>
                            </p:childTnLst>
                          </p:cTn>
                        </p:par>
                      </p:childTnLst>
                    </p:cTn>
                  </p:par>
                  <p:par>
                    <p:cTn id="198" fill="hold">
                      <p:stCondLst>
                        <p:cond delay="indefinite"/>
                      </p:stCondLst>
                      <p:childTnLst>
                        <p:par>
                          <p:cTn id="199" fill="hold">
                            <p:stCondLst>
                              <p:cond delay="0"/>
                            </p:stCondLst>
                            <p:childTnLst>
                              <p:par>
                                <p:cTn id="200" presetID="1" presetClass="entr" presetSubtype="0" fill="hold" nodeType="clickEffect">
                                  <p:stCondLst>
                                    <p:cond delay="0"/>
                                  </p:stCondLst>
                                  <p:childTnLst>
                                    <p:set>
                                      <p:cBhvr>
                                        <p:cTn id="201" dur="1" fill="hold">
                                          <p:stCondLst>
                                            <p:cond delay="0"/>
                                          </p:stCondLst>
                                        </p:cTn>
                                        <p:tgtEl>
                                          <p:spTgt spid="127"/>
                                        </p:tgtEl>
                                        <p:attrNameLst>
                                          <p:attrName>style.visibility</p:attrName>
                                        </p:attrNameLst>
                                      </p:cBhvr>
                                      <p:to>
                                        <p:strVal val="visible"/>
                                      </p:to>
                                    </p:set>
                                  </p:childTnLst>
                                </p:cTn>
                              </p:par>
                              <p:par>
                                <p:cTn id="202" presetID="1" presetClass="entr" presetSubtype="0" fill="hold" grpId="0" nodeType="withEffect">
                                  <p:stCondLst>
                                    <p:cond delay="0"/>
                                  </p:stCondLst>
                                  <p:childTnLst>
                                    <p:set>
                                      <p:cBhvr>
                                        <p:cTn id="203" dur="1" fill="hold">
                                          <p:stCondLst>
                                            <p:cond delay="0"/>
                                          </p:stCondLst>
                                        </p:cTn>
                                        <p:tgtEl>
                                          <p:spTgt spid="131"/>
                                        </p:tgtEl>
                                        <p:attrNameLst>
                                          <p:attrName>style.visibility</p:attrName>
                                        </p:attrNameLst>
                                      </p:cBhvr>
                                      <p:to>
                                        <p:strVal val="visible"/>
                                      </p:to>
                                    </p:set>
                                  </p:childTnLst>
                                </p:cTn>
                              </p:par>
                              <p:par>
                                <p:cTn id="204" presetID="1" presetClass="entr" presetSubtype="0" fill="hold" grpId="1" nodeType="withEffect">
                                  <p:stCondLst>
                                    <p:cond delay="0"/>
                                  </p:stCondLst>
                                  <p:childTnLst>
                                    <p:set>
                                      <p:cBhvr>
                                        <p:cTn id="205" dur="1" fill="hold">
                                          <p:stCondLst>
                                            <p:cond delay="0"/>
                                          </p:stCondLst>
                                        </p:cTn>
                                        <p:tgtEl>
                                          <p:spTgt spid="132"/>
                                        </p:tgtEl>
                                        <p:attrNameLst>
                                          <p:attrName>style.visibility</p:attrName>
                                        </p:attrNameLst>
                                      </p:cBhvr>
                                      <p:to>
                                        <p:strVal val="visible"/>
                                      </p:to>
                                    </p:set>
                                  </p:childTnLst>
                                </p:cTn>
                              </p:par>
                            </p:childTnLst>
                          </p:cTn>
                        </p:par>
                      </p:childTnLst>
                    </p:cTn>
                  </p:par>
                  <p:par>
                    <p:cTn id="206" fill="hold">
                      <p:stCondLst>
                        <p:cond delay="indefinite"/>
                      </p:stCondLst>
                      <p:childTnLst>
                        <p:par>
                          <p:cTn id="207" fill="hold">
                            <p:stCondLst>
                              <p:cond delay="0"/>
                            </p:stCondLst>
                            <p:childTnLst>
                              <p:par>
                                <p:cTn id="208" presetID="10" presetClass="exit" presetSubtype="0" fill="hold" grpId="0" nodeType="clickEffect">
                                  <p:stCondLst>
                                    <p:cond delay="0"/>
                                  </p:stCondLst>
                                  <p:childTnLst>
                                    <p:animEffect transition="out" filter="fade">
                                      <p:cBhvr>
                                        <p:cTn id="209" dur="500"/>
                                        <p:tgtEl>
                                          <p:spTgt spid="132"/>
                                        </p:tgtEl>
                                      </p:cBhvr>
                                    </p:animEffect>
                                    <p:set>
                                      <p:cBhvr>
                                        <p:cTn id="210" dur="1" fill="hold">
                                          <p:stCondLst>
                                            <p:cond delay="499"/>
                                          </p:stCondLst>
                                        </p:cTn>
                                        <p:tgtEl>
                                          <p:spTgt spid="132"/>
                                        </p:tgtEl>
                                        <p:attrNameLst>
                                          <p:attrName>style.visibility</p:attrName>
                                        </p:attrNameLst>
                                      </p:cBhvr>
                                      <p:to>
                                        <p:strVal val="hidden"/>
                                      </p:to>
                                    </p:se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nodeType="clickEffect">
                                  <p:stCondLst>
                                    <p:cond delay="0"/>
                                  </p:stCondLst>
                                  <p:childTnLst>
                                    <p:set>
                                      <p:cBhvr>
                                        <p:cTn id="214" dur="1" fill="hold">
                                          <p:stCondLst>
                                            <p:cond delay="0"/>
                                          </p:stCondLst>
                                        </p:cTn>
                                        <p:tgtEl>
                                          <p:spTgt spid="133"/>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137"/>
                                        </p:tgtEl>
                                        <p:attrNameLst>
                                          <p:attrName>style.visibility</p:attrName>
                                        </p:attrNameLst>
                                      </p:cBhvr>
                                      <p:to>
                                        <p:strVal val="visible"/>
                                      </p:to>
                                    </p:set>
                                  </p:childTnLst>
                                </p:cTn>
                              </p:par>
                              <p:par>
                                <p:cTn id="217" presetID="1" presetClass="entr" presetSubtype="0" fill="hold" grpId="1" nodeType="withEffect">
                                  <p:stCondLst>
                                    <p:cond delay="0"/>
                                  </p:stCondLst>
                                  <p:childTnLst>
                                    <p:set>
                                      <p:cBhvr>
                                        <p:cTn id="218" dur="1" fill="hold">
                                          <p:stCondLst>
                                            <p:cond delay="0"/>
                                          </p:stCondLst>
                                        </p:cTn>
                                        <p:tgtEl>
                                          <p:spTgt spid="138"/>
                                        </p:tgtEl>
                                        <p:attrNameLst>
                                          <p:attrName>style.visibility</p:attrName>
                                        </p:attrNameLst>
                                      </p:cBhvr>
                                      <p:to>
                                        <p:strVal val="visible"/>
                                      </p:to>
                                    </p:set>
                                  </p:childTnLst>
                                </p:cTn>
                              </p:par>
                            </p:childTnLst>
                          </p:cTn>
                        </p:par>
                      </p:childTnLst>
                    </p:cTn>
                  </p:par>
                  <p:par>
                    <p:cTn id="219" fill="hold">
                      <p:stCondLst>
                        <p:cond delay="indefinite"/>
                      </p:stCondLst>
                      <p:childTnLst>
                        <p:par>
                          <p:cTn id="220" fill="hold">
                            <p:stCondLst>
                              <p:cond delay="0"/>
                            </p:stCondLst>
                            <p:childTnLst>
                              <p:par>
                                <p:cTn id="221" presetID="10" presetClass="exit" presetSubtype="0" fill="hold" grpId="0" nodeType="clickEffect">
                                  <p:stCondLst>
                                    <p:cond delay="0"/>
                                  </p:stCondLst>
                                  <p:childTnLst>
                                    <p:animEffect transition="out" filter="fade">
                                      <p:cBhvr>
                                        <p:cTn id="222" dur="500"/>
                                        <p:tgtEl>
                                          <p:spTgt spid="138"/>
                                        </p:tgtEl>
                                      </p:cBhvr>
                                    </p:animEffect>
                                    <p:set>
                                      <p:cBhvr>
                                        <p:cTn id="223" dur="1" fill="hold">
                                          <p:stCondLst>
                                            <p:cond delay="499"/>
                                          </p:stCondLst>
                                        </p:cTn>
                                        <p:tgtEl>
                                          <p:spTgt spid="138"/>
                                        </p:tgtEl>
                                        <p:attrNameLst>
                                          <p:attrName>style.visibility</p:attrName>
                                        </p:attrNameLst>
                                      </p:cBhvr>
                                      <p:to>
                                        <p:strVal val="hidden"/>
                                      </p:to>
                                    </p:set>
                                  </p:childTnLst>
                                </p:cTn>
                              </p:par>
                            </p:childTnLst>
                          </p:cTn>
                        </p:par>
                      </p:childTnLst>
                    </p:cTn>
                  </p:par>
                  <p:par>
                    <p:cTn id="224" fill="hold">
                      <p:stCondLst>
                        <p:cond delay="indefinite"/>
                      </p:stCondLst>
                      <p:childTnLst>
                        <p:par>
                          <p:cTn id="225" fill="hold">
                            <p:stCondLst>
                              <p:cond delay="0"/>
                            </p:stCondLst>
                            <p:childTnLst>
                              <p:par>
                                <p:cTn id="226" presetID="1" presetClass="entr" presetSubtype="0" fill="hold" nodeType="clickEffect">
                                  <p:stCondLst>
                                    <p:cond delay="0"/>
                                  </p:stCondLst>
                                  <p:childTnLst>
                                    <p:set>
                                      <p:cBhvr>
                                        <p:cTn id="227" dur="1" fill="hold">
                                          <p:stCondLst>
                                            <p:cond delay="0"/>
                                          </p:stCondLst>
                                        </p:cTn>
                                        <p:tgtEl>
                                          <p:spTgt spid="139"/>
                                        </p:tgtEl>
                                        <p:attrNameLst>
                                          <p:attrName>style.visibility</p:attrName>
                                        </p:attrNameLst>
                                      </p:cBhvr>
                                      <p:to>
                                        <p:strVal val="visible"/>
                                      </p:to>
                                    </p:set>
                                  </p:childTnLst>
                                </p:cTn>
                              </p:par>
                              <p:par>
                                <p:cTn id="228" presetID="1" presetClass="entr" presetSubtype="0" fill="hold" grpId="1" nodeType="withEffect">
                                  <p:stCondLst>
                                    <p:cond delay="0"/>
                                  </p:stCondLst>
                                  <p:childTnLst>
                                    <p:set>
                                      <p:cBhvr>
                                        <p:cTn id="229" dur="1" fill="hold">
                                          <p:stCondLst>
                                            <p:cond delay="0"/>
                                          </p:stCondLst>
                                        </p:cTn>
                                        <p:tgtEl>
                                          <p:spTgt spid="144"/>
                                        </p:tgtEl>
                                        <p:attrNameLst>
                                          <p:attrName>style.visibility</p:attrName>
                                        </p:attrNameLst>
                                      </p:cBhvr>
                                      <p:to>
                                        <p:strVal val="visible"/>
                                      </p:to>
                                    </p:set>
                                  </p:childTnLst>
                                </p:cTn>
                              </p:par>
                              <p:par>
                                <p:cTn id="230" presetID="1" presetClass="entr" presetSubtype="0" fill="hold" grpId="0" nodeType="withEffect">
                                  <p:stCondLst>
                                    <p:cond delay="0"/>
                                  </p:stCondLst>
                                  <p:childTnLst>
                                    <p:set>
                                      <p:cBhvr>
                                        <p:cTn id="231" dur="1" fill="hold">
                                          <p:stCondLst>
                                            <p:cond delay="0"/>
                                          </p:stCondLst>
                                        </p:cTn>
                                        <p:tgtEl>
                                          <p:spTgt spid="143"/>
                                        </p:tgtEl>
                                        <p:attrNameLst>
                                          <p:attrName>style.visibility</p:attrName>
                                        </p:attrNameLst>
                                      </p:cBhvr>
                                      <p:to>
                                        <p:strVal val="visible"/>
                                      </p:to>
                                    </p:set>
                                  </p:childTnLst>
                                </p:cTn>
                              </p:par>
                            </p:childTnLst>
                          </p:cTn>
                        </p:par>
                      </p:childTnLst>
                    </p:cTn>
                  </p:par>
                  <p:par>
                    <p:cTn id="232" fill="hold">
                      <p:stCondLst>
                        <p:cond delay="indefinite"/>
                      </p:stCondLst>
                      <p:childTnLst>
                        <p:par>
                          <p:cTn id="233" fill="hold">
                            <p:stCondLst>
                              <p:cond delay="0"/>
                            </p:stCondLst>
                            <p:childTnLst>
                              <p:par>
                                <p:cTn id="234" presetID="10" presetClass="exit" presetSubtype="0" fill="hold" grpId="0" nodeType="clickEffect">
                                  <p:stCondLst>
                                    <p:cond delay="0"/>
                                  </p:stCondLst>
                                  <p:childTnLst>
                                    <p:animEffect transition="out" filter="fade">
                                      <p:cBhvr>
                                        <p:cTn id="235" dur="500"/>
                                        <p:tgtEl>
                                          <p:spTgt spid="144"/>
                                        </p:tgtEl>
                                      </p:cBhvr>
                                    </p:animEffect>
                                    <p:set>
                                      <p:cBhvr>
                                        <p:cTn id="236" dur="1" fill="hold">
                                          <p:stCondLst>
                                            <p:cond delay="499"/>
                                          </p:stCondLst>
                                        </p:cTn>
                                        <p:tgtEl>
                                          <p:spTgt spid="1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animBg="1"/>
      <p:bldP spid="21" grpId="1" animBg="1"/>
      <p:bldP spid="27" grpId="0"/>
      <p:bldP spid="28" grpId="0" animBg="1"/>
      <p:bldP spid="28" grpId="1" animBg="1"/>
      <p:bldP spid="33" grpId="0"/>
      <p:bldP spid="34" grpId="0" animBg="1"/>
      <p:bldP spid="34" grpId="1" animBg="1"/>
      <p:bldP spid="40" grpId="0"/>
      <p:bldP spid="41" grpId="0" animBg="1"/>
      <p:bldP spid="41" grpId="1" animBg="1"/>
      <p:bldP spid="46" grpId="0"/>
      <p:bldP spid="47" grpId="0" animBg="1"/>
      <p:bldP spid="47" grpId="1" animBg="1"/>
      <p:bldP spid="52" grpId="0"/>
      <p:bldP spid="53" grpId="0" animBg="1"/>
      <p:bldP spid="53" grpId="1" animBg="1"/>
      <p:bldP spid="58" grpId="0"/>
      <p:bldP spid="59" grpId="0" animBg="1"/>
      <p:bldP spid="59" grpId="1" animBg="1"/>
      <p:bldP spid="67" grpId="0"/>
      <p:bldP spid="68" grpId="0" animBg="1"/>
      <p:bldP spid="68" grpId="1" animBg="1"/>
      <p:bldP spid="73" grpId="0"/>
      <p:bldP spid="74" grpId="0" animBg="1"/>
      <p:bldP spid="74" grpId="1" animBg="1"/>
      <p:bldP spid="80" grpId="0"/>
      <p:bldP spid="79" grpId="0" animBg="1"/>
      <p:bldP spid="79" grpId="1" animBg="1"/>
      <p:bldP spid="85" grpId="0"/>
      <p:bldP spid="86" grpId="0" animBg="1"/>
      <p:bldP spid="86" grpId="1" animBg="1"/>
      <p:bldP spid="97" grpId="0"/>
      <p:bldP spid="98" grpId="0" animBg="1"/>
      <p:bldP spid="98" grpId="1" animBg="1"/>
      <p:bldP spid="108" grpId="0"/>
      <p:bldP spid="109" grpId="0" animBg="1"/>
      <p:bldP spid="109" grpId="1" animBg="1"/>
      <p:bldP spid="114" grpId="0"/>
      <p:bldP spid="115" grpId="0" animBg="1"/>
      <p:bldP spid="115" grpId="1" animBg="1"/>
      <p:bldP spid="125" grpId="0"/>
      <p:bldP spid="126" grpId="0" animBg="1"/>
      <p:bldP spid="126" grpId="1" animBg="1"/>
      <p:bldP spid="131" grpId="0"/>
      <p:bldP spid="132" grpId="0" animBg="1"/>
      <p:bldP spid="132" grpId="1" animBg="1"/>
      <p:bldP spid="137" grpId="0"/>
      <p:bldP spid="138" grpId="0" animBg="1"/>
      <p:bldP spid="138" grpId="1" animBg="1"/>
      <p:bldP spid="143" grpId="0"/>
      <p:bldP spid="144" grpId="0" animBg="1"/>
      <p:bldP spid="144"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Game!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grpSp>
        <p:nvGrpSpPr>
          <p:cNvPr id="14" name="Group 13"/>
          <p:cNvGrpSpPr/>
          <p:nvPr/>
        </p:nvGrpSpPr>
        <p:grpSpPr>
          <a:xfrm>
            <a:off x="539552" y="908720"/>
            <a:ext cx="1208461" cy="1080120"/>
            <a:chOff x="539552" y="908720"/>
            <a:chExt cx="1208461" cy="1080120"/>
          </a:xfrm>
        </p:grpSpPr>
        <p:sp>
          <p:nvSpPr>
            <p:cNvPr id="7" name="Oval 6"/>
            <p:cNvSpPr/>
            <p:nvPr/>
          </p:nvSpPr>
          <p:spPr>
            <a:xfrm>
              <a:off x="539552" y="908720"/>
              <a:ext cx="1080120" cy="10801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8" name="Straight Arrow Connector 7"/>
            <p:cNvCxnSpPr>
              <a:endCxn id="7" idx="6"/>
            </p:cNvCxnSpPr>
            <p:nvPr/>
          </p:nvCxnSpPr>
          <p:spPr>
            <a:xfrm flipV="1">
              <a:off x="1068636" y="1448780"/>
              <a:ext cx="551036" cy="544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940295" y="1083048"/>
              <a:ext cx="807718" cy="461665"/>
            </a:xfrm>
            <a:prstGeom prst="rect">
              <a:avLst/>
            </a:prstGeom>
            <a:noFill/>
          </p:spPr>
          <p:txBody>
            <a:bodyPr wrap="square" rtlCol="0">
              <a:spAutoFit/>
            </a:bodyPr>
            <a:lstStyle/>
            <a:p>
              <a:pPr algn="ctr"/>
              <a:r>
                <a:rPr lang="en-GB" sz="2400" dirty="0"/>
                <a:t>8</a:t>
              </a:r>
            </a:p>
          </p:txBody>
        </p:sp>
      </p:grpSp>
      <mc:AlternateContent xmlns:mc="http://schemas.openxmlformats.org/markup-compatibility/2006" xmlns:a14="http://schemas.microsoft.com/office/drawing/2010/main">
        <mc:Choice Requires="a14">
          <p:sp>
            <p:nvSpPr>
              <p:cNvPr id="12" name="TextBox 11"/>
              <p:cNvSpPr txBox="1"/>
              <p:nvPr/>
            </p:nvSpPr>
            <p:spPr>
              <a:xfrm>
                <a:off x="505897" y="2067600"/>
                <a:ext cx="1311886"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𝐴</m:t>
                      </m:r>
                      <m:r>
                        <a:rPr lang="en-GB" sz="2400" b="0" i="1" smtClean="0">
                          <a:latin typeface="Cambria Math" panose="02040503050406030204" pitchFamily="18" charset="0"/>
                        </a:rPr>
                        <m:t>=64</m:t>
                      </m:r>
                      <m:r>
                        <a:rPr lang="en-GB" sz="2400" b="0" i="1" smtClean="0">
                          <a:latin typeface="Cambria Math" panose="02040503050406030204" pitchFamily="18" charset="0"/>
                        </a:rPr>
                        <m:t>𝜋</m:t>
                      </m:r>
                    </m:oMath>
                  </m:oMathPara>
                </a14:m>
                <a:endParaRPr lang="en-GB"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05897" y="2067600"/>
                <a:ext cx="1311886" cy="461665"/>
              </a:xfrm>
              <a:prstGeom prst="rect">
                <a:avLst/>
              </a:prstGeom>
              <a:blipFill rotWithShape="0">
                <a:blip r:embed="rId2"/>
                <a:stretch>
                  <a:fillRect l="-3256"/>
                </a:stretch>
              </a:blipFill>
            </p:spPr>
            <p:txBody>
              <a:bodyPr/>
              <a:lstStyle/>
              <a:p>
                <a:r>
                  <a:rPr lang="en-GB">
                    <a:noFill/>
                  </a:rPr>
                  <a:t> </a:t>
                </a:r>
              </a:p>
            </p:txBody>
          </p:sp>
        </mc:Fallback>
      </mc:AlternateContent>
      <p:sp>
        <p:nvSpPr>
          <p:cNvPr id="21" name="Rectangle 20"/>
          <p:cNvSpPr/>
          <p:nvPr/>
        </p:nvSpPr>
        <p:spPr>
          <a:xfrm>
            <a:off x="1186731" y="2084261"/>
            <a:ext cx="523496" cy="4175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23" name="Group 22"/>
          <p:cNvGrpSpPr/>
          <p:nvPr/>
        </p:nvGrpSpPr>
        <p:grpSpPr>
          <a:xfrm>
            <a:off x="1979712" y="931067"/>
            <a:ext cx="1208461" cy="1080120"/>
            <a:chOff x="539552" y="908720"/>
            <a:chExt cx="1208461" cy="1080120"/>
          </a:xfrm>
        </p:grpSpPr>
        <p:sp>
          <p:nvSpPr>
            <p:cNvPr id="24" name="Oval 23"/>
            <p:cNvSpPr/>
            <p:nvPr/>
          </p:nvSpPr>
          <p:spPr>
            <a:xfrm>
              <a:off x="539552" y="908720"/>
              <a:ext cx="1080120" cy="10801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5" name="Straight Arrow Connector 24"/>
            <p:cNvCxnSpPr>
              <a:endCxn id="24" idx="6"/>
            </p:cNvCxnSpPr>
            <p:nvPr/>
          </p:nvCxnSpPr>
          <p:spPr>
            <a:xfrm flipV="1">
              <a:off x="1068636" y="1448780"/>
              <a:ext cx="551036" cy="544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26" name="TextBox 25"/>
            <p:cNvSpPr txBox="1"/>
            <p:nvPr/>
          </p:nvSpPr>
          <p:spPr>
            <a:xfrm>
              <a:off x="940295" y="1083048"/>
              <a:ext cx="807718" cy="461665"/>
            </a:xfrm>
            <a:prstGeom prst="rect">
              <a:avLst/>
            </a:prstGeom>
            <a:noFill/>
          </p:spPr>
          <p:txBody>
            <a:bodyPr wrap="square" rtlCol="0">
              <a:spAutoFit/>
            </a:bodyPr>
            <a:lstStyle/>
            <a:p>
              <a:pPr algn="ctr"/>
              <a:r>
                <a:rPr lang="en-GB" sz="2400" dirty="0"/>
                <a:t>7</a:t>
              </a:r>
            </a:p>
          </p:txBody>
        </p:sp>
      </p:grpSp>
      <mc:AlternateContent xmlns:mc="http://schemas.openxmlformats.org/markup-compatibility/2006" xmlns:a14="http://schemas.microsoft.com/office/drawing/2010/main">
        <mc:Choice Requires="a14">
          <p:sp>
            <p:nvSpPr>
              <p:cNvPr id="27" name="TextBox 26"/>
              <p:cNvSpPr txBox="1"/>
              <p:nvPr/>
            </p:nvSpPr>
            <p:spPr>
              <a:xfrm>
                <a:off x="1946056" y="2089947"/>
                <a:ext cx="1303919"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𝐶</m:t>
                      </m:r>
                      <m:r>
                        <a:rPr lang="en-GB" sz="2400" b="0" i="1" smtClean="0">
                          <a:latin typeface="Cambria Math" panose="02040503050406030204" pitchFamily="18" charset="0"/>
                        </a:rPr>
                        <m:t>=14</m:t>
                      </m:r>
                      <m:r>
                        <a:rPr lang="en-GB" sz="2400" b="0" i="1" smtClean="0">
                          <a:latin typeface="Cambria Math" panose="02040503050406030204" pitchFamily="18" charset="0"/>
                        </a:rPr>
                        <m:t>𝜋</m:t>
                      </m:r>
                    </m:oMath>
                  </m:oMathPara>
                </a14:m>
                <a:endParaRPr lang="en-GB" sz="2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946056" y="2089947"/>
                <a:ext cx="1303919" cy="461665"/>
              </a:xfrm>
              <a:prstGeom prst="rect">
                <a:avLst/>
              </a:prstGeom>
              <a:blipFill rotWithShape="0">
                <a:blip r:embed="rId3"/>
                <a:stretch>
                  <a:fillRect l="-3738"/>
                </a:stretch>
              </a:blipFill>
            </p:spPr>
            <p:txBody>
              <a:bodyPr/>
              <a:lstStyle/>
              <a:p>
                <a:r>
                  <a:rPr lang="en-GB">
                    <a:noFill/>
                  </a:rPr>
                  <a:t> </a:t>
                </a:r>
              </a:p>
            </p:txBody>
          </p:sp>
        </mc:Fallback>
      </mc:AlternateContent>
      <p:sp>
        <p:nvSpPr>
          <p:cNvPr id="28" name="Rectangle 27"/>
          <p:cNvSpPr/>
          <p:nvPr/>
        </p:nvSpPr>
        <p:spPr>
          <a:xfrm>
            <a:off x="2610998" y="2091600"/>
            <a:ext cx="568633" cy="4175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29" name="Group 28"/>
          <p:cNvGrpSpPr/>
          <p:nvPr/>
        </p:nvGrpSpPr>
        <p:grpSpPr>
          <a:xfrm>
            <a:off x="3401509" y="894339"/>
            <a:ext cx="1080120" cy="1080120"/>
            <a:chOff x="539552" y="908720"/>
            <a:chExt cx="1080120" cy="1080120"/>
          </a:xfrm>
        </p:grpSpPr>
        <p:sp>
          <p:nvSpPr>
            <p:cNvPr id="30" name="Oval 29"/>
            <p:cNvSpPr/>
            <p:nvPr/>
          </p:nvSpPr>
          <p:spPr>
            <a:xfrm>
              <a:off x="539552" y="908720"/>
              <a:ext cx="1080120" cy="10801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31" name="Straight Arrow Connector 30"/>
            <p:cNvCxnSpPr>
              <a:endCxn id="30" idx="6"/>
            </p:cNvCxnSpPr>
            <p:nvPr/>
          </p:nvCxnSpPr>
          <p:spPr>
            <a:xfrm flipV="1">
              <a:off x="560693" y="1448780"/>
              <a:ext cx="1058979" cy="16576"/>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32" name="TextBox 31"/>
            <p:cNvSpPr txBox="1"/>
            <p:nvPr/>
          </p:nvSpPr>
          <p:spPr>
            <a:xfrm>
              <a:off x="885488" y="1055685"/>
              <a:ext cx="424257" cy="461665"/>
            </a:xfrm>
            <a:prstGeom prst="rect">
              <a:avLst/>
            </a:prstGeom>
            <a:noFill/>
          </p:spPr>
          <p:txBody>
            <a:bodyPr wrap="square" rtlCol="0">
              <a:spAutoFit/>
            </a:bodyPr>
            <a:lstStyle/>
            <a:p>
              <a:pPr algn="ctr"/>
              <a:r>
                <a:rPr lang="en-GB" sz="2400" dirty="0"/>
                <a:t>4</a:t>
              </a:r>
            </a:p>
          </p:txBody>
        </p:sp>
      </p:grpSp>
      <mc:AlternateContent xmlns:mc="http://schemas.openxmlformats.org/markup-compatibility/2006" xmlns:a14="http://schemas.microsoft.com/office/drawing/2010/main">
        <mc:Choice Requires="a14">
          <p:sp>
            <p:nvSpPr>
              <p:cNvPr id="33" name="TextBox 32"/>
              <p:cNvSpPr txBox="1"/>
              <p:nvPr/>
            </p:nvSpPr>
            <p:spPr>
              <a:xfrm>
                <a:off x="3367854" y="2053219"/>
                <a:ext cx="1250362"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𝐴</m:t>
                      </m:r>
                      <m:r>
                        <a:rPr lang="en-GB" sz="2400" b="0" i="1" smtClean="0">
                          <a:latin typeface="Cambria Math" panose="02040503050406030204" pitchFamily="18" charset="0"/>
                        </a:rPr>
                        <m:t>=4</m:t>
                      </m:r>
                      <m:r>
                        <a:rPr lang="en-GB" sz="2400" b="0" i="1" smtClean="0">
                          <a:latin typeface="Cambria Math" panose="02040503050406030204" pitchFamily="18" charset="0"/>
                        </a:rPr>
                        <m:t>𝜋</m:t>
                      </m:r>
                    </m:oMath>
                  </m:oMathPara>
                </a14:m>
                <a:endParaRPr lang="en-GB" sz="2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3367854" y="2053219"/>
                <a:ext cx="1250362" cy="461665"/>
              </a:xfrm>
              <a:prstGeom prst="rect">
                <a:avLst/>
              </a:prstGeom>
              <a:blipFill rotWithShape="0">
                <a:blip r:embed="rId4"/>
                <a:stretch>
                  <a:fillRect/>
                </a:stretch>
              </a:blipFill>
            </p:spPr>
            <p:txBody>
              <a:bodyPr/>
              <a:lstStyle/>
              <a:p>
                <a:r>
                  <a:rPr lang="en-GB">
                    <a:noFill/>
                  </a:rPr>
                  <a:t> </a:t>
                </a:r>
              </a:p>
            </p:txBody>
          </p:sp>
        </mc:Fallback>
      </mc:AlternateContent>
      <p:sp>
        <p:nvSpPr>
          <p:cNvPr id="34" name="Rectangle 33"/>
          <p:cNvSpPr/>
          <p:nvPr/>
        </p:nvSpPr>
        <p:spPr>
          <a:xfrm>
            <a:off x="4011543" y="2091599"/>
            <a:ext cx="523496" cy="4175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36" name="Group 35"/>
          <p:cNvGrpSpPr/>
          <p:nvPr/>
        </p:nvGrpSpPr>
        <p:grpSpPr>
          <a:xfrm>
            <a:off x="4778063" y="876391"/>
            <a:ext cx="1080120" cy="1080120"/>
            <a:chOff x="539552" y="908720"/>
            <a:chExt cx="1080120" cy="1080120"/>
          </a:xfrm>
        </p:grpSpPr>
        <p:sp>
          <p:nvSpPr>
            <p:cNvPr id="37" name="Oval 36"/>
            <p:cNvSpPr/>
            <p:nvPr/>
          </p:nvSpPr>
          <p:spPr>
            <a:xfrm>
              <a:off x="539552" y="908720"/>
              <a:ext cx="1080120" cy="10801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38" name="Straight Arrow Connector 37"/>
            <p:cNvCxnSpPr>
              <a:endCxn id="37" idx="6"/>
            </p:cNvCxnSpPr>
            <p:nvPr/>
          </p:nvCxnSpPr>
          <p:spPr>
            <a:xfrm flipV="1">
              <a:off x="560693" y="1448780"/>
              <a:ext cx="1058979" cy="16576"/>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39" name="TextBox 38"/>
            <p:cNvSpPr txBox="1"/>
            <p:nvPr/>
          </p:nvSpPr>
          <p:spPr>
            <a:xfrm>
              <a:off x="885488" y="1055685"/>
              <a:ext cx="424257" cy="461665"/>
            </a:xfrm>
            <a:prstGeom prst="rect">
              <a:avLst/>
            </a:prstGeom>
            <a:noFill/>
          </p:spPr>
          <p:txBody>
            <a:bodyPr wrap="square" rtlCol="0">
              <a:spAutoFit/>
            </a:bodyPr>
            <a:lstStyle/>
            <a:p>
              <a:pPr algn="ctr"/>
              <a:r>
                <a:rPr lang="en-GB" sz="2400" dirty="0"/>
                <a:t>5</a:t>
              </a:r>
            </a:p>
          </p:txBody>
        </p:sp>
      </p:grpSp>
      <mc:AlternateContent xmlns:mc="http://schemas.openxmlformats.org/markup-compatibility/2006" xmlns:a14="http://schemas.microsoft.com/office/drawing/2010/main">
        <mc:Choice Requires="a14">
          <p:sp>
            <p:nvSpPr>
              <p:cNvPr id="40" name="TextBox 39"/>
              <p:cNvSpPr txBox="1"/>
              <p:nvPr/>
            </p:nvSpPr>
            <p:spPr>
              <a:xfrm>
                <a:off x="4744408" y="2035271"/>
                <a:ext cx="1250362"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𝐶</m:t>
                      </m:r>
                      <m:r>
                        <a:rPr lang="en-GB" sz="2400" b="0" i="1" smtClean="0">
                          <a:latin typeface="Cambria Math" panose="02040503050406030204" pitchFamily="18" charset="0"/>
                        </a:rPr>
                        <m:t>=5</m:t>
                      </m:r>
                      <m:r>
                        <a:rPr lang="en-GB" sz="2400" b="0" i="1" smtClean="0">
                          <a:latin typeface="Cambria Math" panose="02040503050406030204" pitchFamily="18" charset="0"/>
                        </a:rPr>
                        <m:t>𝜋</m:t>
                      </m:r>
                    </m:oMath>
                  </m:oMathPara>
                </a14:m>
                <a:endParaRPr lang="en-GB" sz="2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4744408" y="2035271"/>
                <a:ext cx="1250362" cy="461665"/>
              </a:xfrm>
              <a:prstGeom prst="rect">
                <a:avLst/>
              </a:prstGeom>
              <a:blipFill rotWithShape="0">
                <a:blip r:embed="rId5"/>
                <a:stretch>
                  <a:fillRect/>
                </a:stretch>
              </a:blipFill>
            </p:spPr>
            <p:txBody>
              <a:bodyPr/>
              <a:lstStyle/>
              <a:p>
                <a:r>
                  <a:rPr lang="en-GB">
                    <a:noFill/>
                  </a:rPr>
                  <a:t> </a:t>
                </a:r>
              </a:p>
            </p:txBody>
          </p:sp>
        </mc:Fallback>
      </mc:AlternateContent>
      <p:sp>
        <p:nvSpPr>
          <p:cNvPr id="41" name="Rectangle 40"/>
          <p:cNvSpPr/>
          <p:nvPr/>
        </p:nvSpPr>
        <p:spPr>
          <a:xfrm>
            <a:off x="5425242" y="2059271"/>
            <a:ext cx="523496" cy="4175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42" name="Group 41"/>
          <p:cNvGrpSpPr/>
          <p:nvPr/>
        </p:nvGrpSpPr>
        <p:grpSpPr>
          <a:xfrm>
            <a:off x="6181576" y="863112"/>
            <a:ext cx="1080120" cy="1080120"/>
            <a:chOff x="539552" y="908720"/>
            <a:chExt cx="1080120" cy="1080120"/>
          </a:xfrm>
        </p:grpSpPr>
        <p:sp>
          <p:nvSpPr>
            <p:cNvPr id="43" name="Oval 42"/>
            <p:cNvSpPr/>
            <p:nvPr/>
          </p:nvSpPr>
          <p:spPr>
            <a:xfrm>
              <a:off x="539552" y="908720"/>
              <a:ext cx="1080120" cy="10801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44" name="Straight Arrow Connector 43"/>
            <p:cNvCxnSpPr>
              <a:endCxn id="43" idx="6"/>
            </p:cNvCxnSpPr>
            <p:nvPr/>
          </p:nvCxnSpPr>
          <p:spPr>
            <a:xfrm flipV="1">
              <a:off x="560693" y="1448780"/>
              <a:ext cx="1058979" cy="16576"/>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45" name="TextBox 44"/>
            <p:cNvSpPr txBox="1"/>
            <p:nvPr/>
          </p:nvSpPr>
          <p:spPr>
            <a:xfrm>
              <a:off x="796277" y="1066702"/>
              <a:ext cx="579569" cy="461665"/>
            </a:xfrm>
            <a:prstGeom prst="rect">
              <a:avLst/>
            </a:prstGeom>
            <a:noFill/>
          </p:spPr>
          <p:txBody>
            <a:bodyPr wrap="square" rtlCol="0">
              <a:spAutoFit/>
            </a:bodyPr>
            <a:lstStyle/>
            <a:p>
              <a:pPr algn="ctr"/>
              <a:r>
                <a:rPr lang="en-GB" sz="2400" dirty="0"/>
                <a:t>18</a:t>
              </a:r>
            </a:p>
          </p:txBody>
        </p:sp>
      </p:grpSp>
      <mc:AlternateContent xmlns:mc="http://schemas.openxmlformats.org/markup-compatibility/2006" xmlns:a14="http://schemas.microsoft.com/office/drawing/2010/main">
        <mc:Choice Requires="a14">
          <p:sp>
            <p:nvSpPr>
              <p:cNvPr id="46" name="TextBox 45"/>
              <p:cNvSpPr txBox="1"/>
              <p:nvPr/>
            </p:nvSpPr>
            <p:spPr>
              <a:xfrm>
                <a:off x="6081311" y="2021992"/>
                <a:ext cx="1316972"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𝐴</m:t>
                      </m:r>
                      <m:r>
                        <a:rPr lang="en-GB" sz="2400" b="0" i="1" smtClean="0">
                          <a:latin typeface="Cambria Math" panose="02040503050406030204" pitchFamily="18" charset="0"/>
                        </a:rPr>
                        <m:t>=81</m:t>
                      </m:r>
                      <m:r>
                        <a:rPr lang="en-GB" sz="2400" b="0" i="1" smtClean="0">
                          <a:latin typeface="Cambria Math" panose="02040503050406030204" pitchFamily="18" charset="0"/>
                        </a:rPr>
                        <m:t>𝜋</m:t>
                      </m:r>
                    </m:oMath>
                  </m:oMathPara>
                </a14:m>
                <a:endParaRPr lang="en-GB" sz="2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6081311" y="2021992"/>
                <a:ext cx="1316972" cy="461665"/>
              </a:xfrm>
              <a:prstGeom prst="rect">
                <a:avLst/>
              </a:prstGeom>
              <a:blipFill rotWithShape="0">
                <a:blip r:embed="rId6"/>
                <a:stretch>
                  <a:fillRect l="-3241"/>
                </a:stretch>
              </a:blipFill>
            </p:spPr>
            <p:txBody>
              <a:bodyPr/>
              <a:lstStyle/>
              <a:p>
                <a:r>
                  <a:rPr lang="en-GB">
                    <a:noFill/>
                  </a:rPr>
                  <a:t> </a:t>
                </a:r>
              </a:p>
            </p:txBody>
          </p:sp>
        </mc:Fallback>
      </mc:AlternateContent>
      <p:sp>
        <p:nvSpPr>
          <p:cNvPr id="47" name="Rectangle 46"/>
          <p:cNvSpPr/>
          <p:nvPr/>
        </p:nvSpPr>
        <p:spPr>
          <a:xfrm>
            <a:off x="6718586" y="2054688"/>
            <a:ext cx="523496" cy="4175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48" name="Group 47"/>
          <p:cNvGrpSpPr/>
          <p:nvPr/>
        </p:nvGrpSpPr>
        <p:grpSpPr>
          <a:xfrm>
            <a:off x="7492153" y="892967"/>
            <a:ext cx="1208461" cy="1080120"/>
            <a:chOff x="539552" y="908720"/>
            <a:chExt cx="1208461" cy="1080120"/>
          </a:xfrm>
        </p:grpSpPr>
        <p:sp>
          <p:nvSpPr>
            <p:cNvPr id="49" name="Oval 48"/>
            <p:cNvSpPr/>
            <p:nvPr/>
          </p:nvSpPr>
          <p:spPr>
            <a:xfrm>
              <a:off x="539552" y="908720"/>
              <a:ext cx="1080120" cy="10801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50" name="Straight Arrow Connector 49"/>
            <p:cNvCxnSpPr>
              <a:endCxn id="49" idx="6"/>
            </p:cNvCxnSpPr>
            <p:nvPr/>
          </p:nvCxnSpPr>
          <p:spPr>
            <a:xfrm flipV="1">
              <a:off x="1068636" y="1448780"/>
              <a:ext cx="551036" cy="544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51" name="TextBox 50"/>
            <p:cNvSpPr txBox="1"/>
            <p:nvPr/>
          </p:nvSpPr>
          <p:spPr>
            <a:xfrm>
              <a:off x="940295" y="1083048"/>
              <a:ext cx="807718" cy="461665"/>
            </a:xfrm>
            <a:prstGeom prst="rect">
              <a:avLst/>
            </a:prstGeom>
            <a:noFill/>
          </p:spPr>
          <p:txBody>
            <a:bodyPr wrap="square" rtlCol="0">
              <a:spAutoFit/>
            </a:bodyPr>
            <a:lstStyle/>
            <a:p>
              <a:pPr algn="ctr"/>
              <a:r>
                <a:rPr lang="en-GB" sz="2400" dirty="0"/>
                <a:t>4</a:t>
              </a:r>
            </a:p>
          </p:txBody>
        </p:sp>
      </p:grpSp>
      <mc:AlternateContent xmlns:mc="http://schemas.openxmlformats.org/markup-compatibility/2006" xmlns:a14="http://schemas.microsoft.com/office/drawing/2010/main">
        <mc:Choice Requires="a14">
          <p:sp>
            <p:nvSpPr>
              <p:cNvPr id="52" name="TextBox 51"/>
              <p:cNvSpPr txBox="1"/>
              <p:nvPr/>
            </p:nvSpPr>
            <p:spPr>
              <a:xfrm>
                <a:off x="7458498" y="2051847"/>
                <a:ext cx="1361974"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𝐴</m:t>
                      </m:r>
                      <m:r>
                        <a:rPr lang="en-GB" sz="2400" b="0" i="1" smtClean="0">
                          <a:latin typeface="Cambria Math" panose="02040503050406030204" pitchFamily="18" charset="0"/>
                        </a:rPr>
                        <m:t>=16</m:t>
                      </m:r>
                      <m:r>
                        <a:rPr lang="en-GB" sz="2400" b="0" i="1" smtClean="0">
                          <a:latin typeface="Cambria Math" panose="02040503050406030204" pitchFamily="18" charset="0"/>
                        </a:rPr>
                        <m:t>𝜋</m:t>
                      </m:r>
                    </m:oMath>
                  </m:oMathPara>
                </a14:m>
                <a:endParaRPr lang="en-GB" sz="2400" dirty="0"/>
              </a:p>
            </p:txBody>
          </p:sp>
        </mc:Choice>
        <mc:Fallback xmlns="">
          <p:sp>
            <p:nvSpPr>
              <p:cNvPr id="52" name="TextBox 51"/>
              <p:cNvSpPr txBox="1">
                <a:spLocks noRot="1" noChangeAspect="1" noMove="1" noResize="1" noEditPoints="1" noAdjustHandles="1" noChangeArrowheads="1" noChangeShapeType="1" noTextEdit="1"/>
              </p:cNvSpPr>
              <p:nvPr/>
            </p:nvSpPr>
            <p:spPr>
              <a:xfrm>
                <a:off x="7458498" y="2051847"/>
                <a:ext cx="1361974" cy="461665"/>
              </a:xfrm>
              <a:prstGeom prst="rect">
                <a:avLst/>
              </a:prstGeom>
              <a:blipFill rotWithShape="0">
                <a:blip r:embed="rId7"/>
                <a:stretch>
                  <a:fillRect l="-1345"/>
                </a:stretch>
              </a:blipFill>
            </p:spPr>
            <p:txBody>
              <a:bodyPr/>
              <a:lstStyle/>
              <a:p>
                <a:r>
                  <a:rPr lang="en-GB">
                    <a:noFill/>
                  </a:rPr>
                  <a:t> </a:t>
                </a:r>
              </a:p>
            </p:txBody>
          </p:sp>
        </mc:Fallback>
      </mc:AlternateContent>
      <p:sp>
        <p:nvSpPr>
          <p:cNvPr id="53" name="Rectangle 52"/>
          <p:cNvSpPr/>
          <p:nvPr/>
        </p:nvSpPr>
        <p:spPr>
          <a:xfrm>
            <a:off x="8123184" y="2076722"/>
            <a:ext cx="523496" cy="4175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54" name="Group 53"/>
          <p:cNvGrpSpPr/>
          <p:nvPr/>
        </p:nvGrpSpPr>
        <p:grpSpPr>
          <a:xfrm>
            <a:off x="549442" y="2764402"/>
            <a:ext cx="1080120" cy="1080120"/>
            <a:chOff x="539552" y="908720"/>
            <a:chExt cx="1080120" cy="1080120"/>
          </a:xfrm>
        </p:grpSpPr>
        <p:sp>
          <p:nvSpPr>
            <p:cNvPr id="55" name="Oval 54"/>
            <p:cNvSpPr/>
            <p:nvPr/>
          </p:nvSpPr>
          <p:spPr>
            <a:xfrm>
              <a:off x="539552" y="908720"/>
              <a:ext cx="1080120" cy="10801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56" name="Straight Arrow Connector 55"/>
            <p:cNvCxnSpPr>
              <a:endCxn id="55" idx="6"/>
            </p:cNvCxnSpPr>
            <p:nvPr/>
          </p:nvCxnSpPr>
          <p:spPr>
            <a:xfrm flipV="1">
              <a:off x="560693" y="1448780"/>
              <a:ext cx="1058979" cy="16576"/>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57" name="TextBox 56"/>
            <p:cNvSpPr txBox="1"/>
            <p:nvPr/>
          </p:nvSpPr>
          <p:spPr>
            <a:xfrm>
              <a:off x="849425" y="1055685"/>
              <a:ext cx="526421" cy="461665"/>
            </a:xfrm>
            <a:prstGeom prst="rect">
              <a:avLst/>
            </a:prstGeom>
            <a:noFill/>
          </p:spPr>
          <p:txBody>
            <a:bodyPr wrap="square" rtlCol="0">
              <a:spAutoFit/>
            </a:bodyPr>
            <a:lstStyle/>
            <a:p>
              <a:pPr algn="ctr"/>
              <a:r>
                <a:rPr lang="en-GB" sz="2400" dirty="0"/>
                <a:t>15</a:t>
              </a:r>
            </a:p>
          </p:txBody>
        </p:sp>
      </p:grpSp>
      <mc:AlternateContent xmlns:mc="http://schemas.openxmlformats.org/markup-compatibility/2006" xmlns:a14="http://schemas.microsoft.com/office/drawing/2010/main">
        <mc:Choice Requires="a14">
          <p:sp>
            <p:nvSpPr>
              <p:cNvPr id="58" name="TextBox 57"/>
              <p:cNvSpPr txBox="1"/>
              <p:nvPr/>
            </p:nvSpPr>
            <p:spPr>
              <a:xfrm>
                <a:off x="440675" y="3923282"/>
                <a:ext cx="1325474"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𝐶</m:t>
                      </m:r>
                      <m:r>
                        <a:rPr lang="en-GB" sz="2400" b="0" i="1" smtClean="0">
                          <a:latin typeface="Cambria Math" panose="02040503050406030204" pitchFamily="18" charset="0"/>
                        </a:rPr>
                        <m:t>=15</m:t>
                      </m:r>
                      <m:r>
                        <a:rPr lang="en-GB" sz="2400" b="0" i="1" smtClean="0">
                          <a:latin typeface="Cambria Math" panose="02040503050406030204" pitchFamily="18" charset="0"/>
                        </a:rPr>
                        <m:t>𝜋</m:t>
                      </m:r>
                    </m:oMath>
                  </m:oMathPara>
                </a14:m>
                <a:endParaRPr lang="en-GB" sz="2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440675" y="3923282"/>
                <a:ext cx="1325474" cy="461665"/>
              </a:xfrm>
              <a:prstGeom prst="rect">
                <a:avLst/>
              </a:prstGeom>
              <a:blipFill rotWithShape="0">
                <a:blip r:embed="rId8"/>
                <a:stretch>
                  <a:fillRect l="-2752"/>
                </a:stretch>
              </a:blipFill>
            </p:spPr>
            <p:txBody>
              <a:bodyPr/>
              <a:lstStyle/>
              <a:p>
                <a:r>
                  <a:rPr lang="en-GB">
                    <a:noFill/>
                  </a:rPr>
                  <a:t> </a:t>
                </a:r>
              </a:p>
            </p:txBody>
          </p:sp>
        </mc:Fallback>
      </mc:AlternateContent>
      <p:sp>
        <p:nvSpPr>
          <p:cNvPr id="59" name="Rectangle 58"/>
          <p:cNvSpPr/>
          <p:nvPr/>
        </p:nvSpPr>
        <p:spPr>
          <a:xfrm>
            <a:off x="1112704" y="3921489"/>
            <a:ext cx="580539" cy="4175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61" name="Straight Connector 60"/>
          <p:cNvCxnSpPr/>
          <p:nvPr/>
        </p:nvCxnSpPr>
        <p:spPr>
          <a:xfrm>
            <a:off x="395536" y="2636912"/>
            <a:ext cx="8424936" cy="0"/>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a:off x="405748" y="4384947"/>
            <a:ext cx="8424936" cy="0"/>
          </a:xfrm>
          <a:prstGeom prst="line">
            <a:avLst/>
          </a:prstGeom>
        </p:spPr>
        <p:style>
          <a:lnRef idx="1">
            <a:schemeClr val="dk1"/>
          </a:lnRef>
          <a:fillRef idx="0">
            <a:schemeClr val="dk1"/>
          </a:fillRef>
          <a:effectRef idx="0">
            <a:schemeClr val="dk1"/>
          </a:effectRef>
          <a:fontRef idx="minor">
            <a:schemeClr val="tx1"/>
          </a:fontRef>
        </p:style>
      </p:cxnSp>
      <p:grpSp>
        <p:nvGrpSpPr>
          <p:cNvPr id="63" name="Group 62"/>
          <p:cNvGrpSpPr/>
          <p:nvPr/>
        </p:nvGrpSpPr>
        <p:grpSpPr>
          <a:xfrm>
            <a:off x="1969296" y="2730556"/>
            <a:ext cx="1208461" cy="1080120"/>
            <a:chOff x="539552" y="908720"/>
            <a:chExt cx="1208461" cy="1080120"/>
          </a:xfrm>
        </p:grpSpPr>
        <p:sp>
          <p:nvSpPr>
            <p:cNvPr id="64" name="Oval 63"/>
            <p:cNvSpPr/>
            <p:nvPr/>
          </p:nvSpPr>
          <p:spPr>
            <a:xfrm>
              <a:off x="539552" y="908720"/>
              <a:ext cx="1080120" cy="10801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65" name="Straight Arrow Connector 64"/>
            <p:cNvCxnSpPr>
              <a:endCxn id="64" idx="6"/>
            </p:cNvCxnSpPr>
            <p:nvPr/>
          </p:nvCxnSpPr>
          <p:spPr>
            <a:xfrm flipV="1">
              <a:off x="1068636" y="1448780"/>
              <a:ext cx="551036" cy="544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66" name="TextBox 65"/>
            <p:cNvSpPr txBox="1"/>
            <p:nvPr/>
          </p:nvSpPr>
          <p:spPr>
            <a:xfrm>
              <a:off x="940295" y="1083048"/>
              <a:ext cx="807718" cy="461665"/>
            </a:xfrm>
            <a:prstGeom prst="rect">
              <a:avLst/>
            </a:prstGeom>
            <a:noFill/>
          </p:spPr>
          <p:txBody>
            <a:bodyPr wrap="square" rtlCol="0">
              <a:spAutoFit/>
            </a:bodyPr>
            <a:lstStyle/>
            <a:p>
              <a:pPr algn="ctr"/>
              <a:r>
                <a:rPr lang="en-GB" sz="2400" dirty="0"/>
                <a:t>13</a:t>
              </a:r>
            </a:p>
          </p:txBody>
        </p:sp>
      </p:grpSp>
      <mc:AlternateContent xmlns:mc="http://schemas.openxmlformats.org/markup-compatibility/2006" xmlns:a14="http://schemas.microsoft.com/office/drawing/2010/main">
        <mc:Choice Requires="a14">
          <p:sp>
            <p:nvSpPr>
              <p:cNvPr id="67" name="TextBox 66"/>
              <p:cNvSpPr txBox="1"/>
              <p:nvPr/>
            </p:nvSpPr>
            <p:spPr>
              <a:xfrm>
                <a:off x="1935641" y="3889436"/>
                <a:ext cx="1366712"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𝐶</m:t>
                      </m:r>
                      <m:r>
                        <a:rPr lang="en-GB" sz="2400" b="0" i="1" smtClean="0">
                          <a:latin typeface="Cambria Math" panose="02040503050406030204" pitchFamily="18" charset="0"/>
                        </a:rPr>
                        <m:t>=26</m:t>
                      </m:r>
                      <m:r>
                        <a:rPr lang="en-GB" sz="2400" b="0" i="1" smtClean="0">
                          <a:latin typeface="Cambria Math" panose="02040503050406030204" pitchFamily="18" charset="0"/>
                        </a:rPr>
                        <m:t>𝜋</m:t>
                      </m:r>
                    </m:oMath>
                  </m:oMathPara>
                </a14:m>
                <a:endParaRPr lang="en-GB" sz="2400" dirty="0"/>
              </a:p>
            </p:txBody>
          </p:sp>
        </mc:Choice>
        <mc:Fallback xmlns="">
          <p:sp>
            <p:nvSpPr>
              <p:cNvPr id="67" name="TextBox 66"/>
              <p:cNvSpPr txBox="1">
                <a:spLocks noRot="1" noChangeAspect="1" noMove="1" noResize="1" noEditPoints="1" noAdjustHandles="1" noChangeArrowheads="1" noChangeShapeType="1" noTextEdit="1"/>
              </p:cNvSpPr>
              <p:nvPr/>
            </p:nvSpPr>
            <p:spPr>
              <a:xfrm>
                <a:off x="1935641" y="3889436"/>
                <a:ext cx="1366712" cy="461665"/>
              </a:xfrm>
              <a:prstGeom prst="rect">
                <a:avLst/>
              </a:prstGeom>
              <a:blipFill rotWithShape="0">
                <a:blip r:embed="rId9"/>
                <a:stretch>
                  <a:fillRect l="-1339"/>
                </a:stretch>
              </a:blipFill>
            </p:spPr>
            <p:txBody>
              <a:bodyPr/>
              <a:lstStyle/>
              <a:p>
                <a:r>
                  <a:rPr lang="en-GB">
                    <a:noFill/>
                  </a:rPr>
                  <a:t> </a:t>
                </a:r>
              </a:p>
            </p:txBody>
          </p:sp>
        </mc:Fallback>
      </mc:AlternateContent>
      <p:sp>
        <p:nvSpPr>
          <p:cNvPr id="68" name="Rectangle 67"/>
          <p:cNvSpPr/>
          <p:nvPr/>
        </p:nvSpPr>
        <p:spPr>
          <a:xfrm>
            <a:off x="2567928" y="3906097"/>
            <a:ext cx="582895" cy="4175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69" name="Group 68"/>
          <p:cNvGrpSpPr/>
          <p:nvPr/>
        </p:nvGrpSpPr>
        <p:grpSpPr>
          <a:xfrm>
            <a:off x="3401509" y="2753020"/>
            <a:ext cx="1080120" cy="1080120"/>
            <a:chOff x="539552" y="908720"/>
            <a:chExt cx="1080120" cy="1080120"/>
          </a:xfrm>
        </p:grpSpPr>
        <p:sp>
          <p:nvSpPr>
            <p:cNvPr id="70" name="Oval 69"/>
            <p:cNvSpPr/>
            <p:nvPr/>
          </p:nvSpPr>
          <p:spPr>
            <a:xfrm>
              <a:off x="539552" y="908720"/>
              <a:ext cx="1080120" cy="10801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71" name="Straight Arrow Connector 70"/>
            <p:cNvCxnSpPr>
              <a:endCxn id="70" idx="6"/>
            </p:cNvCxnSpPr>
            <p:nvPr/>
          </p:nvCxnSpPr>
          <p:spPr>
            <a:xfrm flipV="1">
              <a:off x="560693" y="1448780"/>
              <a:ext cx="1058979" cy="16576"/>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72" name="TextBox 71"/>
            <p:cNvSpPr txBox="1"/>
            <p:nvPr/>
          </p:nvSpPr>
          <p:spPr>
            <a:xfrm>
              <a:off x="828213" y="1053199"/>
              <a:ext cx="538805" cy="461665"/>
            </a:xfrm>
            <a:prstGeom prst="rect">
              <a:avLst/>
            </a:prstGeom>
            <a:noFill/>
          </p:spPr>
          <p:txBody>
            <a:bodyPr wrap="square" rtlCol="0">
              <a:spAutoFit/>
            </a:bodyPr>
            <a:lstStyle/>
            <a:p>
              <a:pPr algn="ctr"/>
              <a:r>
                <a:rPr lang="en-GB" sz="2400" dirty="0"/>
                <a:t>14</a:t>
              </a:r>
            </a:p>
          </p:txBody>
        </p:sp>
      </p:grpSp>
      <mc:AlternateContent xmlns:mc="http://schemas.openxmlformats.org/markup-compatibility/2006" xmlns:a14="http://schemas.microsoft.com/office/drawing/2010/main">
        <mc:Choice Requires="a14">
          <p:sp>
            <p:nvSpPr>
              <p:cNvPr id="73" name="TextBox 72"/>
              <p:cNvSpPr txBox="1"/>
              <p:nvPr/>
            </p:nvSpPr>
            <p:spPr>
              <a:xfrm>
                <a:off x="3329754" y="3864275"/>
                <a:ext cx="1376554"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𝐴</m:t>
                      </m:r>
                      <m:r>
                        <a:rPr lang="en-GB" sz="2400" b="0" i="1" smtClean="0">
                          <a:latin typeface="Cambria Math" panose="02040503050406030204" pitchFamily="18" charset="0"/>
                        </a:rPr>
                        <m:t>=49</m:t>
                      </m:r>
                      <m:r>
                        <a:rPr lang="en-GB" sz="2400" b="0" i="1" smtClean="0">
                          <a:latin typeface="Cambria Math" panose="02040503050406030204" pitchFamily="18" charset="0"/>
                        </a:rPr>
                        <m:t>𝜋</m:t>
                      </m:r>
                    </m:oMath>
                  </m:oMathPara>
                </a14:m>
                <a:endParaRPr lang="en-GB" sz="2400" dirty="0"/>
              </a:p>
            </p:txBody>
          </p:sp>
        </mc:Choice>
        <mc:Fallback xmlns="">
          <p:sp>
            <p:nvSpPr>
              <p:cNvPr id="73" name="TextBox 72"/>
              <p:cNvSpPr txBox="1">
                <a:spLocks noRot="1" noChangeAspect="1" noMove="1" noResize="1" noEditPoints="1" noAdjustHandles="1" noChangeArrowheads="1" noChangeShapeType="1" noTextEdit="1"/>
              </p:cNvSpPr>
              <p:nvPr/>
            </p:nvSpPr>
            <p:spPr>
              <a:xfrm>
                <a:off x="3329754" y="3864275"/>
                <a:ext cx="1376554" cy="461665"/>
              </a:xfrm>
              <a:prstGeom prst="rect">
                <a:avLst/>
              </a:prstGeom>
              <a:blipFill rotWithShape="0">
                <a:blip r:embed="rId10"/>
                <a:stretch>
                  <a:fillRect l="-885"/>
                </a:stretch>
              </a:blipFill>
            </p:spPr>
            <p:txBody>
              <a:bodyPr/>
              <a:lstStyle/>
              <a:p>
                <a:r>
                  <a:rPr lang="en-GB">
                    <a:noFill/>
                  </a:rPr>
                  <a:t> </a:t>
                </a:r>
              </a:p>
            </p:txBody>
          </p:sp>
        </mc:Fallback>
      </mc:AlternateContent>
      <p:sp>
        <p:nvSpPr>
          <p:cNvPr id="74" name="Rectangle 73"/>
          <p:cNvSpPr/>
          <p:nvPr/>
        </p:nvSpPr>
        <p:spPr>
          <a:xfrm>
            <a:off x="3959038" y="3885353"/>
            <a:ext cx="590927" cy="4175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75" name="Group 74"/>
          <p:cNvGrpSpPr/>
          <p:nvPr/>
        </p:nvGrpSpPr>
        <p:grpSpPr>
          <a:xfrm>
            <a:off x="4705738" y="2758941"/>
            <a:ext cx="1208461" cy="1080120"/>
            <a:chOff x="539552" y="908720"/>
            <a:chExt cx="1208461" cy="1080120"/>
          </a:xfrm>
        </p:grpSpPr>
        <p:sp>
          <p:nvSpPr>
            <p:cNvPr id="76" name="Oval 75"/>
            <p:cNvSpPr/>
            <p:nvPr/>
          </p:nvSpPr>
          <p:spPr>
            <a:xfrm>
              <a:off x="539552" y="908720"/>
              <a:ext cx="1080120" cy="10801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77" name="Straight Arrow Connector 76"/>
            <p:cNvCxnSpPr>
              <a:endCxn id="76" idx="6"/>
            </p:cNvCxnSpPr>
            <p:nvPr/>
          </p:nvCxnSpPr>
          <p:spPr>
            <a:xfrm flipV="1">
              <a:off x="1068636" y="1448780"/>
              <a:ext cx="551036" cy="544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78" name="TextBox 77"/>
            <p:cNvSpPr txBox="1"/>
            <p:nvPr/>
          </p:nvSpPr>
          <p:spPr>
            <a:xfrm>
              <a:off x="940295" y="1083048"/>
              <a:ext cx="807718" cy="461665"/>
            </a:xfrm>
            <a:prstGeom prst="rect">
              <a:avLst/>
            </a:prstGeom>
            <a:noFill/>
          </p:spPr>
          <p:txBody>
            <a:bodyPr wrap="square" rtlCol="0">
              <a:spAutoFit/>
            </a:bodyPr>
            <a:lstStyle/>
            <a:p>
              <a:pPr algn="ctr"/>
              <a:r>
                <a:rPr lang="en-GB" sz="2400" dirty="0"/>
                <a:t>2</a:t>
              </a:r>
            </a:p>
          </p:txBody>
        </p:sp>
      </p:grpSp>
      <mc:AlternateContent xmlns:mc="http://schemas.openxmlformats.org/markup-compatibility/2006" xmlns:a14="http://schemas.microsoft.com/office/drawing/2010/main">
        <mc:Choice Requires="a14">
          <p:sp>
            <p:nvSpPr>
              <p:cNvPr id="80" name="TextBox 79"/>
              <p:cNvSpPr txBox="1"/>
              <p:nvPr/>
            </p:nvSpPr>
            <p:spPr>
              <a:xfrm>
                <a:off x="4681312" y="3881171"/>
                <a:ext cx="1376554"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𝐴</m:t>
                      </m:r>
                      <m:r>
                        <a:rPr lang="en-GB" sz="2400" b="0" i="1" smtClean="0">
                          <a:latin typeface="Cambria Math" panose="02040503050406030204" pitchFamily="18" charset="0"/>
                        </a:rPr>
                        <m:t>=4</m:t>
                      </m:r>
                      <m:r>
                        <a:rPr lang="en-GB" sz="2400" b="0" i="1" smtClean="0">
                          <a:latin typeface="Cambria Math" panose="02040503050406030204" pitchFamily="18" charset="0"/>
                        </a:rPr>
                        <m:t>𝜋</m:t>
                      </m:r>
                    </m:oMath>
                  </m:oMathPara>
                </a14:m>
                <a:endParaRPr lang="en-GB" sz="2400" dirty="0"/>
              </a:p>
            </p:txBody>
          </p:sp>
        </mc:Choice>
        <mc:Fallback xmlns="">
          <p:sp>
            <p:nvSpPr>
              <p:cNvPr id="80" name="TextBox 79"/>
              <p:cNvSpPr txBox="1">
                <a:spLocks noRot="1" noChangeAspect="1" noMove="1" noResize="1" noEditPoints="1" noAdjustHandles="1" noChangeArrowheads="1" noChangeShapeType="1" noTextEdit="1"/>
              </p:cNvSpPr>
              <p:nvPr/>
            </p:nvSpPr>
            <p:spPr>
              <a:xfrm>
                <a:off x="4681312" y="3881171"/>
                <a:ext cx="1376554" cy="461665"/>
              </a:xfrm>
              <a:prstGeom prst="rect">
                <a:avLst/>
              </a:prstGeom>
              <a:blipFill rotWithShape="0">
                <a:blip r:embed="rId11"/>
                <a:stretch>
                  <a:fillRect/>
                </a:stretch>
              </a:blipFill>
            </p:spPr>
            <p:txBody>
              <a:bodyPr/>
              <a:lstStyle/>
              <a:p>
                <a:r>
                  <a:rPr lang="en-GB">
                    <a:noFill/>
                  </a:rPr>
                  <a:t> </a:t>
                </a:r>
              </a:p>
            </p:txBody>
          </p:sp>
        </mc:Fallback>
      </mc:AlternateContent>
      <p:sp>
        <p:nvSpPr>
          <p:cNvPr id="79" name="Rectangle 78"/>
          <p:cNvSpPr/>
          <p:nvPr/>
        </p:nvSpPr>
        <p:spPr>
          <a:xfrm>
            <a:off x="5398265" y="3886342"/>
            <a:ext cx="469902" cy="4175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81" name="Group 80"/>
          <p:cNvGrpSpPr/>
          <p:nvPr/>
        </p:nvGrpSpPr>
        <p:grpSpPr>
          <a:xfrm>
            <a:off x="6119819" y="2738463"/>
            <a:ext cx="1208461" cy="1080120"/>
            <a:chOff x="539552" y="908720"/>
            <a:chExt cx="1208461" cy="1080120"/>
          </a:xfrm>
        </p:grpSpPr>
        <p:sp>
          <p:nvSpPr>
            <p:cNvPr id="82" name="Oval 81"/>
            <p:cNvSpPr/>
            <p:nvPr/>
          </p:nvSpPr>
          <p:spPr>
            <a:xfrm>
              <a:off x="539552" y="908720"/>
              <a:ext cx="1080120" cy="10801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83" name="Straight Arrow Connector 82"/>
            <p:cNvCxnSpPr>
              <a:endCxn id="82" idx="6"/>
            </p:cNvCxnSpPr>
            <p:nvPr/>
          </p:nvCxnSpPr>
          <p:spPr>
            <a:xfrm flipV="1">
              <a:off x="1068636" y="1448780"/>
              <a:ext cx="551036" cy="544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84" name="TextBox 83"/>
            <p:cNvSpPr txBox="1"/>
            <p:nvPr/>
          </p:nvSpPr>
          <p:spPr>
            <a:xfrm>
              <a:off x="940295" y="1083048"/>
              <a:ext cx="807718" cy="461665"/>
            </a:xfrm>
            <a:prstGeom prst="rect">
              <a:avLst/>
            </a:prstGeom>
            <a:noFill/>
          </p:spPr>
          <p:txBody>
            <a:bodyPr wrap="square" rtlCol="0">
              <a:spAutoFit/>
            </a:bodyPr>
            <a:lstStyle/>
            <a:p>
              <a:pPr algn="ctr"/>
              <a:r>
                <a:rPr lang="en-GB" sz="2400" dirty="0"/>
                <a:t>15</a:t>
              </a:r>
            </a:p>
          </p:txBody>
        </p:sp>
      </p:grpSp>
      <mc:AlternateContent xmlns:mc="http://schemas.openxmlformats.org/markup-compatibility/2006" xmlns:a14="http://schemas.microsoft.com/office/drawing/2010/main">
        <mc:Choice Requires="a14">
          <p:sp>
            <p:nvSpPr>
              <p:cNvPr id="85" name="TextBox 84"/>
              <p:cNvSpPr txBox="1"/>
              <p:nvPr/>
            </p:nvSpPr>
            <p:spPr>
              <a:xfrm>
                <a:off x="6095393" y="3860693"/>
                <a:ext cx="1376554"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𝐶</m:t>
                      </m:r>
                      <m:r>
                        <a:rPr lang="en-GB" sz="2400" b="0" i="1" smtClean="0">
                          <a:latin typeface="Cambria Math" panose="02040503050406030204" pitchFamily="18" charset="0"/>
                        </a:rPr>
                        <m:t>=30</m:t>
                      </m:r>
                      <m:r>
                        <a:rPr lang="en-GB" sz="2400" b="0" i="1" smtClean="0">
                          <a:latin typeface="Cambria Math" panose="02040503050406030204" pitchFamily="18" charset="0"/>
                        </a:rPr>
                        <m:t>𝜋</m:t>
                      </m:r>
                    </m:oMath>
                  </m:oMathPara>
                </a14:m>
                <a:endParaRPr lang="en-GB" sz="2400" dirty="0"/>
              </a:p>
            </p:txBody>
          </p:sp>
        </mc:Choice>
        <mc:Fallback xmlns="">
          <p:sp>
            <p:nvSpPr>
              <p:cNvPr id="85" name="TextBox 84"/>
              <p:cNvSpPr txBox="1">
                <a:spLocks noRot="1" noChangeAspect="1" noMove="1" noResize="1" noEditPoints="1" noAdjustHandles="1" noChangeArrowheads="1" noChangeShapeType="1" noTextEdit="1"/>
              </p:cNvSpPr>
              <p:nvPr/>
            </p:nvSpPr>
            <p:spPr>
              <a:xfrm>
                <a:off x="6095393" y="3860693"/>
                <a:ext cx="1376554" cy="461665"/>
              </a:xfrm>
              <a:prstGeom prst="rect">
                <a:avLst/>
              </a:prstGeom>
              <a:blipFill rotWithShape="0">
                <a:blip r:embed="rId12"/>
                <a:stretch>
                  <a:fillRect l="-885"/>
                </a:stretch>
              </a:blipFill>
            </p:spPr>
            <p:txBody>
              <a:bodyPr/>
              <a:lstStyle/>
              <a:p>
                <a:r>
                  <a:rPr lang="en-GB">
                    <a:noFill/>
                  </a:rPr>
                  <a:t> </a:t>
                </a:r>
              </a:p>
            </p:txBody>
          </p:sp>
        </mc:Fallback>
      </mc:AlternateContent>
      <p:sp>
        <p:nvSpPr>
          <p:cNvPr id="86" name="Rectangle 85"/>
          <p:cNvSpPr/>
          <p:nvPr/>
        </p:nvSpPr>
        <p:spPr>
          <a:xfrm>
            <a:off x="6764356" y="3883904"/>
            <a:ext cx="528809" cy="4175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93" name="Group 92"/>
          <p:cNvGrpSpPr/>
          <p:nvPr/>
        </p:nvGrpSpPr>
        <p:grpSpPr>
          <a:xfrm>
            <a:off x="7481025" y="2752389"/>
            <a:ext cx="1080120" cy="1080120"/>
            <a:chOff x="539552" y="908720"/>
            <a:chExt cx="1080120" cy="1080120"/>
          </a:xfrm>
        </p:grpSpPr>
        <p:sp>
          <p:nvSpPr>
            <p:cNvPr id="94" name="Oval 93"/>
            <p:cNvSpPr/>
            <p:nvPr/>
          </p:nvSpPr>
          <p:spPr>
            <a:xfrm>
              <a:off x="539552" y="908720"/>
              <a:ext cx="1080120" cy="10801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95" name="Straight Arrow Connector 94"/>
            <p:cNvCxnSpPr>
              <a:endCxn id="94" idx="6"/>
            </p:cNvCxnSpPr>
            <p:nvPr/>
          </p:nvCxnSpPr>
          <p:spPr>
            <a:xfrm flipV="1">
              <a:off x="560693" y="1448780"/>
              <a:ext cx="1058979" cy="16576"/>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96" name="TextBox 95"/>
            <p:cNvSpPr txBox="1"/>
            <p:nvPr/>
          </p:nvSpPr>
          <p:spPr>
            <a:xfrm>
              <a:off x="828213" y="1053199"/>
              <a:ext cx="538805" cy="461665"/>
            </a:xfrm>
            <a:prstGeom prst="rect">
              <a:avLst/>
            </a:prstGeom>
            <a:noFill/>
          </p:spPr>
          <p:txBody>
            <a:bodyPr wrap="square" rtlCol="0">
              <a:spAutoFit/>
            </a:bodyPr>
            <a:lstStyle/>
            <a:p>
              <a:pPr algn="ctr"/>
              <a:r>
                <a:rPr lang="en-GB" sz="2400" dirty="0"/>
                <a:t>22</a:t>
              </a:r>
            </a:p>
          </p:txBody>
        </p:sp>
      </p:grpSp>
      <mc:AlternateContent xmlns:mc="http://schemas.openxmlformats.org/markup-compatibility/2006" xmlns:a14="http://schemas.microsoft.com/office/drawing/2010/main">
        <mc:Choice Requires="a14">
          <p:sp>
            <p:nvSpPr>
              <p:cNvPr id="97" name="TextBox 96"/>
              <p:cNvSpPr txBox="1"/>
              <p:nvPr/>
            </p:nvSpPr>
            <p:spPr>
              <a:xfrm>
                <a:off x="7409269" y="3863644"/>
                <a:ext cx="1492359"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𝐴</m:t>
                      </m:r>
                      <m:r>
                        <a:rPr lang="en-GB" sz="2400" b="0" i="1" smtClean="0">
                          <a:latin typeface="Cambria Math" panose="02040503050406030204" pitchFamily="18" charset="0"/>
                        </a:rPr>
                        <m:t>=121</m:t>
                      </m:r>
                      <m:r>
                        <a:rPr lang="en-GB" sz="2400" b="0" i="1" smtClean="0">
                          <a:latin typeface="Cambria Math" panose="02040503050406030204" pitchFamily="18" charset="0"/>
                        </a:rPr>
                        <m:t>𝜋</m:t>
                      </m:r>
                    </m:oMath>
                  </m:oMathPara>
                </a14:m>
                <a:endParaRPr lang="en-GB" sz="2400" dirty="0"/>
              </a:p>
            </p:txBody>
          </p:sp>
        </mc:Choice>
        <mc:Fallback xmlns="">
          <p:sp>
            <p:nvSpPr>
              <p:cNvPr id="97" name="TextBox 96"/>
              <p:cNvSpPr txBox="1">
                <a:spLocks noRot="1" noChangeAspect="1" noMove="1" noResize="1" noEditPoints="1" noAdjustHandles="1" noChangeArrowheads="1" noChangeShapeType="1" noTextEdit="1"/>
              </p:cNvSpPr>
              <p:nvPr/>
            </p:nvSpPr>
            <p:spPr>
              <a:xfrm>
                <a:off x="7409269" y="3863644"/>
                <a:ext cx="1492359" cy="461665"/>
              </a:xfrm>
              <a:prstGeom prst="rect">
                <a:avLst/>
              </a:prstGeom>
              <a:blipFill rotWithShape="0">
                <a:blip r:embed="rId13"/>
                <a:stretch>
                  <a:fillRect l="-2449"/>
                </a:stretch>
              </a:blipFill>
            </p:spPr>
            <p:txBody>
              <a:bodyPr/>
              <a:lstStyle/>
              <a:p>
                <a:r>
                  <a:rPr lang="en-GB">
                    <a:noFill/>
                  </a:rPr>
                  <a:t> </a:t>
                </a:r>
              </a:p>
            </p:txBody>
          </p:sp>
        </mc:Fallback>
      </mc:AlternateContent>
      <p:sp>
        <p:nvSpPr>
          <p:cNvPr id="98" name="Rectangle 97"/>
          <p:cNvSpPr/>
          <p:nvPr/>
        </p:nvSpPr>
        <p:spPr>
          <a:xfrm>
            <a:off x="8040714" y="3890928"/>
            <a:ext cx="717695" cy="4175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04" name="Group 103"/>
          <p:cNvGrpSpPr/>
          <p:nvPr/>
        </p:nvGrpSpPr>
        <p:grpSpPr>
          <a:xfrm>
            <a:off x="574162" y="4561396"/>
            <a:ext cx="1208461" cy="1080120"/>
            <a:chOff x="539552" y="908720"/>
            <a:chExt cx="1208461" cy="1080120"/>
          </a:xfrm>
        </p:grpSpPr>
        <p:sp>
          <p:nvSpPr>
            <p:cNvPr id="105" name="Oval 104"/>
            <p:cNvSpPr/>
            <p:nvPr/>
          </p:nvSpPr>
          <p:spPr>
            <a:xfrm>
              <a:off x="539552" y="908720"/>
              <a:ext cx="1080120" cy="10801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06" name="Straight Arrow Connector 105"/>
            <p:cNvCxnSpPr>
              <a:endCxn id="105" idx="6"/>
            </p:cNvCxnSpPr>
            <p:nvPr/>
          </p:nvCxnSpPr>
          <p:spPr>
            <a:xfrm flipV="1">
              <a:off x="1068636" y="1448780"/>
              <a:ext cx="551036" cy="544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07" name="TextBox 106"/>
            <p:cNvSpPr txBox="1"/>
            <p:nvPr/>
          </p:nvSpPr>
          <p:spPr>
            <a:xfrm>
              <a:off x="940295" y="1083048"/>
              <a:ext cx="807718" cy="461665"/>
            </a:xfrm>
            <a:prstGeom prst="rect">
              <a:avLst/>
            </a:prstGeom>
            <a:noFill/>
          </p:spPr>
          <p:txBody>
            <a:bodyPr wrap="square" rtlCol="0">
              <a:spAutoFit/>
            </a:bodyPr>
            <a:lstStyle/>
            <a:p>
              <a:pPr algn="ctr"/>
              <a:r>
                <a:rPr lang="en-GB" sz="2400" dirty="0"/>
                <a:t>12</a:t>
              </a:r>
            </a:p>
          </p:txBody>
        </p:sp>
      </p:grpSp>
      <mc:AlternateContent xmlns:mc="http://schemas.openxmlformats.org/markup-compatibility/2006" xmlns:a14="http://schemas.microsoft.com/office/drawing/2010/main">
        <mc:Choice Requires="a14">
          <p:sp>
            <p:nvSpPr>
              <p:cNvPr id="108" name="TextBox 107"/>
              <p:cNvSpPr txBox="1"/>
              <p:nvPr/>
            </p:nvSpPr>
            <p:spPr>
              <a:xfrm>
                <a:off x="385590" y="5676656"/>
                <a:ext cx="1476261"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𝐴</m:t>
                      </m:r>
                      <m:r>
                        <a:rPr lang="en-GB" sz="2400" b="0" i="1" smtClean="0">
                          <a:latin typeface="Cambria Math" panose="02040503050406030204" pitchFamily="18" charset="0"/>
                        </a:rPr>
                        <m:t>=144</m:t>
                      </m:r>
                      <m:r>
                        <a:rPr lang="en-GB" sz="2400" b="0" i="1" smtClean="0">
                          <a:latin typeface="Cambria Math" panose="02040503050406030204" pitchFamily="18" charset="0"/>
                        </a:rPr>
                        <m:t>𝜋</m:t>
                      </m:r>
                    </m:oMath>
                  </m:oMathPara>
                </a14:m>
                <a:endParaRPr lang="en-GB" sz="2400" dirty="0"/>
              </a:p>
            </p:txBody>
          </p:sp>
        </mc:Choice>
        <mc:Fallback xmlns="">
          <p:sp>
            <p:nvSpPr>
              <p:cNvPr id="108" name="TextBox 107"/>
              <p:cNvSpPr txBox="1">
                <a:spLocks noRot="1" noChangeAspect="1" noMove="1" noResize="1" noEditPoints="1" noAdjustHandles="1" noChangeArrowheads="1" noChangeShapeType="1" noTextEdit="1"/>
              </p:cNvSpPr>
              <p:nvPr/>
            </p:nvSpPr>
            <p:spPr>
              <a:xfrm>
                <a:off x="385590" y="5676656"/>
                <a:ext cx="1476261" cy="461665"/>
              </a:xfrm>
              <a:prstGeom prst="rect">
                <a:avLst/>
              </a:prstGeom>
              <a:blipFill rotWithShape="0">
                <a:blip r:embed="rId14"/>
                <a:stretch>
                  <a:fillRect l="-2893"/>
                </a:stretch>
              </a:blipFill>
            </p:spPr>
            <p:txBody>
              <a:bodyPr/>
              <a:lstStyle/>
              <a:p>
                <a:r>
                  <a:rPr lang="en-GB">
                    <a:noFill/>
                  </a:rPr>
                  <a:t> </a:t>
                </a:r>
              </a:p>
            </p:txBody>
          </p:sp>
        </mc:Fallback>
      </mc:AlternateContent>
      <p:sp>
        <p:nvSpPr>
          <p:cNvPr id="109" name="Rectangle 108"/>
          <p:cNvSpPr/>
          <p:nvPr/>
        </p:nvSpPr>
        <p:spPr>
          <a:xfrm>
            <a:off x="1046602" y="5727234"/>
            <a:ext cx="727114" cy="4175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10" name="Group 109"/>
          <p:cNvGrpSpPr/>
          <p:nvPr/>
        </p:nvGrpSpPr>
        <p:grpSpPr>
          <a:xfrm>
            <a:off x="1948318" y="4563301"/>
            <a:ext cx="1080120" cy="1080120"/>
            <a:chOff x="539552" y="908720"/>
            <a:chExt cx="1080120" cy="1080120"/>
          </a:xfrm>
        </p:grpSpPr>
        <p:sp>
          <p:nvSpPr>
            <p:cNvPr id="111" name="Oval 110"/>
            <p:cNvSpPr/>
            <p:nvPr/>
          </p:nvSpPr>
          <p:spPr>
            <a:xfrm>
              <a:off x="539552" y="908720"/>
              <a:ext cx="1080120" cy="10801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12" name="Straight Arrow Connector 111"/>
            <p:cNvCxnSpPr>
              <a:endCxn id="111" idx="6"/>
            </p:cNvCxnSpPr>
            <p:nvPr/>
          </p:nvCxnSpPr>
          <p:spPr>
            <a:xfrm flipV="1">
              <a:off x="560693" y="1448780"/>
              <a:ext cx="1058979" cy="16576"/>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13" name="TextBox 112"/>
            <p:cNvSpPr txBox="1"/>
            <p:nvPr/>
          </p:nvSpPr>
          <p:spPr>
            <a:xfrm>
              <a:off x="832457" y="1056967"/>
              <a:ext cx="535145" cy="461665"/>
            </a:xfrm>
            <a:prstGeom prst="rect">
              <a:avLst/>
            </a:prstGeom>
            <a:noFill/>
          </p:spPr>
          <p:txBody>
            <a:bodyPr wrap="square" rtlCol="0">
              <a:spAutoFit/>
            </a:bodyPr>
            <a:lstStyle/>
            <a:p>
              <a:pPr algn="ctr"/>
              <a:r>
                <a:rPr lang="en-GB" sz="2400" dirty="0"/>
                <a:t>1</a:t>
              </a:r>
            </a:p>
          </p:txBody>
        </p:sp>
      </p:grpSp>
      <mc:AlternateContent xmlns:mc="http://schemas.openxmlformats.org/markup-compatibility/2006" xmlns:a14="http://schemas.microsoft.com/office/drawing/2010/main">
        <mc:Choice Requires="a14">
          <p:sp>
            <p:nvSpPr>
              <p:cNvPr id="114" name="TextBox 113"/>
              <p:cNvSpPr txBox="1"/>
              <p:nvPr/>
            </p:nvSpPr>
            <p:spPr>
              <a:xfrm>
                <a:off x="1847988" y="5684081"/>
                <a:ext cx="1311000"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𝐶</m:t>
                      </m:r>
                      <m:r>
                        <a:rPr lang="en-GB" sz="2400" b="0" i="1" smtClean="0">
                          <a:latin typeface="Cambria Math" panose="02040503050406030204" pitchFamily="18" charset="0"/>
                        </a:rPr>
                        <m:t>=</m:t>
                      </m:r>
                      <m:r>
                        <a:rPr lang="en-GB" sz="2400" b="0" i="1" smtClean="0">
                          <a:latin typeface="Cambria Math" panose="02040503050406030204" pitchFamily="18" charset="0"/>
                        </a:rPr>
                        <m:t>𝜋</m:t>
                      </m:r>
                    </m:oMath>
                  </m:oMathPara>
                </a14:m>
                <a:endParaRPr lang="en-GB" sz="2400" dirty="0"/>
              </a:p>
            </p:txBody>
          </p:sp>
        </mc:Choice>
        <mc:Fallback xmlns="">
          <p:sp>
            <p:nvSpPr>
              <p:cNvPr id="114" name="TextBox 113"/>
              <p:cNvSpPr txBox="1">
                <a:spLocks noRot="1" noChangeAspect="1" noMove="1" noResize="1" noEditPoints="1" noAdjustHandles="1" noChangeArrowheads="1" noChangeShapeType="1" noTextEdit="1"/>
              </p:cNvSpPr>
              <p:nvPr/>
            </p:nvSpPr>
            <p:spPr>
              <a:xfrm>
                <a:off x="1847988" y="5684081"/>
                <a:ext cx="1311000" cy="461665"/>
              </a:xfrm>
              <a:prstGeom prst="rect">
                <a:avLst/>
              </a:prstGeom>
              <a:blipFill rotWithShape="0">
                <a:blip r:embed="rId15"/>
                <a:stretch>
                  <a:fillRect/>
                </a:stretch>
              </a:blipFill>
            </p:spPr>
            <p:txBody>
              <a:bodyPr/>
              <a:lstStyle/>
              <a:p>
                <a:r>
                  <a:rPr lang="en-GB">
                    <a:noFill/>
                  </a:rPr>
                  <a:t> </a:t>
                </a:r>
              </a:p>
            </p:txBody>
          </p:sp>
        </mc:Fallback>
      </mc:AlternateContent>
      <p:sp>
        <p:nvSpPr>
          <p:cNvPr id="115" name="Rectangle 114"/>
          <p:cNvSpPr/>
          <p:nvPr/>
        </p:nvSpPr>
        <p:spPr>
          <a:xfrm>
            <a:off x="2615697" y="5709371"/>
            <a:ext cx="523496" cy="4175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21" name="Group 120"/>
          <p:cNvGrpSpPr/>
          <p:nvPr/>
        </p:nvGrpSpPr>
        <p:grpSpPr>
          <a:xfrm>
            <a:off x="3369439" y="4565722"/>
            <a:ext cx="1208461" cy="1080120"/>
            <a:chOff x="539552" y="908720"/>
            <a:chExt cx="1208461" cy="1080120"/>
          </a:xfrm>
        </p:grpSpPr>
        <p:sp>
          <p:nvSpPr>
            <p:cNvPr id="122" name="Oval 121"/>
            <p:cNvSpPr/>
            <p:nvPr/>
          </p:nvSpPr>
          <p:spPr>
            <a:xfrm>
              <a:off x="539552" y="908720"/>
              <a:ext cx="1080120" cy="10801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23" name="Straight Arrow Connector 122"/>
            <p:cNvCxnSpPr>
              <a:endCxn id="122" idx="6"/>
            </p:cNvCxnSpPr>
            <p:nvPr/>
          </p:nvCxnSpPr>
          <p:spPr>
            <a:xfrm flipV="1">
              <a:off x="1068636" y="1448780"/>
              <a:ext cx="551036" cy="544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24" name="TextBox 123"/>
            <p:cNvSpPr txBox="1"/>
            <p:nvPr/>
          </p:nvSpPr>
          <p:spPr>
            <a:xfrm>
              <a:off x="940295" y="1083048"/>
              <a:ext cx="807718" cy="461665"/>
            </a:xfrm>
            <a:prstGeom prst="rect">
              <a:avLst/>
            </a:prstGeom>
            <a:noFill/>
          </p:spPr>
          <p:txBody>
            <a:bodyPr wrap="square" rtlCol="0">
              <a:spAutoFit/>
            </a:bodyPr>
            <a:lstStyle/>
            <a:p>
              <a:pPr algn="ctr"/>
              <a:r>
                <a:rPr lang="en-GB" sz="2400" dirty="0"/>
                <a:t>5</a:t>
              </a:r>
            </a:p>
          </p:txBody>
        </p:sp>
      </p:grpSp>
      <mc:AlternateContent xmlns:mc="http://schemas.openxmlformats.org/markup-compatibility/2006" xmlns:a14="http://schemas.microsoft.com/office/drawing/2010/main">
        <mc:Choice Requires="a14">
          <p:sp>
            <p:nvSpPr>
              <p:cNvPr id="125" name="TextBox 124"/>
              <p:cNvSpPr txBox="1"/>
              <p:nvPr/>
            </p:nvSpPr>
            <p:spPr>
              <a:xfrm>
                <a:off x="3300103" y="5686840"/>
                <a:ext cx="1376554"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𝐶</m:t>
                      </m:r>
                      <m:r>
                        <a:rPr lang="en-GB" sz="2400" b="0" i="1" smtClean="0">
                          <a:latin typeface="Cambria Math" panose="02040503050406030204" pitchFamily="18" charset="0"/>
                        </a:rPr>
                        <m:t>=10</m:t>
                      </m:r>
                      <m:r>
                        <a:rPr lang="en-GB" sz="2400" b="0" i="1" smtClean="0">
                          <a:latin typeface="Cambria Math" panose="02040503050406030204" pitchFamily="18" charset="0"/>
                        </a:rPr>
                        <m:t>𝜋</m:t>
                      </m:r>
                    </m:oMath>
                  </m:oMathPara>
                </a14:m>
                <a:endParaRPr lang="en-GB" sz="2400" dirty="0"/>
              </a:p>
            </p:txBody>
          </p:sp>
        </mc:Choice>
        <mc:Fallback xmlns="">
          <p:sp>
            <p:nvSpPr>
              <p:cNvPr id="125" name="TextBox 124"/>
              <p:cNvSpPr txBox="1">
                <a:spLocks noRot="1" noChangeAspect="1" noMove="1" noResize="1" noEditPoints="1" noAdjustHandles="1" noChangeArrowheads="1" noChangeShapeType="1" noTextEdit="1"/>
              </p:cNvSpPr>
              <p:nvPr/>
            </p:nvSpPr>
            <p:spPr>
              <a:xfrm>
                <a:off x="3300103" y="5686840"/>
                <a:ext cx="1376554" cy="461665"/>
              </a:xfrm>
              <a:prstGeom prst="rect">
                <a:avLst/>
              </a:prstGeom>
              <a:blipFill rotWithShape="0">
                <a:blip r:embed="rId16"/>
                <a:stretch>
                  <a:fillRect l="-885"/>
                </a:stretch>
              </a:blipFill>
            </p:spPr>
            <p:txBody>
              <a:bodyPr/>
              <a:lstStyle/>
              <a:p>
                <a:r>
                  <a:rPr lang="en-GB">
                    <a:noFill/>
                  </a:rPr>
                  <a:t> </a:t>
                </a:r>
              </a:p>
            </p:txBody>
          </p:sp>
        </mc:Fallback>
      </mc:AlternateContent>
      <p:sp>
        <p:nvSpPr>
          <p:cNvPr id="126" name="Rectangle 125"/>
          <p:cNvSpPr/>
          <p:nvPr/>
        </p:nvSpPr>
        <p:spPr>
          <a:xfrm>
            <a:off x="3959039" y="5708081"/>
            <a:ext cx="568894" cy="4175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27" name="Group 126"/>
          <p:cNvGrpSpPr/>
          <p:nvPr/>
        </p:nvGrpSpPr>
        <p:grpSpPr>
          <a:xfrm>
            <a:off x="4726724" y="4561396"/>
            <a:ext cx="1080120" cy="1080120"/>
            <a:chOff x="539552" y="908720"/>
            <a:chExt cx="1080120" cy="1080120"/>
          </a:xfrm>
        </p:grpSpPr>
        <p:sp>
          <p:nvSpPr>
            <p:cNvPr id="128" name="Oval 127"/>
            <p:cNvSpPr/>
            <p:nvPr/>
          </p:nvSpPr>
          <p:spPr>
            <a:xfrm>
              <a:off x="539552" y="908720"/>
              <a:ext cx="1080120" cy="10801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29" name="Straight Arrow Connector 128"/>
            <p:cNvCxnSpPr>
              <a:endCxn id="128" idx="6"/>
            </p:cNvCxnSpPr>
            <p:nvPr/>
          </p:nvCxnSpPr>
          <p:spPr>
            <a:xfrm flipV="1">
              <a:off x="560693" y="1448780"/>
              <a:ext cx="1058979" cy="16576"/>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30" name="TextBox 129"/>
            <p:cNvSpPr txBox="1"/>
            <p:nvPr/>
          </p:nvSpPr>
          <p:spPr>
            <a:xfrm>
              <a:off x="828213" y="1053199"/>
              <a:ext cx="538805" cy="461665"/>
            </a:xfrm>
            <a:prstGeom prst="rect">
              <a:avLst/>
            </a:prstGeom>
            <a:noFill/>
          </p:spPr>
          <p:txBody>
            <a:bodyPr wrap="square" rtlCol="0">
              <a:spAutoFit/>
            </a:bodyPr>
            <a:lstStyle/>
            <a:p>
              <a:pPr algn="ctr"/>
              <a:r>
                <a:rPr lang="en-GB" sz="2400" dirty="0"/>
                <a:t>20</a:t>
              </a:r>
            </a:p>
          </p:txBody>
        </p:sp>
      </p:grpSp>
      <mc:AlternateContent xmlns:mc="http://schemas.openxmlformats.org/markup-compatibility/2006" xmlns:a14="http://schemas.microsoft.com/office/drawing/2010/main">
        <mc:Choice Requires="a14">
          <p:sp>
            <p:nvSpPr>
              <p:cNvPr id="131" name="TextBox 130"/>
              <p:cNvSpPr txBox="1"/>
              <p:nvPr/>
            </p:nvSpPr>
            <p:spPr>
              <a:xfrm>
                <a:off x="4572000" y="5672651"/>
                <a:ext cx="1498294"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𝐴</m:t>
                      </m:r>
                      <m:r>
                        <a:rPr lang="en-GB" sz="2400" b="0" i="1" smtClean="0">
                          <a:latin typeface="Cambria Math" panose="02040503050406030204" pitchFamily="18" charset="0"/>
                        </a:rPr>
                        <m:t>=100</m:t>
                      </m:r>
                      <m:r>
                        <a:rPr lang="en-GB" sz="2400" b="0" i="1" smtClean="0">
                          <a:latin typeface="Cambria Math" panose="02040503050406030204" pitchFamily="18" charset="0"/>
                        </a:rPr>
                        <m:t>𝜋</m:t>
                      </m:r>
                    </m:oMath>
                  </m:oMathPara>
                </a14:m>
                <a:endParaRPr lang="en-GB" sz="2400" dirty="0"/>
              </a:p>
            </p:txBody>
          </p:sp>
        </mc:Choice>
        <mc:Fallback xmlns="">
          <p:sp>
            <p:nvSpPr>
              <p:cNvPr id="131" name="TextBox 130"/>
              <p:cNvSpPr txBox="1">
                <a:spLocks noRot="1" noChangeAspect="1" noMove="1" noResize="1" noEditPoints="1" noAdjustHandles="1" noChangeArrowheads="1" noChangeShapeType="1" noTextEdit="1"/>
              </p:cNvSpPr>
              <p:nvPr/>
            </p:nvSpPr>
            <p:spPr>
              <a:xfrm>
                <a:off x="4572000" y="5672651"/>
                <a:ext cx="1498294" cy="461665"/>
              </a:xfrm>
              <a:prstGeom prst="rect">
                <a:avLst/>
              </a:prstGeom>
              <a:blipFill rotWithShape="0">
                <a:blip r:embed="rId17"/>
                <a:stretch>
                  <a:fillRect l="-2439"/>
                </a:stretch>
              </a:blipFill>
            </p:spPr>
            <p:txBody>
              <a:bodyPr/>
              <a:lstStyle/>
              <a:p>
                <a:r>
                  <a:rPr lang="en-GB">
                    <a:noFill/>
                  </a:rPr>
                  <a:t> </a:t>
                </a:r>
              </a:p>
            </p:txBody>
          </p:sp>
        </mc:Fallback>
      </mc:AlternateContent>
      <p:sp>
        <p:nvSpPr>
          <p:cNvPr id="132" name="Rectangle 131"/>
          <p:cNvSpPr/>
          <p:nvPr/>
        </p:nvSpPr>
        <p:spPr>
          <a:xfrm>
            <a:off x="5255045" y="5697639"/>
            <a:ext cx="672029" cy="4175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33" name="Group 132"/>
          <p:cNvGrpSpPr/>
          <p:nvPr/>
        </p:nvGrpSpPr>
        <p:grpSpPr>
          <a:xfrm>
            <a:off x="6202717" y="4553096"/>
            <a:ext cx="1080120" cy="1080120"/>
            <a:chOff x="539552" y="908720"/>
            <a:chExt cx="1080120" cy="1080120"/>
          </a:xfrm>
        </p:grpSpPr>
        <p:sp>
          <p:nvSpPr>
            <p:cNvPr id="134" name="Oval 133"/>
            <p:cNvSpPr/>
            <p:nvPr/>
          </p:nvSpPr>
          <p:spPr>
            <a:xfrm>
              <a:off x="539552" y="908720"/>
              <a:ext cx="1080120" cy="10801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35" name="Straight Arrow Connector 134"/>
            <p:cNvCxnSpPr>
              <a:endCxn id="134" idx="6"/>
            </p:cNvCxnSpPr>
            <p:nvPr/>
          </p:nvCxnSpPr>
          <p:spPr>
            <a:xfrm flipV="1">
              <a:off x="560693" y="1448780"/>
              <a:ext cx="1058979" cy="16576"/>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36" name="TextBox 135"/>
            <p:cNvSpPr txBox="1"/>
            <p:nvPr/>
          </p:nvSpPr>
          <p:spPr>
            <a:xfrm>
              <a:off x="832457" y="1056967"/>
              <a:ext cx="535145" cy="461665"/>
            </a:xfrm>
            <a:prstGeom prst="rect">
              <a:avLst/>
            </a:prstGeom>
            <a:noFill/>
          </p:spPr>
          <p:txBody>
            <a:bodyPr wrap="square" rtlCol="0">
              <a:spAutoFit/>
            </a:bodyPr>
            <a:lstStyle/>
            <a:p>
              <a:pPr algn="ctr"/>
              <a:r>
                <a:rPr lang="en-GB" sz="2400" dirty="0"/>
                <a:t>19</a:t>
              </a:r>
            </a:p>
          </p:txBody>
        </p:sp>
      </p:grpSp>
      <mc:AlternateContent xmlns:mc="http://schemas.openxmlformats.org/markup-compatibility/2006" xmlns:a14="http://schemas.microsoft.com/office/drawing/2010/main">
        <mc:Choice Requires="a14">
          <p:sp>
            <p:nvSpPr>
              <p:cNvPr id="137" name="TextBox 136"/>
              <p:cNvSpPr txBox="1"/>
              <p:nvPr/>
            </p:nvSpPr>
            <p:spPr>
              <a:xfrm>
                <a:off x="6102387" y="5673876"/>
                <a:ext cx="1311000"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𝐶</m:t>
                      </m:r>
                      <m:r>
                        <a:rPr lang="en-GB" sz="2400" b="0" i="1" smtClean="0">
                          <a:latin typeface="Cambria Math" panose="02040503050406030204" pitchFamily="18" charset="0"/>
                        </a:rPr>
                        <m:t>=19</m:t>
                      </m:r>
                      <m:r>
                        <a:rPr lang="en-GB" sz="2400" b="0" i="1" smtClean="0">
                          <a:latin typeface="Cambria Math" panose="02040503050406030204" pitchFamily="18" charset="0"/>
                        </a:rPr>
                        <m:t>𝜋</m:t>
                      </m:r>
                    </m:oMath>
                  </m:oMathPara>
                </a14:m>
                <a:endParaRPr lang="en-GB" sz="2400" dirty="0"/>
              </a:p>
            </p:txBody>
          </p:sp>
        </mc:Choice>
        <mc:Fallback xmlns="">
          <p:sp>
            <p:nvSpPr>
              <p:cNvPr id="137" name="TextBox 136"/>
              <p:cNvSpPr txBox="1">
                <a:spLocks noRot="1" noChangeAspect="1" noMove="1" noResize="1" noEditPoints="1" noAdjustHandles="1" noChangeArrowheads="1" noChangeShapeType="1" noTextEdit="1"/>
              </p:cNvSpPr>
              <p:nvPr/>
            </p:nvSpPr>
            <p:spPr>
              <a:xfrm>
                <a:off x="6102387" y="5673876"/>
                <a:ext cx="1311000" cy="461665"/>
              </a:xfrm>
              <a:prstGeom prst="rect">
                <a:avLst/>
              </a:prstGeom>
              <a:blipFill rotWithShape="0">
                <a:blip r:embed="rId18"/>
                <a:stretch>
                  <a:fillRect l="-3256"/>
                </a:stretch>
              </a:blipFill>
            </p:spPr>
            <p:txBody>
              <a:bodyPr/>
              <a:lstStyle/>
              <a:p>
                <a:r>
                  <a:rPr lang="en-GB">
                    <a:noFill/>
                  </a:rPr>
                  <a:t> </a:t>
                </a:r>
              </a:p>
            </p:txBody>
          </p:sp>
        </mc:Fallback>
      </mc:AlternateContent>
      <p:sp>
        <p:nvSpPr>
          <p:cNvPr id="138" name="Rectangle 137"/>
          <p:cNvSpPr/>
          <p:nvPr/>
        </p:nvSpPr>
        <p:spPr>
          <a:xfrm>
            <a:off x="6758752" y="5705249"/>
            <a:ext cx="523496" cy="4175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39" name="Group 138"/>
          <p:cNvGrpSpPr/>
          <p:nvPr/>
        </p:nvGrpSpPr>
        <p:grpSpPr>
          <a:xfrm>
            <a:off x="7623838" y="4555517"/>
            <a:ext cx="1208461" cy="1080120"/>
            <a:chOff x="539552" y="908720"/>
            <a:chExt cx="1208461" cy="1080120"/>
          </a:xfrm>
        </p:grpSpPr>
        <p:sp>
          <p:nvSpPr>
            <p:cNvPr id="140" name="Oval 139"/>
            <p:cNvSpPr/>
            <p:nvPr/>
          </p:nvSpPr>
          <p:spPr>
            <a:xfrm>
              <a:off x="539552" y="908720"/>
              <a:ext cx="1080120" cy="10801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41" name="Straight Arrow Connector 140"/>
            <p:cNvCxnSpPr>
              <a:endCxn id="140" idx="6"/>
            </p:cNvCxnSpPr>
            <p:nvPr/>
          </p:nvCxnSpPr>
          <p:spPr>
            <a:xfrm flipV="1">
              <a:off x="1068636" y="1448780"/>
              <a:ext cx="551036" cy="544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42" name="TextBox 141"/>
            <p:cNvSpPr txBox="1"/>
            <p:nvPr/>
          </p:nvSpPr>
          <p:spPr>
            <a:xfrm>
              <a:off x="940295" y="1083048"/>
              <a:ext cx="807718" cy="461665"/>
            </a:xfrm>
            <a:prstGeom prst="rect">
              <a:avLst/>
            </a:prstGeom>
            <a:noFill/>
          </p:spPr>
          <p:txBody>
            <a:bodyPr wrap="square" rtlCol="0">
              <a:spAutoFit/>
            </a:bodyPr>
            <a:lstStyle/>
            <a:p>
              <a:pPr algn="ctr"/>
              <a:r>
                <a:rPr lang="en-GB" sz="2400" dirty="0"/>
                <a:t>8</a:t>
              </a:r>
            </a:p>
          </p:txBody>
        </p:sp>
      </p:grpSp>
      <mc:AlternateContent xmlns:mc="http://schemas.openxmlformats.org/markup-compatibility/2006" xmlns:a14="http://schemas.microsoft.com/office/drawing/2010/main">
        <mc:Choice Requires="a14">
          <p:sp>
            <p:nvSpPr>
              <p:cNvPr id="143" name="TextBox 142"/>
              <p:cNvSpPr txBox="1"/>
              <p:nvPr/>
            </p:nvSpPr>
            <p:spPr>
              <a:xfrm>
                <a:off x="7554502" y="5676635"/>
                <a:ext cx="1376554"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𝐶</m:t>
                      </m:r>
                      <m:r>
                        <a:rPr lang="en-GB" sz="2400" b="0" i="1" smtClean="0">
                          <a:latin typeface="Cambria Math" panose="02040503050406030204" pitchFamily="18" charset="0"/>
                        </a:rPr>
                        <m:t>=16</m:t>
                      </m:r>
                      <m:r>
                        <a:rPr lang="en-GB" sz="2400" b="0" i="1" smtClean="0">
                          <a:latin typeface="Cambria Math" panose="02040503050406030204" pitchFamily="18" charset="0"/>
                        </a:rPr>
                        <m:t>𝜋</m:t>
                      </m:r>
                    </m:oMath>
                  </m:oMathPara>
                </a14:m>
                <a:endParaRPr lang="en-GB" sz="2400" dirty="0"/>
              </a:p>
            </p:txBody>
          </p:sp>
        </mc:Choice>
        <mc:Fallback xmlns="">
          <p:sp>
            <p:nvSpPr>
              <p:cNvPr id="143" name="TextBox 142"/>
              <p:cNvSpPr txBox="1">
                <a:spLocks noRot="1" noChangeAspect="1" noMove="1" noResize="1" noEditPoints="1" noAdjustHandles="1" noChangeArrowheads="1" noChangeShapeType="1" noTextEdit="1"/>
              </p:cNvSpPr>
              <p:nvPr/>
            </p:nvSpPr>
            <p:spPr>
              <a:xfrm>
                <a:off x="7554502" y="5676635"/>
                <a:ext cx="1376554" cy="461665"/>
              </a:xfrm>
              <a:prstGeom prst="rect">
                <a:avLst/>
              </a:prstGeom>
              <a:blipFill rotWithShape="0">
                <a:blip r:embed="rId19"/>
                <a:stretch>
                  <a:fillRect l="-885"/>
                </a:stretch>
              </a:blipFill>
            </p:spPr>
            <p:txBody>
              <a:bodyPr/>
              <a:lstStyle/>
              <a:p>
                <a:r>
                  <a:rPr lang="en-GB">
                    <a:noFill/>
                  </a:rPr>
                  <a:t> </a:t>
                </a:r>
              </a:p>
            </p:txBody>
          </p:sp>
        </mc:Fallback>
      </mc:AlternateContent>
      <p:sp>
        <p:nvSpPr>
          <p:cNvPr id="144" name="Rectangle 143"/>
          <p:cNvSpPr/>
          <p:nvPr/>
        </p:nvSpPr>
        <p:spPr>
          <a:xfrm>
            <a:off x="8196747" y="5708081"/>
            <a:ext cx="627764" cy="4175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59037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21"/>
                                        </p:tgtEl>
                                      </p:cBhvr>
                                    </p:animEffect>
                                    <p:set>
                                      <p:cBhvr>
                                        <p:cTn id="15" dur="1" fill="hold">
                                          <p:stCondLst>
                                            <p:cond delay="499"/>
                                          </p:stCondLst>
                                        </p:cTn>
                                        <p:tgtEl>
                                          <p:spTgt spid="2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28"/>
                                        </p:tgtEl>
                                      </p:cBhvr>
                                    </p:animEffect>
                                    <p:set>
                                      <p:cBhvr>
                                        <p:cTn id="28" dur="1" fill="hold">
                                          <p:stCondLst>
                                            <p:cond delay="499"/>
                                          </p:stCondLst>
                                        </p:cTn>
                                        <p:tgtEl>
                                          <p:spTgt spid="2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34"/>
                                        </p:tgtEl>
                                      </p:cBhvr>
                                    </p:animEffect>
                                    <p:set>
                                      <p:cBhvr>
                                        <p:cTn id="41" dur="1" fill="hold">
                                          <p:stCondLst>
                                            <p:cond delay="499"/>
                                          </p:stCondLst>
                                        </p:cTn>
                                        <p:tgtEl>
                                          <p:spTgt spid="3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6"/>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childTnLst>
                                </p:cTn>
                              </p:par>
                              <p:par>
                                <p:cTn id="48" presetID="1" presetClass="entr" presetSubtype="0" fill="hold" grpId="1" nodeType="withEffect">
                                  <p:stCondLst>
                                    <p:cond delay="0"/>
                                  </p:stCondLst>
                                  <p:childTnLst>
                                    <p:set>
                                      <p:cBhvr>
                                        <p:cTn id="49" dur="1" fill="hold">
                                          <p:stCondLst>
                                            <p:cond delay="0"/>
                                          </p:stCondLst>
                                        </p:cTn>
                                        <p:tgtEl>
                                          <p:spTgt spid="4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0" nodeType="clickEffect">
                                  <p:stCondLst>
                                    <p:cond delay="0"/>
                                  </p:stCondLst>
                                  <p:childTnLst>
                                    <p:animEffect transition="out" filter="fade">
                                      <p:cBhvr>
                                        <p:cTn id="53" dur="500"/>
                                        <p:tgtEl>
                                          <p:spTgt spid="41"/>
                                        </p:tgtEl>
                                      </p:cBhvr>
                                    </p:animEffect>
                                    <p:set>
                                      <p:cBhvr>
                                        <p:cTn id="54" dur="1" fill="hold">
                                          <p:stCondLst>
                                            <p:cond delay="499"/>
                                          </p:stCondLst>
                                        </p:cTn>
                                        <p:tgtEl>
                                          <p:spTgt spid="4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47"/>
                                        </p:tgtEl>
                                      </p:cBhvr>
                                    </p:animEffect>
                                    <p:set>
                                      <p:cBhvr>
                                        <p:cTn id="67" dur="1" fill="hold">
                                          <p:stCondLst>
                                            <p:cond delay="499"/>
                                          </p:stCondLst>
                                        </p:cTn>
                                        <p:tgtEl>
                                          <p:spTgt spid="47"/>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48"/>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52"/>
                                        </p:tgtEl>
                                        <p:attrNameLst>
                                          <p:attrName>style.visibility</p:attrName>
                                        </p:attrNameLst>
                                      </p:cBhvr>
                                      <p:to>
                                        <p:strVal val="visible"/>
                                      </p:to>
                                    </p:set>
                                  </p:childTnLst>
                                </p:cTn>
                              </p:par>
                              <p:par>
                                <p:cTn id="74" presetID="1" presetClass="entr" presetSubtype="0" fill="hold" grpId="1" nodeType="withEffect">
                                  <p:stCondLst>
                                    <p:cond delay="0"/>
                                  </p:stCondLst>
                                  <p:childTnLst>
                                    <p:set>
                                      <p:cBhvr>
                                        <p:cTn id="75" dur="1" fill="hold">
                                          <p:stCondLst>
                                            <p:cond delay="0"/>
                                          </p:stCondLst>
                                        </p:cTn>
                                        <p:tgtEl>
                                          <p:spTgt spid="53"/>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0" nodeType="clickEffect">
                                  <p:stCondLst>
                                    <p:cond delay="0"/>
                                  </p:stCondLst>
                                  <p:childTnLst>
                                    <p:animEffect transition="out" filter="fade">
                                      <p:cBhvr>
                                        <p:cTn id="79" dur="500"/>
                                        <p:tgtEl>
                                          <p:spTgt spid="53"/>
                                        </p:tgtEl>
                                      </p:cBhvr>
                                    </p:animEffect>
                                    <p:set>
                                      <p:cBhvr>
                                        <p:cTn id="80" dur="1" fill="hold">
                                          <p:stCondLst>
                                            <p:cond delay="499"/>
                                          </p:stCondLst>
                                        </p:cTn>
                                        <p:tgtEl>
                                          <p:spTgt spid="53"/>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5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8"/>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5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0" nodeType="clickEffect">
                                  <p:stCondLst>
                                    <p:cond delay="0"/>
                                  </p:stCondLst>
                                  <p:childTnLst>
                                    <p:animEffect transition="out" filter="fade">
                                      <p:cBhvr>
                                        <p:cTn id="92" dur="500"/>
                                        <p:tgtEl>
                                          <p:spTgt spid="59"/>
                                        </p:tgtEl>
                                      </p:cBhvr>
                                    </p:animEffect>
                                    <p:set>
                                      <p:cBhvr>
                                        <p:cTn id="93" dur="1" fill="hold">
                                          <p:stCondLst>
                                            <p:cond delay="499"/>
                                          </p:stCondLst>
                                        </p:cTn>
                                        <p:tgtEl>
                                          <p:spTgt spid="59"/>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63"/>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childTnLst>
                                </p:cTn>
                              </p:par>
                              <p:par>
                                <p:cTn id="100" presetID="1" presetClass="entr" presetSubtype="0" fill="hold" grpId="1" nodeType="withEffect">
                                  <p:stCondLst>
                                    <p:cond delay="0"/>
                                  </p:stCondLst>
                                  <p:childTnLst>
                                    <p:set>
                                      <p:cBhvr>
                                        <p:cTn id="101" dur="1" fill="hold">
                                          <p:stCondLst>
                                            <p:cond delay="0"/>
                                          </p:stCondLst>
                                        </p:cTn>
                                        <p:tgtEl>
                                          <p:spTgt spid="68"/>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68"/>
                                        </p:tgtEl>
                                      </p:cBhvr>
                                    </p:animEffect>
                                    <p:set>
                                      <p:cBhvr>
                                        <p:cTn id="106" dur="1" fill="hold">
                                          <p:stCondLst>
                                            <p:cond delay="499"/>
                                          </p:stCondLst>
                                        </p:cTn>
                                        <p:tgtEl>
                                          <p:spTgt spid="68"/>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6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3"/>
                                        </p:tgtEl>
                                        <p:attrNameLst>
                                          <p:attrName>style.visibility</p:attrName>
                                        </p:attrNameLst>
                                      </p:cBhvr>
                                      <p:to>
                                        <p:strVal val="visible"/>
                                      </p:to>
                                    </p:set>
                                  </p:childTnLst>
                                </p:cTn>
                              </p:par>
                              <p:par>
                                <p:cTn id="113" presetID="1" presetClass="entr" presetSubtype="0" fill="hold" grpId="1" nodeType="withEffect">
                                  <p:stCondLst>
                                    <p:cond delay="0"/>
                                  </p:stCondLst>
                                  <p:childTnLst>
                                    <p:set>
                                      <p:cBhvr>
                                        <p:cTn id="114" dur="1" fill="hold">
                                          <p:stCondLst>
                                            <p:cond delay="0"/>
                                          </p:stCondLst>
                                        </p:cTn>
                                        <p:tgtEl>
                                          <p:spTgt spid="74"/>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grpId="0" nodeType="clickEffect">
                                  <p:stCondLst>
                                    <p:cond delay="0"/>
                                  </p:stCondLst>
                                  <p:childTnLst>
                                    <p:animEffect transition="out" filter="fade">
                                      <p:cBhvr>
                                        <p:cTn id="118" dur="500"/>
                                        <p:tgtEl>
                                          <p:spTgt spid="74"/>
                                        </p:tgtEl>
                                      </p:cBhvr>
                                    </p:animEffect>
                                    <p:set>
                                      <p:cBhvr>
                                        <p:cTn id="119" dur="1" fill="hold">
                                          <p:stCondLst>
                                            <p:cond delay="499"/>
                                          </p:stCondLst>
                                        </p:cTn>
                                        <p:tgtEl>
                                          <p:spTgt spid="74"/>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nodeType="clickEffect">
                                  <p:stCondLst>
                                    <p:cond delay="0"/>
                                  </p:stCondLst>
                                  <p:childTnLst>
                                    <p:set>
                                      <p:cBhvr>
                                        <p:cTn id="123" dur="1" fill="hold">
                                          <p:stCondLst>
                                            <p:cond delay="0"/>
                                          </p:stCondLst>
                                        </p:cTn>
                                        <p:tgtEl>
                                          <p:spTgt spid="75"/>
                                        </p:tgtEl>
                                        <p:attrNameLst>
                                          <p:attrName>style.visibility</p:attrName>
                                        </p:attrNameLst>
                                      </p:cBhvr>
                                      <p:to>
                                        <p:strVal val="visible"/>
                                      </p:to>
                                    </p:set>
                                  </p:childTnLst>
                                </p:cTn>
                              </p:par>
                              <p:par>
                                <p:cTn id="124" presetID="1" presetClass="entr" presetSubtype="0" fill="hold" grpId="1" nodeType="withEffect">
                                  <p:stCondLst>
                                    <p:cond delay="0"/>
                                  </p:stCondLst>
                                  <p:childTnLst>
                                    <p:set>
                                      <p:cBhvr>
                                        <p:cTn id="125" dur="1" fill="hold">
                                          <p:stCondLst>
                                            <p:cond delay="0"/>
                                          </p:stCondLst>
                                        </p:cTn>
                                        <p:tgtEl>
                                          <p:spTgt spid="79"/>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80"/>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0" presetClass="exit" presetSubtype="0" fill="hold" grpId="0" nodeType="clickEffect">
                                  <p:stCondLst>
                                    <p:cond delay="0"/>
                                  </p:stCondLst>
                                  <p:childTnLst>
                                    <p:animEffect transition="out" filter="fade">
                                      <p:cBhvr>
                                        <p:cTn id="131" dur="500"/>
                                        <p:tgtEl>
                                          <p:spTgt spid="79"/>
                                        </p:tgtEl>
                                      </p:cBhvr>
                                    </p:animEffect>
                                    <p:set>
                                      <p:cBhvr>
                                        <p:cTn id="132" dur="1" fill="hold">
                                          <p:stCondLst>
                                            <p:cond delay="499"/>
                                          </p:stCondLst>
                                        </p:cTn>
                                        <p:tgtEl>
                                          <p:spTgt spid="79"/>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81"/>
                                        </p:tgtEl>
                                        <p:attrNameLst>
                                          <p:attrName>style.visibility</p:attrName>
                                        </p:attrNameLst>
                                      </p:cBhvr>
                                      <p:to>
                                        <p:strVal val="visible"/>
                                      </p:to>
                                    </p:set>
                                  </p:childTnLst>
                                </p:cTn>
                              </p:par>
                              <p:par>
                                <p:cTn id="137" presetID="1" presetClass="entr" presetSubtype="0" fill="hold" grpId="1" nodeType="withEffect">
                                  <p:stCondLst>
                                    <p:cond delay="0"/>
                                  </p:stCondLst>
                                  <p:childTnLst>
                                    <p:set>
                                      <p:cBhvr>
                                        <p:cTn id="138" dur="1" fill="hold">
                                          <p:stCondLst>
                                            <p:cond delay="0"/>
                                          </p:stCondLst>
                                        </p:cTn>
                                        <p:tgtEl>
                                          <p:spTgt spid="86"/>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85"/>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0" presetClass="exit" presetSubtype="0" fill="hold" grpId="0" nodeType="clickEffect">
                                  <p:stCondLst>
                                    <p:cond delay="0"/>
                                  </p:stCondLst>
                                  <p:childTnLst>
                                    <p:animEffect transition="out" filter="fade">
                                      <p:cBhvr>
                                        <p:cTn id="144" dur="500"/>
                                        <p:tgtEl>
                                          <p:spTgt spid="86"/>
                                        </p:tgtEl>
                                      </p:cBhvr>
                                    </p:animEffect>
                                    <p:set>
                                      <p:cBhvr>
                                        <p:cTn id="145" dur="1" fill="hold">
                                          <p:stCondLst>
                                            <p:cond delay="499"/>
                                          </p:stCondLst>
                                        </p:cTn>
                                        <p:tgtEl>
                                          <p:spTgt spid="86"/>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nodeType="clickEffect">
                                  <p:stCondLst>
                                    <p:cond delay="0"/>
                                  </p:stCondLst>
                                  <p:childTnLst>
                                    <p:set>
                                      <p:cBhvr>
                                        <p:cTn id="149" dur="1" fill="hold">
                                          <p:stCondLst>
                                            <p:cond delay="0"/>
                                          </p:stCondLst>
                                        </p:cTn>
                                        <p:tgtEl>
                                          <p:spTgt spid="93"/>
                                        </p:tgtEl>
                                        <p:attrNameLst>
                                          <p:attrName>style.visibility</p:attrName>
                                        </p:attrNameLst>
                                      </p:cBhvr>
                                      <p:to>
                                        <p:strVal val="visible"/>
                                      </p:to>
                                    </p:set>
                                  </p:childTnLst>
                                </p:cTn>
                              </p:par>
                              <p:par>
                                <p:cTn id="150" presetID="1" presetClass="entr" presetSubtype="0" fill="hold" grpId="0" nodeType="withEffect">
                                  <p:stCondLst>
                                    <p:cond delay="0"/>
                                  </p:stCondLst>
                                  <p:childTnLst>
                                    <p:set>
                                      <p:cBhvr>
                                        <p:cTn id="151" dur="1" fill="hold">
                                          <p:stCondLst>
                                            <p:cond delay="0"/>
                                          </p:stCondLst>
                                        </p:cTn>
                                        <p:tgtEl>
                                          <p:spTgt spid="97"/>
                                        </p:tgtEl>
                                        <p:attrNameLst>
                                          <p:attrName>style.visibility</p:attrName>
                                        </p:attrNameLst>
                                      </p:cBhvr>
                                      <p:to>
                                        <p:strVal val="visible"/>
                                      </p:to>
                                    </p:set>
                                  </p:childTnLst>
                                </p:cTn>
                              </p:par>
                              <p:par>
                                <p:cTn id="152" presetID="1" presetClass="entr" presetSubtype="0" fill="hold" grpId="1" nodeType="withEffect">
                                  <p:stCondLst>
                                    <p:cond delay="0"/>
                                  </p:stCondLst>
                                  <p:childTnLst>
                                    <p:set>
                                      <p:cBhvr>
                                        <p:cTn id="153" dur="1" fill="hold">
                                          <p:stCondLst>
                                            <p:cond delay="0"/>
                                          </p:stCondLst>
                                        </p:cTn>
                                        <p:tgtEl>
                                          <p:spTgt spid="98"/>
                                        </p:tgtEl>
                                        <p:attrNameLst>
                                          <p:attrName>style.visibility</p:attrName>
                                        </p:attrNameLst>
                                      </p:cBhvr>
                                      <p:to>
                                        <p:strVal val="visible"/>
                                      </p:to>
                                    </p:set>
                                  </p:childTnLst>
                                </p:cTn>
                              </p:par>
                            </p:childTnLst>
                          </p:cTn>
                        </p:par>
                      </p:childTnLst>
                    </p:cTn>
                  </p:par>
                  <p:par>
                    <p:cTn id="154" fill="hold">
                      <p:stCondLst>
                        <p:cond delay="indefinite"/>
                      </p:stCondLst>
                      <p:childTnLst>
                        <p:par>
                          <p:cTn id="155" fill="hold">
                            <p:stCondLst>
                              <p:cond delay="0"/>
                            </p:stCondLst>
                            <p:childTnLst>
                              <p:par>
                                <p:cTn id="156" presetID="10" presetClass="exit" presetSubtype="0" fill="hold" grpId="0" nodeType="clickEffect">
                                  <p:stCondLst>
                                    <p:cond delay="0"/>
                                  </p:stCondLst>
                                  <p:childTnLst>
                                    <p:animEffect transition="out" filter="fade">
                                      <p:cBhvr>
                                        <p:cTn id="157" dur="500"/>
                                        <p:tgtEl>
                                          <p:spTgt spid="98"/>
                                        </p:tgtEl>
                                      </p:cBhvr>
                                    </p:animEffect>
                                    <p:set>
                                      <p:cBhvr>
                                        <p:cTn id="158" dur="1" fill="hold">
                                          <p:stCondLst>
                                            <p:cond delay="499"/>
                                          </p:stCondLst>
                                        </p:cTn>
                                        <p:tgtEl>
                                          <p:spTgt spid="98"/>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104"/>
                                        </p:tgtEl>
                                        <p:attrNameLst>
                                          <p:attrName>style.visibility</p:attrName>
                                        </p:attrNameLst>
                                      </p:cBhvr>
                                      <p:to>
                                        <p:strVal val="visible"/>
                                      </p:to>
                                    </p:set>
                                  </p:childTnLst>
                                </p:cTn>
                              </p:par>
                              <p:par>
                                <p:cTn id="163" presetID="1" presetClass="entr" presetSubtype="0" fill="hold" grpId="1" nodeType="withEffect">
                                  <p:stCondLst>
                                    <p:cond delay="0"/>
                                  </p:stCondLst>
                                  <p:childTnLst>
                                    <p:set>
                                      <p:cBhvr>
                                        <p:cTn id="164" dur="1" fill="hold">
                                          <p:stCondLst>
                                            <p:cond delay="0"/>
                                          </p:stCondLst>
                                        </p:cTn>
                                        <p:tgtEl>
                                          <p:spTgt spid="109"/>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08"/>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0" presetClass="exit" presetSubtype="0" fill="hold" grpId="0" nodeType="clickEffect">
                                  <p:stCondLst>
                                    <p:cond delay="0"/>
                                  </p:stCondLst>
                                  <p:childTnLst>
                                    <p:animEffect transition="out" filter="fade">
                                      <p:cBhvr>
                                        <p:cTn id="170" dur="500"/>
                                        <p:tgtEl>
                                          <p:spTgt spid="109"/>
                                        </p:tgtEl>
                                      </p:cBhvr>
                                    </p:animEffect>
                                    <p:set>
                                      <p:cBhvr>
                                        <p:cTn id="171" dur="1" fill="hold">
                                          <p:stCondLst>
                                            <p:cond delay="499"/>
                                          </p:stCondLst>
                                        </p:cTn>
                                        <p:tgtEl>
                                          <p:spTgt spid="109"/>
                                        </p:tgtEl>
                                        <p:attrNameLst>
                                          <p:attrName>style.visibility</p:attrName>
                                        </p:attrNameLst>
                                      </p:cBhvr>
                                      <p:to>
                                        <p:strVal val="hidden"/>
                                      </p:to>
                                    </p:set>
                                  </p:childTnLst>
                                </p:cTn>
                              </p:par>
                            </p:childTnLst>
                          </p:cTn>
                        </p:par>
                      </p:childTnLst>
                    </p:cTn>
                  </p:par>
                  <p:par>
                    <p:cTn id="172" fill="hold">
                      <p:stCondLst>
                        <p:cond delay="indefinite"/>
                      </p:stCondLst>
                      <p:childTnLst>
                        <p:par>
                          <p:cTn id="173" fill="hold">
                            <p:stCondLst>
                              <p:cond delay="0"/>
                            </p:stCondLst>
                            <p:childTnLst>
                              <p:par>
                                <p:cTn id="174" presetID="1" presetClass="entr" presetSubtype="0" fill="hold" nodeType="clickEffect">
                                  <p:stCondLst>
                                    <p:cond delay="0"/>
                                  </p:stCondLst>
                                  <p:childTnLst>
                                    <p:set>
                                      <p:cBhvr>
                                        <p:cTn id="175" dur="1" fill="hold">
                                          <p:stCondLst>
                                            <p:cond delay="0"/>
                                          </p:stCondLst>
                                        </p:cTn>
                                        <p:tgtEl>
                                          <p:spTgt spid="110"/>
                                        </p:tgtEl>
                                        <p:attrNameLst>
                                          <p:attrName>style.visibility</p:attrName>
                                        </p:attrNameLst>
                                      </p:cBhvr>
                                      <p:to>
                                        <p:strVal val="visible"/>
                                      </p:to>
                                    </p:set>
                                  </p:childTnLst>
                                </p:cTn>
                              </p:par>
                              <p:par>
                                <p:cTn id="176" presetID="1" presetClass="entr" presetSubtype="0" fill="hold" grpId="0" nodeType="withEffect">
                                  <p:stCondLst>
                                    <p:cond delay="0"/>
                                  </p:stCondLst>
                                  <p:childTnLst>
                                    <p:set>
                                      <p:cBhvr>
                                        <p:cTn id="177" dur="1" fill="hold">
                                          <p:stCondLst>
                                            <p:cond delay="0"/>
                                          </p:stCondLst>
                                        </p:cTn>
                                        <p:tgtEl>
                                          <p:spTgt spid="114"/>
                                        </p:tgtEl>
                                        <p:attrNameLst>
                                          <p:attrName>style.visibility</p:attrName>
                                        </p:attrNameLst>
                                      </p:cBhvr>
                                      <p:to>
                                        <p:strVal val="visible"/>
                                      </p:to>
                                    </p:set>
                                  </p:childTnLst>
                                </p:cTn>
                              </p:par>
                              <p:par>
                                <p:cTn id="178" presetID="1" presetClass="entr" presetSubtype="0" fill="hold" grpId="1" nodeType="withEffect">
                                  <p:stCondLst>
                                    <p:cond delay="0"/>
                                  </p:stCondLst>
                                  <p:childTnLst>
                                    <p:set>
                                      <p:cBhvr>
                                        <p:cTn id="179" dur="1" fill="hold">
                                          <p:stCondLst>
                                            <p:cond delay="0"/>
                                          </p:stCondLst>
                                        </p:cTn>
                                        <p:tgtEl>
                                          <p:spTgt spid="115"/>
                                        </p:tgtEl>
                                        <p:attrNameLst>
                                          <p:attrName>style.visibility</p:attrName>
                                        </p:attrNameLst>
                                      </p:cBhvr>
                                      <p:to>
                                        <p:strVal val="visible"/>
                                      </p:to>
                                    </p:set>
                                  </p:childTnLst>
                                </p:cTn>
                              </p:par>
                            </p:childTnLst>
                          </p:cTn>
                        </p:par>
                      </p:childTnLst>
                    </p:cTn>
                  </p:par>
                  <p:par>
                    <p:cTn id="180" fill="hold">
                      <p:stCondLst>
                        <p:cond delay="indefinite"/>
                      </p:stCondLst>
                      <p:childTnLst>
                        <p:par>
                          <p:cTn id="181" fill="hold">
                            <p:stCondLst>
                              <p:cond delay="0"/>
                            </p:stCondLst>
                            <p:childTnLst>
                              <p:par>
                                <p:cTn id="182" presetID="10" presetClass="exit" presetSubtype="0" fill="hold" grpId="0" nodeType="clickEffect">
                                  <p:stCondLst>
                                    <p:cond delay="0"/>
                                  </p:stCondLst>
                                  <p:childTnLst>
                                    <p:animEffect transition="out" filter="fade">
                                      <p:cBhvr>
                                        <p:cTn id="183" dur="500"/>
                                        <p:tgtEl>
                                          <p:spTgt spid="115"/>
                                        </p:tgtEl>
                                      </p:cBhvr>
                                    </p:animEffect>
                                    <p:set>
                                      <p:cBhvr>
                                        <p:cTn id="184" dur="1" fill="hold">
                                          <p:stCondLst>
                                            <p:cond delay="499"/>
                                          </p:stCondLst>
                                        </p:cTn>
                                        <p:tgtEl>
                                          <p:spTgt spid="115"/>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nodeType="clickEffect">
                                  <p:stCondLst>
                                    <p:cond delay="0"/>
                                  </p:stCondLst>
                                  <p:childTnLst>
                                    <p:set>
                                      <p:cBhvr>
                                        <p:cTn id="188" dur="1" fill="hold">
                                          <p:stCondLst>
                                            <p:cond delay="0"/>
                                          </p:stCondLst>
                                        </p:cTn>
                                        <p:tgtEl>
                                          <p:spTgt spid="121"/>
                                        </p:tgtEl>
                                        <p:attrNameLst>
                                          <p:attrName>style.visibility</p:attrName>
                                        </p:attrNameLst>
                                      </p:cBhvr>
                                      <p:to>
                                        <p:strVal val="visible"/>
                                      </p:to>
                                    </p:set>
                                  </p:childTnLst>
                                </p:cTn>
                              </p:par>
                              <p:par>
                                <p:cTn id="189" presetID="1" presetClass="entr" presetSubtype="0" fill="hold" grpId="1" nodeType="withEffect">
                                  <p:stCondLst>
                                    <p:cond delay="0"/>
                                  </p:stCondLst>
                                  <p:childTnLst>
                                    <p:set>
                                      <p:cBhvr>
                                        <p:cTn id="190" dur="1" fill="hold">
                                          <p:stCondLst>
                                            <p:cond delay="0"/>
                                          </p:stCondLst>
                                        </p:cTn>
                                        <p:tgtEl>
                                          <p:spTgt spid="126"/>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125"/>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0" presetClass="exit" presetSubtype="0" fill="hold" grpId="0" nodeType="clickEffect">
                                  <p:stCondLst>
                                    <p:cond delay="0"/>
                                  </p:stCondLst>
                                  <p:childTnLst>
                                    <p:animEffect transition="out" filter="fade">
                                      <p:cBhvr>
                                        <p:cTn id="196" dur="500"/>
                                        <p:tgtEl>
                                          <p:spTgt spid="126"/>
                                        </p:tgtEl>
                                      </p:cBhvr>
                                    </p:animEffect>
                                    <p:set>
                                      <p:cBhvr>
                                        <p:cTn id="197" dur="1" fill="hold">
                                          <p:stCondLst>
                                            <p:cond delay="499"/>
                                          </p:stCondLst>
                                        </p:cTn>
                                        <p:tgtEl>
                                          <p:spTgt spid="126"/>
                                        </p:tgtEl>
                                        <p:attrNameLst>
                                          <p:attrName>style.visibility</p:attrName>
                                        </p:attrNameLst>
                                      </p:cBhvr>
                                      <p:to>
                                        <p:strVal val="hidden"/>
                                      </p:to>
                                    </p:set>
                                  </p:childTnLst>
                                </p:cTn>
                              </p:par>
                            </p:childTnLst>
                          </p:cTn>
                        </p:par>
                      </p:childTnLst>
                    </p:cTn>
                  </p:par>
                  <p:par>
                    <p:cTn id="198" fill="hold">
                      <p:stCondLst>
                        <p:cond delay="indefinite"/>
                      </p:stCondLst>
                      <p:childTnLst>
                        <p:par>
                          <p:cTn id="199" fill="hold">
                            <p:stCondLst>
                              <p:cond delay="0"/>
                            </p:stCondLst>
                            <p:childTnLst>
                              <p:par>
                                <p:cTn id="200" presetID="1" presetClass="entr" presetSubtype="0" fill="hold" nodeType="clickEffect">
                                  <p:stCondLst>
                                    <p:cond delay="0"/>
                                  </p:stCondLst>
                                  <p:childTnLst>
                                    <p:set>
                                      <p:cBhvr>
                                        <p:cTn id="201" dur="1" fill="hold">
                                          <p:stCondLst>
                                            <p:cond delay="0"/>
                                          </p:stCondLst>
                                        </p:cTn>
                                        <p:tgtEl>
                                          <p:spTgt spid="127"/>
                                        </p:tgtEl>
                                        <p:attrNameLst>
                                          <p:attrName>style.visibility</p:attrName>
                                        </p:attrNameLst>
                                      </p:cBhvr>
                                      <p:to>
                                        <p:strVal val="visible"/>
                                      </p:to>
                                    </p:set>
                                  </p:childTnLst>
                                </p:cTn>
                              </p:par>
                              <p:par>
                                <p:cTn id="202" presetID="1" presetClass="entr" presetSubtype="0" fill="hold" grpId="0" nodeType="withEffect">
                                  <p:stCondLst>
                                    <p:cond delay="0"/>
                                  </p:stCondLst>
                                  <p:childTnLst>
                                    <p:set>
                                      <p:cBhvr>
                                        <p:cTn id="203" dur="1" fill="hold">
                                          <p:stCondLst>
                                            <p:cond delay="0"/>
                                          </p:stCondLst>
                                        </p:cTn>
                                        <p:tgtEl>
                                          <p:spTgt spid="131"/>
                                        </p:tgtEl>
                                        <p:attrNameLst>
                                          <p:attrName>style.visibility</p:attrName>
                                        </p:attrNameLst>
                                      </p:cBhvr>
                                      <p:to>
                                        <p:strVal val="visible"/>
                                      </p:to>
                                    </p:set>
                                  </p:childTnLst>
                                </p:cTn>
                              </p:par>
                              <p:par>
                                <p:cTn id="204" presetID="1" presetClass="entr" presetSubtype="0" fill="hold" grpId="1" nodeType="withEffect">
                                  <p:stCondLst>
                                    <p:cond delay="0"/>
                                  </p:stCondLst>
                                  <p:childTnLst>
                                    <p:set>
                                      <p:cBhvr>
                                        <p:cTn id="205" dur="1" fill="hold">
                                          <p:stCondLst>
                                            <p:cond delay="0"/>
                                          </p:stCondLst>
                                        </p:cTn>
                                        <p:tgtEl>
                                          <p:spTgt spid="132"/>
                                        </p:tgtEl>
                                        <p:attrNameLst>
                                          <p:attrName>style.visibility</p:attrName>
                                        </p:attrNameLst>
                                      </p:cBhvr>
                                      <p:to>
                                        <p:strVal val="visible"/>
                                      </p:to>
                                    </p:set>
                                  </p:childTnLst>
                                </p:cTn>
                              </p:par>
                            </p:childTnLst>
                          </p:cTn>
                        </p:par>
                      </p:childTnLst>
                    </p:cTn>
                  </p:par>
                  <p:par>
                    <p:cTn id="206" fill="hold">
                      <p:stCondLst>
                        <p:cond delay="indefinite"/>
                      </p:stCondLst>
                      <p:childTnLst>
                        <p:par>
                          <p:cTn id="207" fill="hold">
                            <p:stCondLst>
                              <p:cond delay="0"/>
                            </p:stCondLst>
                            <p:childTnLst>
                              <p:par>
                                <p:cTn id="208" presetID="10" presetClass="exit" presetSubtype="0" fill="hold" grpId="0" nodeType="clickEffect">
                                  <p:stCondLst>
                                    <p:cond delay="0"/>
                                  </p:stCondLst>
                                  <p:childTnLst>
                                    <p:animEffect transition="out" filter="fade">
                                      <p:cBhvr>
                                        <p:cTn id="209" dur="500"/>
                                        <p:tgtEl>
                                          <p:spTgt spid="132"/>
                                        </p:tgtEl>
                                      </p:cBhvr>
                                    </p:animEffect>
                                    <p:set>
                                      <p:cBhvr>
                                        <p:cTn id="210" dur="1" fill="hold">
                                          <p:stCondLst>
                                            <p:cond delay="499"/>
                                          </p:stCondLst>
                                        </p:cTn>
                                        <p:tgtEl>
                                          <p:spTgt spid="132"/>
                                        </p:tgtEl>
                                        <p:attrNameLst>
                                          <p:attrName>style.visibility</p:attrName>
                                        </p:attrNameLst>
                                      </p:cBhvr>
                                      <p:to>
                                        <p:strVal val="hidden"/>
                                      </p:to>
                                    </p:se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nodeType="clickEffect">
                                  <p:stCondLst>
                                    <p:cond delay="0"/>
                                  </p:stCondLst>
                                  <p:childTnLst>
                                    <p:set>
                                      <p:cBhvr>
                                        <p:cTn id="214" dur="1" fill="hold">
                                          <p:stCondLst>
                                            <p:cond delay="0"/>
                                          </p:stCondLst>
                                        </p:cTn>
                                        <p:tgtEl>
                                          <p:spTgt spid="133"/>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137"/>
                                        </p:tgtEl>
                                        <p:attrNameLst>
                                          <p:attrName>style.visibility</p:attrName>
                                        </p:attrNameLst>
                                      </p:cBhvr>
                                      <p:to>
                                        <p:strVal val="visible"/>
                                      </p:to>
                                    </p:set>
                                  </p:childTnLst>
                                </p:cTn>
                              </p:par>
                              <p:par>
                                <p:cTn id="217" presetID="1" presetClass="entr" presetSubtype="0" fill="hold" grpId="1" nodeType="withEffect">
                                  <p:stCondLst>
                                    <p:cond delay="0"/>
                                  </p:stCondLst>
                                  <p:childTnLst>
                                    <p:set>
                                      <p:cBhvr>
                                        <p:cTn id="218" dur="1" fill="hold">
                                          <p:stCondLst>
                                            <p:cond delay="0"/>
                                          </p:stCondLst>
                                        </p:cTn>
                                        <p:tgtEl>
                                          <p:spTgt spid="138"/>
                                        </p:tgtEl>
                                        <p:attrNameLst>
                                          <p:attrName>style.visibility</p:attrName>
                                        </p:attrNameLst>
                                      </p:cBhvr>
                                      <p:to>
                                        <p:strVal val="visible"/>
                                      </p:to>
                                    </p:set>
                                  </p:childTnLst>
                                </p:cTn>
                              </p:par>
                            </p:childTnLst>
                          </p:cTn>
                        </p:par>
                      </p:childTnLst>
                    </p:cTn>
                  </p:par>
                  <p:par>
                    <p:cTn id="219" fill="hold">
                      <p:stCondLst>
                        <p:cond delay="indefinite"/>
                      </p:stCondLst>
                      <p:childTnLst>
                        <p:par>
                          <p:cTn id="220" fill="hold">
                            <p:stCondLst>
                              <p:cond delay="0"/>
                            </p:stCondLst>
                            <p:childTnLst>
                              <p:par>
                                <p:cTn id="221" presetID="10" presetClass="exit" presetSubtype="0" fill="hold" grpId="0" nodeType="clickEffect">
                                  <p:stCondLst>
                                    <p:cond delay="0"/>
                                  </p:stCondLst>
                                  <p:childTnLst>
                                    <p:animEffect transition="out" filter="fade">
                                      <p:cBhvr>
                                        <p:cTn id="222" dur="500"/>
                                        <p:tgtEl>
                                          <p:spTgt spid="138"/>
                                        </p:tgtEl>
                                      </p:cBhvr>
                                    </p:animEffect>
                                    <p:set>
                                      <p:cBhvr>
                                        <p:cTn id="223" dur="1" fill="hold">
                                          <p:stCondLst>
                                            <p:cond delay="499"/>
                                          </p:stCondLst>
                                        </p:cTn>
                                        <p:tgtEl>
                                          <p:spTgt spid="138"/>
                                        </p:tgtEl>
                                        <p:attrNameLst>
                                          <p:attrName>style.visibility</p:attrName>
                                        </p:attrNameLst>
                                      </p:cBhvr>
                                      <p:to>
                                        <p:strVal val="hidden"/>
                                      </p:to>
                                    </p:set>
                                  </p:childTnLst>
                                </p:cTn>
                              </p:par>
                            </p:childTnLst>
                          </p:cTn>
                        </p:par>
                      </p:childTnLst>
                    </p:cTn>
                  </p:par>
                  <p:par>
                    <p:cTn id="224" fill="hold">
                      <p:stCondLst>
                        <p:cond delay="indefinite"/>
                      </p:stCondLst>
                      <p:childTnLst>
                        <p:par>
                          <p:cTn id="225" fill="hold">
                            <p:stCondLst>
                              <p:cond delay="0"/>
                            </p:stCondLst>
                            <p:childTnLst>
                              <p:par>
                                <p:cTn id="226" presetID="1" presetClass="entr" presetSubtype="0" fill="hold" nodeType="clickEffect">
                                  <p:stCondLst>
                                    <p:cond delay="0"/>
                                  </p:stCondLst>
                                  <p:childTnLst>
                                    <p:set>
                                      <p:cBhvr>
                                        <p:cTn id="227" dur="1" fill="hold">
                                          <p:stCondLst>
                                            <p:cond delay="0"/>
                                          </p:stCondLst>
                                        </p:cTn>
                                        <p:tgtEl>
                                          <p:spTgt spid="139"/>
                                        </p:tgtEl>
                                        <p:attrNameLst>
                                          <p:attrName>style.visibility</p:attrName>
                                        </p:attrNameLst>
                                      </p:cBhvr>
                                      <p:to>
                                        <p:strVal val="visible"/>
                                      </p:to>
                                    </p:set>
                                  </p:childTnLst>
                                </p:cTn>
                              </p:par>
                              <p:par>
                                <p:cTn id="228" presetID="1" presetClass="entr" presetSubtype="0" fill="hold" grpId="1" nodeType="withEffect">
                                  <p:stCondLst>
                                    <p:cond delay="0"/>
                                  </p:stCondLst>
                                  <p:childTnLst>
                                    <p:set>
                                      <p:cBhvr>
                                        <p:cTn id="229" dur="1" fill="hold">
                                          <p:stCondLst>
                                            <p:cond delay="0"/>
                                          </p:stCondLst>
                                        </p:cTn>
                                        <p:tgtEl>
                                          <p:spTgt spid="144"/>
                                        </p:tgtEl>
                                        <p:attrNameLst>
                                          <p:attrName>style.visibility</p:attrName>
                                        </p:attrNameLst>
                                      </p:cBhvr>
                                      <p:to>
                                        <p:strVal val="visible"/>
                                      </p:to>
                                    </p:set>
                                  </p:childTnLst>
                                </p:cTn>
                              </p:par>
                              <p:par>
                                <p:cTn id="230" presetID="1" presetClass="entr" presetSubtype="0" fill="hold" grpId="0" nodeType="withEffect">
                                  <p:stCondLst>
                                    <p:cond delay="0"/>
                                  </p:stCondLst>
                                  <p:childTnLst>
                                    <p:set>
                                      <p:cBhvr>
                                        <p:cTn id="231" dur="1" fill="hold">
                                          <p:stCondLst>
                                            <p:cond delay="0"/>
                                          </p:stCondLst>
                                        </p:cTn>
                                        <p:tgtEl>
                                          <p:spTgt spid="143"/>
                                        </p:tgtEl>
                                        <p:attrNameLst>
                                          <p:attrName>style.visibility</p:attrName>
                                        </p:attrNameLst>
                                      </p:cBhvr>
                                      <p:to>
                                        <p:strVal val="visible"/>
                                      </p:to>
                                    </p:set>
                                  </p:childTnLst>
                                </p:cTn>
                              </p:par>
                            </p:childTnLst>
                          </p:cTn>
                        </p:par>
                      </p:childTnLst>
                    </p:cTn>
                  </p:par>
                  <p:par>
                    <p:cTn id="232" fill="hold">
                      <p:stCondLst>
                        <p:cond delay="indefinite"/>
                      </p:stCondLst>
                      <p:childTnLst>
                        <p:par>
                          <p:cTn id="233" fill="hold">
                            <p:stCondLst>
                              <p:cond delay="0"/>
                            </p:stCondLst>
                            <p:childTnLst>
                              <p:par>
                                <p:cTn id="234" presetID="10" presetClass="exit" presetSubtype="0" fill="hold" grpId="0" nodeType="clickEffect">
                                  <p:stCondLst>
                                    <p:cond delay="0"/>
                                  </p:stCondLst>
                                  <p:childTnLst>
                                    <p:animEffect transition="out" filter="fade">
                                      <p:cBhvr>
                                        <p:cTn id="235" dur="500"/>
                                        <p:tgtEl>
                                          <p:spTgt spid="144"/>
                                        </p:tgtEl>
                                      </p:cBhvr>
                                    </p:animEffect>
                                    <p:set>
                                      <p:cBhvr>
                                        <p:cTn id="236" dur="1" fill="hold">
                                          <p:stCondLst>
                                            <p:cond delay="499"/>
                                          </p:stCondLst>
                                        </p:cTn>
                                        <p:tgtEl>
                                          <p:spTgt spid="1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animBg="1"/>
      <p:bldP spid="21" grpId="1" animBg="1"/>
      <p:bldP spid="27" grpId="0"/>
      <p:bldP spid="28" grpId="0" animBg="1"/>
      <p:bldP spid="28" grpId="1" animBg="1"/>
      <p:bldP spid="33" grpId="0"/>
      <p:bldP spid="34" grpId="0" animBg="1"/>
      <p:bldP spid="34" grpId="1" animBg="1"/>
      <p:bldP spid="40" grpId="0"/>
      <p:bldP spid="41" grpId="0" animBg="1"/>
      <p:bldP spid="41" grpId="1" animBg="1"/>
      <p:bldP spid="46" grpId="0"/>
      <p:bldP spid="47" grpId="0" animBg="1"/>
      <p:bldP spid="47" grpId="1" animBg="1"/>
      <p:bldP spid="52" grpId="0"/>
      <p:bldP spid="53" grpId="0" animBg="1"/>
      <p:bldP spid="53" grpId="1" animBg="1"/>
      <p:bldP spid="58" grpId="0"/>
      <p:bldP spid="59" grpId="0" animBg="1"/>
      <p:bldP spid="59" grpId="1" animBg="1"/>
      <p:bldP spid="67" grpId="0"/>
      <p:bldP spid="68" grpId="0" animBg="1"/>
      <p:bldP spid="68" grpId="1" animBg="1"/>
      <p:bldP spid="73" grpId="0"/>
      <p:bldP spid="74" grpId="0" animBg="1"/>
      <p:bldP spid="74" grpId="1" animBg="1"/>
      <p:bldP spid="80" grpId="0"/>
      <p:bldP spid="79" grpId="0" animBg="1"/>
      <p:bldP spid="79" grpId="1" animBg="1"/>
      <p:bldP spid="85" grpId="0"/>
      <p:bldP spid="86" grpId="0" animBg="1"/>
      <p:bldP spid="86" grpId="1" animBg="1"/>
      <p:bldP spid="97" grpId="0"/>
      <p:bldP spid="98" grpId="0" animBg="1"/>
      <p:bldP spid="98" grpId="1" animBg="1"/>
      <p:bldP spid="108" grpId="0"/>
      <p:bldP spid="109" grpId="0" animBg="1"/>
      <p:bldP spid="109" grpId="1" animBg="1"/>
      <p:bldP spid="114" grpId="0"/>
      <p:bldP spid="115" grpId="0" animBg="1"/>
      <p:bldP spid="115" grpId="1" animBg="1"/>
      <p:bldP spid="125" grpId="0"/>
      <p:bldP spid="126" grpId="0" animBg="1"/>
      <p:bldP spid="126" grpId="1" animBg="1"/>
      <p:bldP spid="131" grpId="0"/>
      <p:bldP spid="132" grpId="0" animBg="1"/>
      <p:bldP spid="132" grpId="1" animBg="1"/>
      <p:bldP spid="137" grpId="0"/>
      <p:bldP spid="138" grpId="0" animBg="1"/>
      <p:bldP spid="138" grpId="1" animBg="1"/>
      <p:bldP spid="143" grpId="0"/>
      <p:bldP spid="144" grpId="0" animBg="1"/>
      <p:bldP spid="14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RECAP</a:t>
              </a:r>
              <a:r>
                <a:rPr lang="en-GB" sz="3200" dirty="0"/>
                <a:t> :: Area of Rectangles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3717744" y="1700808"/>
            <a:ext cx="489654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Area means:</a:t>
            </a:r>
          </a:p>
          <a:p>
            <a:r>
              <a:rPr lang="en-GB" dirty="0"/>
              <a:t> the amount of space something takes up </a:t>
            </a:r>
            <a:r>
              <a:rPr lang="en-GB" u="sng" dirty="0"/>
              <a:t>in 2D</a:t>
            </a:r>
            <a:r>
              <a:rPr lang="en-GB" dirty="0"/>
              <a:t>.</a:t>
            </a:r>
          </a:p>
        </p:txBody>
      </p:sp>
      <p:sp>
        <p:nvSpPr>
          <p:cNvPr id="7" name="TextBox 6"/>
          <p:cNvSpPr txBox="1"/>
          <p:nvPr/>
        </p:nvSpPr>
        <p:spPr>
          <a:xfrm>
            <a:off x="1485496" y="3433537"/>
            <a:ext cx="1152128" cy="461665"/>
          </a:xfrm>
          <a:prstGeom prst="rect">
            <a:avLst/>
          </a:prstGeom>
          <a:noFill/>
        </p:spPr>
        <p:txBody>
          <a:bodyPr wrap="square" rtlCol="0">
            <a:spAutoFit/>
          </a:bodyPr>
          <a:lstStyle/>
          <a:p>
            <a:pPr algn="ctr"/>
            <a:r>
              <a:rPr lang="en-GB" sz="2400" dirty="0"/>
              <a:t>4cm</a:t>
            </a:r>
            <a:endParaRPr lang="en-GB" dirty="0"/>
          </a:p>
        </p:txBody>
      </p:sp>
      <p:sp>
        <p:nvSpPr>
          <p:cNvPr id="8" name="TextBox 7"/>
          <p:cNvSpPr txBox="1"/>
          <p:nvPr/>
        </p:nvSpPr>
        <p:spPr>
          <a:xfrm>
            <a:off x="-50" y="2647715"/>
            <a:ext cx="1152128" cy="461665"/>
          </a:xfrm>
          <a:prstGeom prst="rect">
            <a:avLst/>
          </a:prstGeom>
          <a:noFill/>
        </p:spPr>
        <p:txBody>
          <a:bodyPr wrap="square" rtlCol="0">
            <a:spAutoFit/>
          </a:bodyPr>
          <a:lstStyle/>
          <a:p>
            <a:pPr algn="ctr"/>
            <a:r>
              <a:rPr lang="en-GB" sz="2400" dirty="0"/>
              <a:t>2cm</a:t>
            </a:r>
            <a:endParaRPr lang="en-GB" dirty="0"/>
          </a:p>
        </p:txBody>
      </p:sp>
      <mc:AlternateContent xmlns:mc="http://schemas.openxmlformats.org/markup-compatibility/2006" xmlns:a14="http://schemas.microsoft.com/office/drawing/2010/main">
        <mc:Choice Requires="a14">
          <p:sp>
            <p:nvSpPr>
              <p:cNvPr id="9" name="TextBox 8"/>
              <p:cNvSpPr txBox="1"/>
              <p:nvPr/>
            </p:nvSpPr>
            <p:spPr>
              <a:xfrm>
                <a:off x="4051162" y="2760561"/>
                <a:ext cx="2376264" cy="523220"/>
              </a:xfrm>
              <a:prstGeom prst="rect">
                <a:avLst/>
              </a:prstGeom>
              <a:noFill/>
            </p:spPr>
            <p:txBody>
              <a:bodyPr wrap="square" rtlCol="0">
                <a:spAutoFit/>
              </a:bodyPr>
              <a:lstStyle/>
              <a:p>
                <a:pPr algn="ctr"/>
                <a:r>
                  <a:rPr lang="en-GB" sz="2800" dirty="0"/>
                  <a:t>Area </a:t>
                </a:r>
                <a14:m>
                  <m:oMath xmlns:m="http://schemas.openxmlformats.org/officeDocument/2006/math">
                    <m:r>
                      <a:rPr lang="en-GB" sz="2800" b="0" i="1" smtClean="0">
                        <a:latin typeface="Cambria Math" panose="02040503050406030204" pitchFamily="18" charset="0"/>
                      </a:rPr>
                      <m:t>=8</m:t>
                    </m:r>
                  </m:oMath>
                </a14:m>
                <a:r>
                  <a:rPr lang="en-GB" sz="2800" b="0" i="0" dirty="0">
                    <a:latin typeface="+mj-lt"/>
                  </a:rPr>
                  <a:t> cm</a:t>
                </a:r>
                <a:r>
                  <a:rPr lang="en-GB" sz="2800" b="0" i="0" baseline="30000" dirty="0">
                    <a:latin typeface="+mj-lt"/>
                  </a:rPr>
                  <a:t>2</a:t>
                </a:r>
                <a:endParaRPr lang="en-GB" sz="2000" baseline="30000" dirty="0"/>
              </a:p>
            </p:txBody>
          </p:sp>
        </mc:Choice>
        <mc:Fallback xmlns="">
          <p:sp>
            <p:nvSpPr>
              <p:cNvPr id="9" name="TextBox 8"/>
              <p:cNvSpPr txBox="1">
                <a:spLocks noRot="1" noChangeAspect="1" noMove="1" noResize="1" noEditPoints="1" noAdjustHandles="1" noChangeArrowheads="1" noChangeShapeType="1" noTextEdit="1"/>
              </p:cNvSpPr>
              <p:nvPr/>
            </p:nvSpPr>
            <p:spPr>
              <a:xfrm>
                <a:off x="4051162" y="2760561"/>
                <a:ext cx="2376264" cy="523220"/>
              </a:xfrm>
              <a:prstGeom prst="rect">
                <a:avLst/>
              </a:prstGeom>
              <a:blipFill rotWithShape="0">
                <a:blip r:embed="rId2"/>
                <a:stretch>
                  <a:fillRect l="-257" t="-11628" b="-32558"/>
                </a:stretch>
              </a:blipFill>
            </p:spPr>
            <p:txBody>
              <a:bodyPr/>
              <a:lstStyle/>
              <a:p>
                <a:r>
                  <a:rPr lang="en-GB">
                    <a:noFill/>
                  </a:rPr>
                  <a:t> </a:t>
                </a:r>
              </a:p>
            </p:txBody>
          </p:sp>
        </mc:Fallback>
      </mc:AlternateContent>
      <p:sp>
        <p:nvSpPr>
          <p:cNvPr id="5" name="Rectangle 4"/>
          <p:cNvSpPr/>
          <p:nvPr/>
        </p:nvSpPr>
        <p:spPr>
          <a:xfrm>
            <a:off x="981440" y="2339091"/>
            <a:ext cx="2160240" cy="10789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1" name="Straight Connector 10"/>
          <p:cNvCxnSpPr>
            <a:stCxn id="5" idx="2"/>
            <a:endCxn id="5" idx="0"/>
          </p:cNvCxnSpPr>
          <p:nvPr/>
        </p:nvCxnSpPr>
        <p:spPr>
          <a:xfrm flipV="1">
            <a:off x="2061560" y="2339091"/>
            <a:ext cx="0" cy="1078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591016" y="2339090"/>
            <a:ext cx="0" cy="1078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525754" y="2339090"/>
            <a:ext cx="0" cy="1078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5" idx="1"/>
            <a:endCxn id="5" idx="3"/>
          </p:cNvCxnSpPr>
          <p:nvPr/>
        </p:nvCxnSpPr>
        <p:spPr>
          <a:xfrm>
            <a:off x="981440" y="2878549"/>
            <a:ext cx="216024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373928" y="2778618"/>
            <a:ext cx="1152128" cy="5783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ight Arrow 21"/>
          <p:cNvSpPr/>
          <p:nvPr/>
        </p:nvSpPr>
        <p:spPr>
          <a:xfrm>
            <a:off x="3527120" y="2916649"/>
            <a:ext cx="504056" cy="23083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TextBox 22"/>
          <p:cNvSpPr txBox="1"/>
          <p:nvPr/>
        </p:nvSpPr>
        <p:spPr>
          <a:xfrm>
            <a:off x="3717744" y="3482916"/>
            <a:ext cx="4608512" cy="923330"/>
          </a:xfrm>
          <a:prstGeom prst="rect">
            <a:avLst/>
          </a:prstGeom>
          <a:noFill/>
        </p:spPr>
        <p:txBody>
          <a:bodyPr wrap="square" rtlCol="0">
            <a:spAutoFit/>
          </a:bodyPr>
          <a:lstStyle/>
          <a:p>
            <a:r>
              <a:rPr lang="en-GB" dirty="0"/>
              <a:t>If the squares are ‘</a:t>
            </a:r>
            <a:r>
              <a:rPr lang="en-GB" b="1" dirty="0"/>
              <a:t>unit</a:t>
            </a:r>
            <a:r>
              <a:rPr lang="en-GB" dirty="0"/>
              <a:t> squares’ (i.e. have length and height 1) then finding the area amounts to counting squares.</a:t>
            </a:r>
          </a:p>
        </p:txBody>
      </p:sp>
      <p:sp>
        <p:nvSpPr>
          <p:cNvPr id="24" name="Rectangle 23"/>
          <p:cNvSpPr/>
          <p:nvPr/>
        </p:nvSpPr>
        <p:spPr>
          <a:xfrm>
            <a:off x="3779148" y="2044183"/>
            <a:ext cx="4647456" cy="2949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TextBox 24"/>
          <p:cNvSpPr txBox="1"/>
          <p:nvPr/>
        </p:nvSpPr>
        <p:spPr>
          <a:xfrm>
            <a:off x="4051162" y="4646604"/>
            <a:ext cx="2897102" cy="523220"/>
          </a:xfrm>
          <a:prstGeom prst="rect">
            <a:avLst/>
          </a:prstGeom>
          <a:noFill/>
        </p:spPr>
        <p:txBody>
          <a:bodyPr wrap="square" rtlCol="0">
            <a:spAutoFit/>
          </a:bodyPr>
          <a:lstStyle/>
          <a:p>
            <a:pPr algn="ctr"/>
            <a:r>
              <a:rPr lang="en-GB" sz="2800" dirty="0"/>
              <a:t>Perimeter = 12 cm</a:t>
            </a:r>
            <a:endParaRPr lang="en-GB" sz="2000" baseline="30000" dirty="0"/>
          </a:p>
        </p:txBody>
      </p:sp>
      <p:sp>
        <p:nvSpPr>
          <p:cNvPr id="26" name="Rectangle 25"/>
          <p:cNvSpPr/>
          <p:nvPr/>
        </p:nvSpPr>
        <p:spPr>
          <a:xfrm>
            <a:off x="5969982" y="4628920"/>
            <a:ext cx="1152128" cy="5783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ight Arrow 26"/>
          <p:cNvSpPr/>
          <p:nvPr/>
        </p:nvSpPr>
        <p:spPr>
          <a:xfrm>
            <a:off x="3527120" y="4802692"/>
            <a:ext cx="504056" cy="23083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882533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par>
                                <p:cTn id="21" presetID="3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par>
                                <p:cTn id="27" presetID="3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 calcmode="lin" valueType="num">
                                      <p:cBhvr>
                                        <p:cTn id="31" dur="1000" fill="hold"/>
                                        <p:tgtEl>
                                          <p:spTgt spid="17"/>
                                        </p:tgtEl>
                                        <p:attrNameLst>
                                          <p:attrName>style.rotation</p:attrName>
                                        </p:attrNameLst>
                                      </p:cBhvr>
                                      <p:tavLst>
                                        <p:tav tm="0">
                                          <p:val>
                                            <p:fltVal val="90"/>
                                          </p:val>
                                        </p:tav>
                                        <p:tav tm="100000">
                                          <p:val>
                                            <p:fltVal val="0"/>
                                          </p:val>
                                        </p:tav>
                                      </p:tavLst>
                                    </p:anim>
                                    <p:animEffect transition="in" filter="fade">
                                      <p:cBhvr>
                                        <p:cTn id="32" dur="1000"/>
                                        <p:tgtEl>
                                          <p:spTgt spid="17"/>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childTnLst>
              </p:cTn>
              <p:nextCondLst>
                <p:cond evt="onClick" delay="0">
                  <p:tgtEl>
                    <p:spTgt spid="21"/>
                  </p:tgtEl>
                </p:cond>
              </p:nextCondLst>
            </p:seq>
            <p:seq concurrent="1" nextAc="seek">
              <p:cTn id="37" restart="whenNotActive" fill="hold" evtFilter="cancelBubble" nodeType="interactiveSeq">
                <p:stCondLst>
                  <p:cond evt="onClick" delay="0">
                    <p:tgtEl>
                      <p:spTgt spid="24"/>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24"/>
                                        </p:tgtEl>
                                      </p:cBhvr>
                                    </p:animEffect>
                                    <p:set>
                                      <p:cBhvr>
                                        <p:cTn id="42"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3" restart="whenNotActive" fill="hold" evtFilter="cancelBubble" nodeType="interactiveSeq">
                <p:stCondLst>
                  <p:cond evt="onClick" delay="0">
                    <p:tgtEl>
                      <p:spTgt spid="26"/>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26"/>
                                        </p:tgtEl>
                                      </p:cBhvr>
                                    </p:animEffect>
                                    <p:set>
                                      <p:cBhvr>
                                        <p:cTn id="4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1" grpId="0" animBg="1"/>
      <p:bldP spid="23" grpId="0"/>
      <p:bldP spid="24" grpId="0" animBg="1"/>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3</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24001" y="645324"/>
            <a:ext cx="3600400" cy="923330"/>
          </a:xfrm>
          <a:prstGeom prst="rect">
            <a:avLst/>
          </a:prstGeom>
          <a:noFill/>
        </p:spPr>
        <p:txBody>
          <a:bodyPr wrap="square" rtlCol="0">
            <a:spAutoFit/>
          </a:bodyPr>
          <a:lstStyle/>
          <a:p>
            <a:r>
              <a:rPr lang="en-GB" dirty="0"/>
              <a:t>Find the area and circumference of the following circles, giving your answer to 1dp.</a:t>
            </a:r>
          </a:p>
        </p:txBody>
      </p:sp>
      <p:sp>
        <p:nvSpPr>
          <p:cNvPr id="6" name="Oval 5"/>
          <p:cNvSpPr/>
          <p:nvPr/>
        </p:nvSpPr>
        <p:spPr>
          <a:xfrm>
            <a:off x="745691" y="1576051"/>
            <a:ext cx="960183" cy="99330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7" name="Straight Arrow Connector 6"/>
          <p:cNvCxnSpPr/>
          <p:nvPr/>
        </p:nvCxnSpPr>
        <p:spPr>
          <a:xfrm flipV="1">
            <a:off x="1213082" y="2089906"/>
            <a:ext cx="480092" cy="4613"/>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1138145" y="1733357"/>
            <a:ext cx="590848" cy="369332"/>
          </a:xfrm>
          <a:prstGeom prst="rect">
            <a:avLst/>
          </a:prstGeom>
          <a:noFill/>
        </p:spPr>
        <p:txBody>
          <a:bodyPr wrap="square" rtlCol="0">
            <a:spAutoFit/>
          </a:bodyPr>
          <a:lstStyle/>
          <a:p>
            <a:pPr algn="ctr"/>
            <a:r>
              <a:rPr lang="en-GB" dirty="0"/>
              <a:t>3cm</a:t>
            </a:r>
          </a:p>
        </p:txBody>
      </p:sp>
      <mc:AlternateContent xmlns:mc="http://schemas.openxmlformats.org/markup-compatibility/2006" xmlns:a14="http://schemas.microsoft.com/office/drawing/2010/main">
        <mc:Choice Requires="a14">
          <p:sp>
            <p:nvSpPr>
              <p:cNvPr id="9" name="TextBox 8"/>
              <p:cNvSpPr txBox="1"/>
              <p:nvPr/>
            </p:nvSpPr>
            <p:spPr>
              <a:xfrm>
                <a:off x="467602" y="2551919"/>
                <a:ext cx="1538394" cy="584775"/>
              </a:xfrm>
              <a:prstGeom prst="rect">
                <a:avLst/>
              </a:prstGeom>
              <a:noFill/>
            </p:spPr>
            <p:txBody>
              <a:bodyPr wrap="square" rtlCol="0">
                <a:spAutoFit/>
              </a:bodyPr>
              <a:lstStyle/>
              <a:p>
                <a:pPr algn="ctr"/>
                <a14:m>
                  <m:oMath xmlns:m="http://schemas.openxmlformats.org/officeDocument/2006/math">
                    <m:r>
                      <a:rPr lang="en-GB" sz="1600" b="0" i="1" smtClean="0">
                        <a:latin typeface="Cambria Math" panose="02040503050406030204" pitchFamily="18" charset="0"/>
                      </a:rPr>
                      <m:t>𝐴</m:t>
                    </m:r>
                    <m:r>
                      <a:rPr lang="en-GB" sz="1600" b="0" i="1" smtClean="0">
                        <a:latin typeface="Cambria Math" panose="02040503050406030204" pitchFamily="18" charset="0"/>
                      </a:rPr>
                      <m:t>=</m:t>
                    </m:r>
                    <m:r>
                      <a:rPr lang="en-GB" sz="1600" b="1" i="1" smtClean="0">
                        <a:latin typeface="Cambria Math" panose="02040503050406030204" pitchFamily="18" charset="0"/>
                      </a:rPr>
                      <m:t>𝟐𝟖</m:t>
                    </m:r>
                    <m:r>
                      <a:rPr lang="en-GB" sz="1600" b="1" i="1" smtClean="0">
                        <a:latin typeface="Cambria Math" panose="02040503050406030204" pitchFamily="18" charset="0"/>
                      </a:rPr>
                      <m:t>.</m:t>
                    </m:r>
                    <m:r>
                      <a:rPr lang="en-GB" sz="1600" b="1" i="1" smtClean="0">
                        <a:latin typeface="Cambria Math" panose="02040503050406030204" pitchFamily="18" charset="0"/>
                      </a:rPr>
                      <m:t>𝟑</m:t>
                    </m:r>
                  </m:oMath>
                </a14:m>
                <a:r>
                  <a:rPr lang="en-GB" sz="1600" b="1" dirty="0"/>
                  <a:t> cm</a:t>
                </a:r>
                <a:r>
                  <a:rPr lang="en-GB" sz="1600" b="1" baseline="30000" dirty="0"/>
                  <a:t>2</a:t>
                </a:r>
              </a:p>
              <a:p>
                <a:pPr algn="ctr"/>
                <a14:m>
                  <m:oMath xmlns:m="http://schemas.openxmlformats.org/officeDocument/2006/math">
                    <m:r>
                      <a:rPr lang="en-GB" sz="1600" b="0" i="1" smtClean="0">
                        <a:latin typeface="Cambria Math" panose="02040503050406030204" pitchFamily="18" charset="0"/>
                      </a:rPr>
                      <m:t>𝐶</m:t>
                    </m:r>
                    <m:r>
                      <a:rPr lang="en-GB" sz="1600" b="0" i="1" smtClean="0">
                        <a:latin typeface="Cambria Math" panose="02040503050406030204" pitchFamily="18" charset="0"/>
                      </a:rPr>
                      <m:t>=</m:t>
                    </m:r>
                    <m:r>
                      <a:rPr lang="en-GB" sz="1600" b="1" i="1" smtClean="0">
                        <a:latin typeface="Cambria Math" panose="02040503050406030204" pitchFamily="18" charset="0"/>
                      </a:rPr>
                      <m:t>𝟏𝟖</m:t>
                    </m:r>
                    <m:r>
                      <a:rPr lang="en-GB" sz="1600" b="1" i="1" smtClean="0">
                        <a:latin typeface="Cambria Math" panose="02040503050406030204" pitchFamily="18" charset="0"/>
                      </a:rPr>
                      <m:t>.</m:t>
                    </m:r>
                    <m:r>
                      <a:rPr lang="en-GB" sz="1600" b="1" i="1" smtClean="0">
                        <a:latin typeface="Cambria Math" panose="02040503050406030204" pitchFamily="18" charset="0"/>
                      </a:rPr>
                      <m:t>𝟖</m:t>
                    </m:r>
                  </m:oMath>
                </a14:m>
                <a:r>
                  <a:rPr lang="en-GB" sz="1600" b="1" dirty="0"/>
                  <a:t> cm</a:t>
                </a:r>
              </a:p>
            </p:txBody>
          </p:sp>
        </mc:Choice>
        <mc:Fallback xmlns="">
          <p:sp>
            <p:nvSpPr>
              <p:cNvPr id="9" name="TextBox 8"/>
              <p:cNvSpPr txBox="1">
                <a:spLocks noRot="1" noChangeAspect="1" noMove="1" noResize="1" noEditPoints="1" noAdjustHandles="1" noChangeArrowheads="1" noChangeShapeType="1" noTextEdit="1"/>
              </p:cNvSpPr>
              <p:nvPr/>
            </p:nvSpPr>
            <p:spPr>
              <a:xfrm>
                <a:off x="467602" y="2551919"/>
                <a:ext cx="1538394" cy="584775"/>
              </a:xfrm>
              <a:prstGeom prst="rect">
                <a:avLst/>
              </a:prstGeom>
              <a:blipFill rotWithShape="0">
                <a:blip r:embed="rId2"/>
                <a:stretch>
                  <a:fillRect t="-3125" b="-12500"/>
                </a:stretch>
              </a:blipFill>
            </p:spPr>
            <p:txBody>
              <a:bodyPr/>
              <a:lstStyle/>
              <a:p>
                <a:r>
                  <a:rPr lang="en-GB">
                    <a:noFill/>
                  </a:rPr>
                  <a:t> </a:t>
                </a:r>
              </a:p>
            </p:txBody>
          </p:sp>
        </mc:Fallback>
      </mc:AlternateContent>
      <p:sp>
        <p:nvSpPr>
          <p:cNvPr id="12" name="Oval 11"/>
          <p:cNvSpPr/>
          <p:nvPr/>
        </p:nvSpPr>
        <p:spPr>
          <a:xfrm>
            <a:off x="2410086" y="1576051"/>
            <a:ext cx="960183" cy="99330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3" name="Straight Arrow Connector 12"/>
          <p:cNvCxnSpPr/>
          <p:nvPr/>
        </p:nvCxnSpPr>
        <p:spPr>
          <a:xfrm flipV="1">
            <a:off x="2444036" y="2089907"/>
            <a:ext cx="913533" cy="21478"/>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2631090" y="1780982"/>
            <a:ext cx="590848" cy="369332"/>
          </a:xfrm>
          <a:prstGeom prst="rect">
            <a:avLst/>
          </a:prstGeom>
          <a:noFill/>
        </p:spPr>
        <p:txBody>
          <a:bodyPr wrap="square" rtlCol="0">
            <a:spAutoFit/>
          </a:bodyPr>
          <a:lstStyle/>
          <a:p>
            <a:pPr algn="ctr"/>
            <a:r>
              <a:rPr lang="en-GB" dirty="0"/>
              <a:t>8cm</a:t>
            </a:r>
          </a:p>
        </p:txBody>
      </p:sp>
      <mc:AlternateContent xmlns:mc="http://schemas.openxmlformats.org/markup-compatibility/2006" xmlns:a14="http://schemas.microsoft.com/office/drawing/2010/main">
        <mc:Choice Requires="a14">
          <p:sp>
            <p:nvSpPr>
              <p:cNvPr id="15" name="TextBox 14"/>
              <p:cNvSpPr txBox="1"/>
              <p:nvPr/>
            </p:nvSpPr>
            <p:spPr>
              <a:xfrm>
                <a:off x="2131997" y="2551919"/>
                <a:ext cx="1538394" cy="584775"/>
              </a:xfrm>
              <a:prstGeom prst="rect">
                <a:avLst/>
              </a:prstGeom>
              <a:noFill/>
            </p:spPr>
            <p:txBody>
              <a:bodyPr wrap="square" rtlCol="0">
                <a:spAutoFit/>
              </a:bodyPr>
              <a:lstStyle/>
              <a:p>
                <a:pPr algn="ctr"/>
                <a14:m>
                  <m:oMath xmlns:m="http://schemas.openxmlformats.org/officeDocument/2006/math">
                    <m:r>
                      <a:rPr lang="en-GB" sz="1600" b="0" i="1" smtClean="0">
                        <a:latin typeface="Cambria Math" panose="02040503050406030204" pitchFamily="18" charset="0"/>
                      </a:rPr>
                      <m:t>𝐴</m:t>
                    </m:r>
                    <m:r>
                      <a:rPr lang="en-GB" sz="1600" b="0" i="1" smtClean="0">
                        <a:latin typeface="Cambria Math" panose="02040503050406030204" pitchFamily="18" charset="0"/>
                      </a:rPr>
                      <m:t>=</m:t>
                    </m:r>
                    <m:r>
                      <a:rPr lang="en-GB" sz="1600" b="1" i="1" smtClean="0">
                        <a:latin typeface="Cambria Math" panose="02040503050406030204" pitchFamily="18" charset="0"/>
                      </a:rPr>
                      <m:t>𝟓𝟎</m:t>
                    </m:r>
                    <m:r>
                      <a:rPr lang="en-GB" sz="1600" b="1" i="1" smtClean="0">
                        <a:latin typeface="Cambria Math" panose="02040503050406030204" pitchFamily="18" charset="0"/>
                      </a:rPr>
                      <m:t>.</m:t>
                    </m:r>
                    <m:r>
                      <a:rPr lang="en-GB" sz="1600" b="1" i="1" smtClean="0">
                        <a:latin typeface="Cambria Math" panose="02040503050406030204" pitchFamily="18" charset="0"/>
                      </a:rPr>
                      <m:t>𝟑</m:t>
                    </m:r>
                  </m:oMath>
                </a14:m>
                <a:r>
                  <a:rPr lang="en-GB" sz="1600" b="1" dirty="0"/>
                  <a:t> cm</a:t>
                </a:r>
                <a:r>
                  <a:rPr lang="en-GB" sz="1600" b="1" baseline="30000" dirty="0"/>
                  <a:t>2</a:t>
                </a:r>
              </a:p>
              <a:p>
                <a:pPr algn="ctr"/>
                <a14:m>
                  <m:oMath xmlns:m="http://schemas.openxmlformats.org/officeDocument/2006/math">
                    <m:r>
                      <a:rPr lang="en-GB" sz="1600" b="0" i="1" smtClean="0">
                        <a:latin typeface="Cambria Math" panose="02040503050406030204" pitchFamily="18" charset="0"/>
                      </a:rPr>
                      <m:t>𝐶</m:t>
                    </m:r>
                    <m:r>
                      <a:rPr lang="en-GB" sz="1600" b="0" i="1" smtClean="0">
                        <a:latin typeface="Cambria Math" panose="02040503050406030204" pitchFamily="18" charset="0"/>
                      </a:rPr>
                      <m:t>=</m:t>
                    </m:r>
                    <m:r>
                      <a:rPr lang="en-GB" sz="1600" b="1" i="1" smtClean="0">
                        <a:latin typeface="Cambria Math" panose="02040503050406030204" pitchFamily="18" charset="0"/>
                      </a:rPr>
                      <m:t>𝟐𝟓</m:t>
                    </m:r>
                    <m:r>
                      <a:rPr lang="en-GB" sz="1600" b="1" i="1" smtClean="0">
                        <a:latin typeface="Cambria Math" panose="02040503050406030204" pitchFamily="18" charset="0"/>
                      </a:rPr>
                      <m:t>.</m:t>
                    </m:r>
                    <m:r>
                      <a:rPr lang="en-GB" sz="1600" b="1" i="1" smtClean="0">
                        <a:latin typeface="Cambria Math" panose="02040503050406030204" pitchFamily="18" charset="0"/>
                      </a:rPr>
                      <m:t>𝟏</m:t>
                    </m:r>
                  </m:oMath>
                </a14:m>
                <a:r>
                  <a:rPr lang="en-GB" sz="1600" b="1" dirty="0"/>
                  <a:t>cm</a:t>
                </a:r>
              </a:p>
            </p:txBody>
          </p:sp>
        </mc:Choice>
        <mc:Fallback xmlns="">
          <p:sp>
            <p:nvSpPr>
              <p:cNvPr id="15" name="TextBox 14"/>
              <p:cNvSpPr txBox="1">
                <a:spLocks noRot="1" noChangeAspect="1" noMove="1" noResize="1" noEditPoints="1" noAdjustHandles="1" noChangeArrowheads="1" noChangeShapeType="1" noTextEdit="1"/>
              </p:cNvSpPr>
              <p:nvPr/>
            </p:nvSpPr>
            <p:spPr>
              <a:xfrm>
                <a:off x="2131997" y="2551919"/>
                <a:ext cx="1538394" cy="584775"/>
              </a:xfrm>
              <a:prstGeom prst="rect">
                <a:avLst/>
              </a:prstGeom>
              <a:blipFill rotWithShape="0">
                <a:blip r:embed="rId3"/>
                <a:stretch>
                  <a:fillRect t="-3125" b="-12500"/>
                </a:stretch>
              </a:blipFill>
            </p:spPr>
            <p:txBody>
              <a:bodyPr/>
              <a:lstStyle/>
              <a:p>
                <a:r>
                  <a:rPr lang="en-GB">
                    <a:noFill/>
                  </a:rPr>
                  <a:t> </a:t>
                </a:r>
              </a:p>
            </p:txBody>
          </p:sp>
        </mc:Fallback>
      </mc:AlternateContent>
      <p:sp>
        <p:nvSpPr>
          <p:cNvPr id="17" name="Oval 16"/>
          <p:cNvSpPr/>
          <p:nvPr/>
        </p:nvSpPr>
        <p:spPr>
          <a:xfrm>
            <a:off x="754647" y="3122110"/>
            <a:ext cx="960183" cy="99330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8" name="Straight Arrow Connector 17"/>
          <p:cNvCxnSpPr/>
          <p:nvPr/>
        </p:nvCxnSpPr>
        <p:spPr>
          <a:xfrm flipH="1" flipV="1">
            <a:off x="851807" y="3370036"/>
            <a:ext cx="370231" cy="270543"/>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9" name="TextBox 18"/>
          <p:cNvSpPr txBox="1"/>
          <p:nvPr/>
        </p:nvSpPr>
        <p:spPr>
          <a:xfrm>
            <a:off x="902607" y="3196866"/>
            <a:ext cx="727392" cy="369332"/>
          </a:xfrm>
          <a:prstGeom prst="rect">
            <a:avLst/>
          </a:prstGeom>
          <a:noFill/>
        </p:spPr>
        <p:txBody>
          <a:bodyPr wrap="square" rtlCol="0">
            <a:spAutoFit/>
          </a:bodyPr>
          <a:lstStyle/>
          <a:p>
            <a:pPr algn="ctr"/>
            <a:r>
              <a:rPr lang="en-GB" dirty="0"/>
              <a:t>7.2m</a:t>
            </a:r>
          </a:p>
        </p:txBody>
      </p:sp>
      <mc:AlternateContent xmlns:mc="http://schemas.openxmlformats.org/markup-compatibility/2006" xmlns:a14="http://schemas.microsoft.com/office/drawing/2010/main">
        <mc:Choice Requires="a14">
          <p:sp>
            <p:nvSpPr>
              <p:cNvPr id="20" name="TextBox 19"/>
              <p:cNvSpPr txBox="1"/>
              <p:nvPr/>
            </p:nvSpPr>
            <p:spPr>
              <a:xfrm>
                <a:off x="454524" y="4075945"/>
                <a:ext cx="1538394" cy="584775"/>
              </a:xfrm>
              <a:prstGeom prst="rect">
                <a:avLst/>
              </a:prstGeom>
              <a:noFill/>
            </p:spPr>
            <p:txBody>
              <a:bodyPr wrap="square" rtlCol="0">
                <a:spAutoFit/>
              </a:bodyPr>
              <a:lstStyle/>
              <a:p>
                <a:pPr algn="ctr"/>
                <a14:m>
                  <m:oMath xmlns:m="http://schemas.openxmlformats.org/officeDocument/2006/math">
                    <m:r>
                      <a:rPr lang="en-GB" sz="1600" b="0" i="1" smtClean="0">
                        <a:latin typeface="Cambria Math" panose="02040503050406030204" pitchFamily="18" charset="0"/>
                      </a:rPr>
                      <m:t>𝐴</m:t>
                    </m:r>
                    <m:r>
                      <a:rPr lang="en-GB" sz="1600" b="0" i="1" smtClean="0">
                        <a:latin typeface="Cambria Math" panose="02040503050406030204" pitchFamily="18" charset="0"/>
                      </a:rPr>
                      <m:t>=</m:t>
                    </m:r>
                    <m:r>
                      <a:rPr lang="en-GB" sz="1600" b="1" i="1" smtClean="0">
                        <a:latin typeface="Cambria Math" panose="02040503050406030204" pitchFamily="18" charset="0"/>
                      </a:rPr>
                      <m:t>𝟏𝟔𝟐</m:t>
                    </m:r>
                    <m:r>
                      <a:rPr lang="en-GB" sz="1600" b="1" i="1" smtClean="0">
                        <a:latin typeface="Cambria Math" panose="02040503050406030204" pitchFamily="18" charset="0"/>
                      </a:rPr>
                      <m:t>.</m:t>
                    </m:r>
                    <m:r>
                      <a:rPr lang="en-GB" sz="1600" b="1" i="1" smtClean="0">
                        <a:latin typeface="Cambria Math" panose="02040503050406030204" pitchFamily="18" charset="0"/>
                      </a:rPr>
                      <m:t>𝟗</m:t>
                    </m:r>
                  </m:oMath>
                </a14:m>
                <a:r>
                  <a:rPr lang="en-GB" sz="1600" b="1" dirty="0"/>
                  <a:t> m</a:t>
                </a:r>
                <a:r>
                  <a:rPr lang="en-GB" sz="1600" b="1" baseline="30000" dirty="0"/>
                  <a:t>2</a:t>
                </a:r>
              </a:p>
              <a:p>
                <a:pPr algn="ctr"/>
                <a14:m>
                  <m:oMath xmlns:m="http://schemas.openxmlformats.org/officeDocument/2006/math">
                    <m:r>
                      <a:rPr lang="en-GB" sz="1600" b="0" i="1" smtClean="0">
                        <a:latin typeface="Cambria Math" panose="02040503050406030204" pitchFamily="18" charset="0"/>
                      </a:rPr>
                      <m:t>𝐶</m:t>
                    </m:r>
                    <m:r>
                      <a:rPr lang="en-GB" sz="1600" b="0" i="1" smtClean="0">
                        <a:latin typeface="Cambria Math" panose="02040503050406030204" pitchFamily="18" charset="0"/>
                      </a:rPr>
                      <m:t>=</m:t>
                    </m:r>
                    <m:r>
                      <a:rPr lang="en-GB" sz="1600" b="1" i="1" smtClean="0">
                        <a:latin typeface="Cambria Math" panose="02040503050406030204" pitchFamily="18" charset="0"/>
                      </a:rPr>
                      <m:t>𝟒𝟓</m:t>
                    </m:r>
                    <m:r>
                      <a:rPr lang="en-GB" sz="1600" b="1" i="1" smtClean="0">
                        <a:latin typeface="Cambria Math" panose="02040503050406030204" pitchFamily="18" charset="0"/>
                      </a:rPr>
                      <m:t>.</m:t>
                    </m:r>
                    <m:r>
                      <a:rPr lang="en-GB" sz="1600" b="1" i="1" smtClean="0">
                        <a:latin typeface="Cambria Math" panose="02040503050406030204" pitchFamily="18" charset="0"/>
                      </a:rPr>
                      <m:t>𝟐</m:t>
                    </m:r>
                  </m:oMath>
                </a14:m>
                <a:r>
                  <a:rPr lang="en-GB" sz="1600" b="1" dirty="0"/>
                  <a:t> m</a:t>
                </a:r>
              </a:p>
            </p:txBody>
          </p:sp>
        </mc:Choice>
        <mc:Fallback xmlns="">
          <p:sp>
            <p:nvSpPr>
              <p:cNvPr id="20" name="TextBox 19"/>
              <p:cNvSpPr txBox="1">
                <a:spLocks noRot="1" noChangeAspect="1" noMove="1" noResize="1" noEditPoints="1" noAdjustHandles="1" noChangeArrowheads="1" noChangeShapeType="1" noTextEdit="1"/>
              </p:cNvSpPr>
              <p:nvPr/>
            </p:nvSpPr>
            <p:spPr>
              <a:xfrm>
                <a:off x="454524" y="4075945"/>
                <a:ext cx="1538394" cy="584775"/>
              </a:xfrm>
              <a:prstGeom prst="rect">
                <a:avLst/>
              </a:prstGeom>
              <a:blipFill rotWithShape="0">
                <a:blip r:embed="rId4"/>
                <a:stretch>
                  <a:fillRect t="-3125" b="-12500"/>
                </a:stretch>
              </a:blipFill>
            </p:spPr>
            <p:txBody>
              <a:bodyPr/>
              <a:lstStyle/>
              <a:p>
                <a:r>
                  <a:rPr lang="en-GB">
                    <a:noFill/>
                  </a:rPr>
                  <a:t> </a:t>
                </a:r>
              </a:p>
            </p:txBody>
          </p:sp>
        </mc:Fallback>
      </mc:AlternateContent>
      <p:sp>
        <p:nvSpPr>
          <p:cNvPr id="21" name="Oval 20"/>
          <p:cNvSpPr/>
          <p:nvPr/>
        </p:nvSpPr>
        <p:spPr>
          <a:xfrm>
            <a:off x="2419042" y="3122110"/>
            <a:ext cx="960183" cy="99330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2" name="Straight Arrow Connector 21"/>
          <p:cNvCxnSpPr/>
          <p:nvPr/>
        </p:nvCxnSpPr>
        <p:spPr>
          <a:xfrm flipV="1">
            <a:off x="2617107" y="3217636"/>
            <a:ext cx="539750" cy="80010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2779745" y="3542941"/>
            <a:ext cx="681911" cy="369332"/>
          </a:xfrm>
          <a:prstGeom prst="rect">
            <a:avLst/>
          </a:prstGeom>
          <a:noFill/>
        </p:spPr>
        <p:txBody>
          <a:bodyPr wrap="square" rtlCol="0">
            <a:spAutoFit/>
          </a:bodyPr>
          <a:lstStyle/>
          <a:p>
            <a:pPr algn="ctr"/>
            <a:r>
              <a:rPr lang="en-GB" dirty="0"/>
              <a:t>6.4m</a:t>
            </a:r>
          </a:p>
        </p:txBody>
      </p:sp>
      <mc:AlternateContent xmlns:mc="http://schemas.openxmlformats.org/markup-compatibility/2006" xmlns:a14="http://schemas.microsoft.com/office/drawing/2010/main">
        <mc:Choice Requires="a14">
          <p:sp>
            <p:nvSpPr>
              <p:cNvPr id="24" name="TextBox 23"/>
              <p:cNvSpPr txBox="1"/>
              <p:nvPr/>
            </p:nvSpPr>
            <p:spPr>
              <a:xfrm>
                <a:off x="2118919" y="4075945"/>
                <a:ext cx="1538394" cy="584775"/>
              </a:xfrm>
              <a:prstGeom prst="rect">
                <a:avLst/>
              </a:prstGeom>
              <a:noFill/>
            </p:spPr>
            <p:txBody>
              <a:bodyPr wrap="square" rtlCol="0">
                <a:spAutoFit/>
              </a:bodyPr>
              <a:lstStyle/>
              <a:p>
                <a:pPr algn="ctr"/>
                <a14:m>
                  <m:oMath xmlns:m="http://schemas.openxmlformats.org/officeDocument/2006/math">
                    <m:r>
                      <a:rPr lang="en-GB" sz="1600" b="0" i="1" smtClean="0">
                        <a:latin typeface="Cambria Math" panose="02040503050406030204" pitchFamily="18" charset="0"/>
                      </a:rPr>
                      <m:t>𝐴</m:t>
                    </m:r>
                    <m:r>
                      <a:rPr lang="en-GB" sz="1600" b="0" i="1" smtClean="0">
                        <a:latin typeface="Cambria Math" panose="02040503050406030204" pitchFamily="18" charset="0"/>
                      </a:rPr>
                      <m:t>=</m:t>
                    </m:r>
                    <m:r>
                      <a:rPr lang="en-GB" sz="1600" b="1" i="1" smtClean="0">
                        <a:latin typeface="Cambria Math" panose="02040503050406030204" pitchFamily="18" charset="0"/>
                      </a:rPr>
                      <m:t>𝟑𝟐</m:t>
                    </m:r>
                    <m:r>
                      <a:rPr lang="en-GB" sz="1600" b="1" i="1" smtClean="0">
                        <a:latin typeface="Cambria Math" panose="02040503050406030204" pitchFamily="18" charset="0"/>
                      </a:rPr>
                      <m:t>.</m:t>
                    </m:r>
                    <m:r>
                      <a:rPr lang="en-GB" sz="1600" b="1" i="1" smtClean="0">
                        <a:latin typeface="Cambria Math" panose="02040503050406030204" pitchFamily="18" charset="0"/>
                      </a:rPr>
                      <m:t>𝟐</m:t>
                    </m:r>
                  </m:oMath>
                </a14:m>
                <a:r>
                  <a:rPr lang="en-GB" sz="1600" b="1" dirty="0"/>
                  <a:t> cm</a:t>
                </a:r>
                <a:r>
                  <a:rPr lang="en-GB" sz="1600" b="1" baseline="30000" dirty="0"/>
                  <a:t>2</a:t>
                </a:r>
              </a:p>
              <a:p>
                <a:pPr algn="ctr"/>
                <a14:m>
                  <m:oMath xmlns:m="http://schemas.openxmlformats.org/officeDocument/2006/math">
                    <m:r>
                      <a:rPr lang="en-GB" sz="1600" b="0" i="1" smtClean="0">
                        <a:latin typeface="Cambria Math" panose="02040503050406030204" pitchFamily="18" charset="0"/>
                      </a:rPr>
                      <m:t>𝐶</m:t>
                    </m:r>
                    <m:r>
                      <a:rPr lang="en-GB" sz="1600" b="0" i="1" smtClean="0">
                        <a:latin typeface="Cambria Math" panose="02040503050406030204" pitchFamily="18" charset="0"/>
                      </a:rPr>
                      <m:t>=</m:t>
                    </m:r>
                    <m:r>
                      <a:rPr lang="en-GB" sz="1600" b="1" i="1" smtClean="0">
                        <a:latin typeface="Cambria Math" panose="02040503050406030204" pitchFamily="18" charset="0"/>
                      </a:rPr>
                      <m:t>𝟐𝟎</m:t>
                    </m:r>
                    <m:r>
                      <a:rPr lang="en-GB" sz="1600" b="1" i="1" smtClean="0">
                        <a:latin typeface="Cambria Math" panose="02040503050406030204" pitchFamily="18" charset="0"/>
                      </a:rPr>
                      <m:t>.</m:t>
                    </m:r>
                    <m:r>
                      <a:rPr lang="en-GB" sz="1600" b="1" i="1" smtClean="0">
                        <a:latin typeface="Cambria Math" panose="02040503050406030204" pitchFamily="18" charset="0"/>
                      </a:rPr>
                      <m:t>𝟏</m:t>
                    </m:r>
                  </m:oMath>
                </a14:m>
                <a:r>
                  <a:rPr lang="en-GB" sz="1600" b="1" dirty="0"/>
                  <a:t>cm</a:t>
                </a:r>
              </a:p>
            </p:txBody>
          </p:sp>
        </mc:Choice>
        <mc:Fallback xmlns="">
          <p:sp>
            <p:nvSpPr>
              <p:cNvPr id="24" name="TextBox 23"/>
              <p:cNvSpPr txBox="1">
                <a:spLocks noRot="1" noChangeAspect="1" noMove="1" noResize="1" noEditPoints="1" noAdjustHandles="1" noChangeArrowheads="1" noChangeShapeType="1" noTextEdit="1"/>
              </p:cNvSpPr>
              <p:nvPr/>
            </p:nvSpPr>
            <p:spPr>
              <a:xfrm>
                <a:off x="2118919" y="4075945"/>
                <a:ext cx="1538394" cy="584775"/>
              </a:xfrm>
              <a:prstGeom prst="rect">
                <a:avLst/>
              </a:prstGeom>
              <a:blipFill rotWithShape="0">
                <a:blip r:embed="rId5"/>
                <a:stretch>
                  <a:fillRect t="-3125" b="-12500"/>
                </a:stretch>
              </a:blipFill>
            </p:spPr>
            <p:txBody>
              <a:bodyPr/>
              <a:lstStyle/>
              <a:p>
                <a:r>
                  <a:rPr lang="en-GB">
                    <a:noFill/>
                  </a:rPr>
                  <a:t> </a:t>
                </a:r>
              </a:p>
            </p:txBody>
          </p:sp>
        </mc:Fallback>
      </mc:AlternateContent>
      <p:sp>
        <p:nvSpPr>
          <p:cNvPr id="25" name="Oval 24"/>
          <p:cNvSpPr/>
          <p:nvPr/>
        </p:nvSpPr>
        <p:spPr>
          <a:xfrm>
            <a:off x="740132" y="5135767"/>
            <a:ext cx="960183" cy="99330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6" name="Straight Arrow Connector 25"/>
          <p:cNvCxnSpPr/>
          <p:nvPr/>
        </p:nvCxnSpPr>
        <p:spPr>
          <a:xfrm flipV="1">
            <a:off x="1207523" y="5649622"/>
            <a:ext cx="480092" cy="4613"/>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27" name="TextBox 26"/>
          <p:cNvSpPr txBox="1"/>
          <p:nvPr/>
        </p:nvSpPr>
        <p:spPr>
          <a:xfrm>
            <a:off x="1132586" y="5293073"/>
            <a:ext cx="590848" cy="369332"/>
          </a:xfrm>
          <a:prstGeom prst="rect">
            <a:avLst/>
          </a:prstGeom>
          <a:noFill/>
        </p:spPr>
        <p:txBody>
          <a:bodyPr wrap="square" rtlCol="0">
            <a:spAutoFit/>
          </a:bodyPr>
          <a:lstStyle/>
          <a:p>
            <a:pPr algn="ctr"/>
            <a:r>
              <a:rPr lang="en-GB" dirty="0"/>
              <a:t>7</a:t>
            </a:r>
          </a:p>
        </p:txBody>
      </p:sp>
      <mc:AlternateContent xmlns:mc="http://schemas.openxmlformats.org/markup-compatibility/2006" xmlns:a14="http://schemas.microsoft.com/office/drawing/2010/main">
        <mc:Choice Requires="a14">
          <p:sp>
            <p:nvSpPr>
              <p:cNvPr id="28" name="TextBox 27"/>
              <p:cNvSpPr txBox="1"/>
              <p:nvPr/>
            </p:nvSpPr>
            <p:spPr>
              <a:xfrm>
                <a:off x="480055" y="6105165"/>
                <a:ext cx="1538394" cy="5847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𝐴</m:t>
                      </m:r>
                      <m:r>
                        <a:rPr lang="en-GB" sz="1600" b="0" i="1" smtClean="0">
                          <a:latin typeface="Cambria Math" panose="02040503050406030204" pitchFamily="18" charset="0"/>
                        </a:rPr>
                        <m:t>=</m:t>
                      </m:r>
                      <m:r>
                        <a:rPr lang="en-GB" sz="1600" b="1" i="1" smtClean="0">
                          <a:latin typeface="Cambria Math" panose="02040503050406030204" pitchFamily="18" charset="0"/>
                        </a:rPr>
                        <m:t>𝟒𝟗</m:t>
                      </m:r>
                      <m:r>
                        <a:rPr lang="en-GB" sz="1600" b="1" i="1" smtClean="0">
                          <a:latin typeface="Cambria Math" panose="02040503050406030204" pitchFamily="18" charset="0"/>
                        </a:rPr>
                        <m:t>𝝅</m:t>
                      </m:r>
                    </m:oMath>
                  </m:oMathPara>
                </a14:m>
                <a:endParaRPr lang="en-GB" sz="1600" b="1"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𝐶</m:t>
                      </m:r>
                      <m:r>
                        <a:rPr lang="en-GB" sz="1600" b="0" i="1" smtClean="0">
                          <a:latin typeface="Cambria Math" panose="02040503050406030204" pitchFamily="18" charset="0"/>
                        </a:rPr>
                        <m:t>=</m:t>
                      </m:r>
                      <m:r>
                        <a:rPr lang="en-GB" sz="1600" b="1" i="1" smtClean="0">
                          <a:latin typeface="Cambria Math" panose="02040503050406030204" pitchFamily="18" charset="0"/>
                        </a:rPr>
                        <m:t>𝟏𝟒</m:t>
                      </m:r>
                      <m:r>
                        <a:rPr lang="en-GB" sz="1600" b="1" i="1" smtClean="0">
                          <a:latin typeface="Cambria Math" panose="02040503050406030204" pitchFamily="18" charset="0"/>
                        </a:rPr>
                        <m:t>𝝅</m:t>
                      </m:r>
                    </m:oMath>
                  </m:oMathPara>
                </a14:m>
                <a:endParaRPr lang="en-GB" sz="1600" b="1" dirty="0"/>
              </a:p>
            </p:txBody>
          </p:sp>
        </mc:Choice>
        <mc:Fallback xmlns="">
          <p:sp>
            <p:nvSpPr>
              <p:cNvPr id="28" name="TextBox 27"/>
              <p:cNvSpPr txBox="1">
                <a:spLocks noRot="1" noChangeAspect="1" noMove="1" noResize="1" noEditPoints="1" noAdjustHandles="1" noChangeArrowheads="1" noChangeShapeType="1" noTextEdit="1"/>
              </p:cNvSpPr>
              <p:nvPr/>
            </p:nvSpPr>
            <p:spPr>
              <a:xfrm>
                <a:off x="480055" y="6105165"/>
                <a:ext cx="1538394" cy="584775"/>
              </a:xfrm>
              <a:prstGeom prst="rect">
                <a:avLst/>
              </a:prstGeom>
              <a:blipFill rotWithShape="0">
                <a:blip r:embed="rId6"/>
                <a:stretch>
                  <a:fillRect/>
                </a:stretch>
              </a:blipFill>
            </p:spPr>
            <p:txBody>
              <a:bodyPr/>
              <a:lstStyle/>
              <a:p>
                <a:r>
                  <a:rPr lang="en-GB">
                    <a:noFill/>
                  </a:rPr>
                  <a:t> </a:t>
                </a:r>
              </a:p>
            </p:txBody>
          </p:sp>
        </mc:Fallback>
      </mc:AlternateContent>
      <p:sp>
        <p:nvSpPr>
          <p:cNvPr id="29" name="Oval 28"/>
          <p:cNvSpPr/>
          <p:nvPr/>
        </p:nvSpPr>
        <p:spPr>
          <a:xfrm>
            <a:off x="2404527" y="5135767"/>
            <a:ext cx="960183" cy="99330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30" name="Straight Arrow Connector 29"/>
          <p:cNvCxnSpPr/>
          <p:nvPr/>
        </p:nvCxnSpPr>
        <p:spPr>
          <a:xfrm flipV="1">
            <a:off x="2438477" y="5649623"/>
            <a:ext cx="913533" cy="21478"/>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31" name="TextBox 30"/>
          <p:cNvSpPr txBox="1"/>
          <p:nvPr/>
        </p:nvSpPr>
        <p:spPr>
          <a:xfrm>
            <a:off x="2625531" y="5340698"/>
            <a:ext cx="590848" cy="369332"/>
          </a:xfrm>
          <a:prstGeom prst="rect">
            <a:avLst/>
          </a:prstGeom>
          <a:noFill/>
        </p:spPr>
        <p:txBody>
          <a:bodyPr wrap="square" rtlCol="0">
            <a:spAutoFit/>
          </a:bodyPr>
          <a:lstStyle/>
          <a:p>
            <a:pPr algn="ctr"/>
            <a:r>
              <a:rPr lang="en-GB" dirty="0"/>
              <a:t>16</a:t>
            </a:r>
          </a:p>
        </p:txBody>
      </p:sp>
      <mc:AlternateContent xmlns:mc="http://schemas.openxmlformats.org/markup-compatibility/2006" xmlns:a14="http://schemas.microsoft.com/office/drawing/2010/main">
        <mc:Choice Requires="a14">
          <p:sp>
            <p:nvSpPr>
              <p:cNvPr id="32" name="TextBox 31"/>
              <p:cNvSpPr txBox="1"/>
              <p:nvPr/>
            </p:nvSpPr>
            <p:spPr>
              <a:xfrm>
                <a:off x="2144450" y="6105165"/>
                <a:ext cx="1538394" cy="5847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𝐴</m:t>
                      </m:r>
                      <m:r>
                        <a:rPr lang="en-GB" sz="1600" b="0" i="1" smtClean="0">
                          <a:latin typeface="Cambria Math" panose="02040503050406030204" pitchFamily="18" charset="0"/>
                        </a:rPr>
                        <m:t>=</m:t>
                      </m:r>
                      <m:r>
                        <a:rPr lang="en-GB" sz="1600" b="1" i="1" smtClean="0">
                          <a:latin typeface="Cambria Math" panose="02040503050406030204" pitchFamily="18" charset="0"/>
                        </a:rPr>
                        <m:t>𝟔𝟒</m:t>
                      </m:r>
                      <m:r>
                        <a:rPr lang="en-GB" sz="1600" b="1" i="1" smtClean="0">
                          <a:latin typeface="Cambria Math" panose="02040503050406030204" pitchFamily="18" charset="0"/>
                        </a:rPr>
                        <m:t>𝝅</m:t>
                      </m:r>
                    </m:oMath>
                  </m:oMathPara>
                </a14:m>
                <a:endParaRPr lang="en-GB" sz="1600" b="1"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𝐶</m:t>
                      </m:r>
                      <m:r>
                        <a:rPr lang="en-GB" sz="1600" b="0" i="1" smtClean="0">
                          <a:latin typeface="Cambria Math" panose="02040503050406030204" pitchFamily="18" charset="0"/>
                        </a:rPr>
                        <m:t>=</m:t>
                      </m:r>
                      <m:r>
                        <a:rPr lang="en-GB" sz="1600" b="1" i="1" smtClean="0">
                          <a:latin typeface="Cambria Math" panose="02040503050406030204" pitchFamily="18" charset="0"/>
                        </a:rPr>
                        <m:t>𝟏𝟔</m:t>
                      </m:r>
                      <m:r>
                        <a:rPr lang="en-GB" sz="1600" b="1" i="1" smtClean="0">
                          <a:latin typeface="Cambria Math" panose="02040503050406030204" pitchFamily="18" charset="0"/>
                        </a:rPr>
                        <m:t>𝝅</m:t>
                      </m:r>
                    </m:oMath>
                  </m:oMathPara>
                </a14:m>
                <a:endParaRPr lang="en-GB" sz="1600" b="1" dirty="0"/>
              </a:p>
            </p:txBody>
          </p:sp>
        </mc:Choice>
        <mc:Fallback xmlns="">
          <p:sp>
            <p:nvSpPr>
              <p:cNvPr id="32" name="TextBox 31"/>
              <p:cNvSpPr txBox="1">
                <a:spLocks noRot="1" noChangeAspect="1" noMove="1" noResize="1" noEditPoints="1" noAdjustHandles="1" noChangeArrowheads="1" noChangeShapeType="1" noTextEdit="1"/>
              </p:cNvSpPr>
              <p:nvPr/>
            </p:nvSpPr>
            <p:spPr>
              <a:xfrm>
                <a:off x="2144450" y="6105165"/>
                <a:ext cx="1538394" cy="584775"/>
              </a:xfrm>
              <a:prstGeom prst="rect">
                <a:avLst/>
              </a:prstGeom>
              <a:blipFill rotWithShape="0">
                <a:blip r:embed="rId7"/>
                <a:stretch>
                  <a:fillRect/>
                </a:stretch>
              </a:blipFill>
            </p:spPr>
            <p:txBody>
              <a:bodyPr/>
              <a:lstStyle/>
              <a:p>
                <a:r>
                  <a:rPr lang="en-GB">
                    <a:noFill/>
                  </a:rPr>
                  <a:t> </a:t>
                </a:r>
              </a:p>
            </p:txBody>
          </p:sp>
        </mc:Fallback>
      </mc:AlternateContent>
      <p:sp>
        <p:nvSpPr>
          <p:cNvPr id="36" name="TextBox 35"/>
          <p:cNvSpPr txBox="1"/>
          <p:nvPr/>
        </p:nvSpPr>
        <p:spPr>
          <a:xfrm>
            <a:off x="395489" y="4696483"/>
            <a:ext cx="3600400" cy="369332"/>
          </a:xfrm>
          <a:prstGeom prst="rect">
            <a:avLst/>
          </a:prstGeom>
          <a:noFill/>
        </p:spPr>
        <p:txBody>
          <a:bodyPr wrap="square" rtlCol="0">
            <a:spAutoFit/>
          </a:bodyPr>
          <a:lstStyle/>
          <a:p>
            <a:r>
              <a:rPr lang="en-GB" dirty="0"/>
              <a:t>And give your answer in exact form:</a:t>
            </a:r>
          </a:p>
        </p:txBody>
      </p:sp>
      <p:sp>
        <p:nvSpPr>
          <p:cNvPr id="37" name="Oval 36"/>
          <p:cNvSpPr/>
          <p:nvPr/>
        </p:nvSpPr>
        <p:spPr>
          <a:xfrm>
            <a:off x="1165045" y="2035299"/>
            <a:ext cx="100161" cy="10323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8" name="Oval 37"/>
          <p:cNvSpPr/>
          <p:nvPr/>
        </p:nvSpPr>
        <p:spPr>
          <a:xfrm>
            <a:off x="2863566" y="2035299"/>
            <a:ext cx="100161" cy="10323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9" name="Rectangle 38"/>
          <p:cNvSpPr/>
          <p:nvPr/>
        </p:nvSpPr>
        <p:spPr>
          <a:xfrm>
            <a:off x="97323" y="725908"/>
            <a:ext cx="344766" cy="30995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40" name="Rectangle 39"/>
          <p:cNvSpPr/>
          <p:nvPr/>
        </p:nvSpPr>
        <p:spPr>
          <a:xfrm>
            <a:off x="221202" y="1595348"/>
            <a:ext cx="344766" cy="3099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41" name="Rectangle 40"/>
          <p:cNvSpPr/>
          <p:nvPr/>
        </p:nvSpPr>
        <p:spPr>
          <a:xfrm>
            <a:off x="1937581" y="1638477"/>
            <a:ext cx="344766" cy="3099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42" name="Rectangle 41"/>
          <p:cNvSpPr/>
          <p:nvPr/>
        </p:nvSpPr>
        <p:spPr>
          <a:xfrm>
            <a:off x="186632" y="3121472"/>
            <a:ext cx="344766" cy="3099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43" name="Rectangle 42"/>
          <p:cNvSpPr/>
          <p:nvPr/>
        </p:nvSpPr>
        <p:spPr>
          <a:xfrm>
            <a:off x="1937581" y="3091332"/>
            <a:ext cx="344766" cy="3099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a:t>
            </a:r>
          </a:p>
        </p:txBody>
      </p:sp>
      <p:sp>
        <p:nvSpPr>
          <p:cNvPr id="44" name="Rectangle 43"/>
          <p:cNvSpPr/>
          <p:nvPr/>
        </p:nvSpPr>
        <p:spPr>
          <a:xfrm>
            <a:off x="74693" y="4714506"/>
            <a:ext cx="344766" cy="30995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45" name="Rectangle 44"/>
          <p:cNvSpPr/>
          <p:nvPr/>
        </p:nvSpPr>
        <p:spPr>
          <a:xfrm>
            <a:off x="243235" y="5129776"/>
            <a:ext cx="344766" cy="3099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46" name="Rectangle 45"/>
          <p:cNvSpPr/>
          <p:nvPr/>
        </p:nvSpPr>
        <p:spPr>
          <a:xfrm>
            <a:off x="1959614" y="5172905"/>
            <a:ext cx="344766" cy="3099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47" name="Rectangle 46"/>
          <p:cNvSpPr/>
          <p:nvPr/>
        </p:nvSpPr>
        <p:spPr>
          <a:xfrm>
            <a:off x="4226662" y="706873"/>
            <a:ext cx="344766" cy="30995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mc:AlternateContent xmlns:mc="http://schemas.openxmlformats.org/markup-compatibility/2006" xmlns:a14="http://schemas.microsoft.com/office/drawing/2010/main">
        <mc:Choice Requires="a14">
          <p:sp>
            <p:nvSpPr>
              <p:cNvPr id="48" name="TextBox 47"/>
              <p:cNvSpPr txBox="1"/>
              <p:nvPr/>
            </p:nvSpPr>
            <p:spPr>
              <a:xfrm>
                <a:off x="4575145" y="645324"/>
                <a:ext cx="3819708" cy="5568319"/>
              </a:xfrm>
              <a:prstGeom prst="rect">
                <a:avLst/>
              </a:prstGeom>
              <a:noFill/>
            </p:spPr>
            <p:txBody>
              <a:bodyPr wrap="square" rtlCol="0">
                <a:spAutoFit/>
              </a:bodyPr>
              <a:lstStyle/>
              <a:p>
                <a:r>
                  <a:rPr lang="en-GB" sz="1500" dirty="0"/>
                  <a:t>A car wheel of diameter 35cm spins on a road. Over 2000cm, how many full rotations will the wheel have made?</a:t>
                </a:r>
              </a:p>
              <a:p>
                <a14:m>
                  <m:oMath xmlns:m="http://schemas.openxmlformats.org/officeDocument/2006/math">
                    <m:r>
                      <a:rPr lang="en-GB" sz="1500" b="1" i="1" smtClean="0">
                        <a:latin typeface="Cambria Math" panose="02040503050406030204" pitchFamily="18" charset="0"/>
                      </a:rPr>
                      <m:t>𝟐𝟎𝟎𝟎</m:t>
                    </m:r>
                    <m:r>
                      <a:rPr lang="en-GB" sz="1500" b="1" i="1" smtClean="0">
                        <a:latin typeface="Cambria Math" panose="02040503050406030204" pitchFamily="18" charset="0"/>
                      </a:rPr>
                      <m:t>÷</m:t>
                    </m:r>
                    <m:d>
                      <m:dPr>
                        <m:ctrlPr>
                          <a:rPr lang="en-GB" sz="1500" b="1" i="1" smtClean="0">
                            <a:latin typeface="Cambria Math" panose="02040503050406030204" pitchFamily="18" charset="0"/>
                          </a:rPr>
                        </m:ctrlPr>
                      </m:dPr>
                      <m:e>
                        <m:r>
                          <a:rPr lang="en-GB" sz="1500" b="1" i="1" smtClean="0">
                            <a:latin typeface="Cambria Math" panose="02040503050406030204" pitchFamily="18" charset="0"/>
                          </a:rPr>
                          <m:t>𝝅</m:t>
                        </m:r>
                        <m:r>
                          <a:rPr lang="en-GB" sz="1500" b="1" i="1" smtClean="0">
                            <a:latin typeface="Cambria Math" panose="02040503050406030204" pitchFamily="18" charset="0"/>
                          </a:rPr>
                          <m:t>×</m:t>
                        </m:r>
                        <m:r>
                          <a:rPr lang="en-GB" sz="1500" b="1" i="1" smtClean="0">
                            <a:latin typeface="Cambria Math" panose="02040503050406030204" pitchFamily="18" charset="0"/>
                          </a:rPr>
                          <m:t>𝟑𝟓</m:t>
                        </m:r>
                      </m:e>
                    </m:d>
                    <m:r>
                      <a:rPr lang="en-GB" sz="1500" b="1" i="1" smtClean="0">
                        <a:latin typeface="Cambria Math" panose="02040503050406030204" pitchFamily="18" charset="0"/>
                      </a:rPr>
                      <m:t>=</m:t>
                    </m:r>
                    <m:r>
                      <a:rPr lang="en-GB" sz="1500" b="1" i="1" smtClean="0">
                        <a:latin typeface="Cambria Math" panose="02040503050406030204" pitchFamily="18" charset="0"/>
                      </a:rPr>
                      <m:t>𝟏𝟖</m:t>
                    </m:r>
                    <m:r>
                      <a:rPr lang="en-GB" sz="1500" b="1" i="1" smtClean="0">
                        <a:latin typeface="Cambria Math" panose="02040503050406030204" pitchFamily="18" charset="0"/>
                      </a:rPr>
                      <m:t>.</m:t>
                    </m:r>
                    <m:r>
                      <a:rPr lang="en-GB" sz="1500" b="1" i="1" smtClean="0">
                        <a:latin typeface="Cambria Math" panose="02040503050406030204" pitchFamily="18" charset="0"/>
                      </a:rPr>
                      <m:t>𝟐</m:t>
                    </m:r>
                  </m:oMath>
                </a14:m>
                <a:r>
                  <a:rPr lang="en-GB" sz="1500" b="1" dirty="0"/>
                  <a:t> times</a:t>
                </a:r>
              </a:p>
              <a:p>
                <a:endParaRPr lang="en-GB" sz="1050" dirty="0"/>
              </a:p>
              <a:p>
                <a:r>
                  <a:rPr lang="en-GB" sz="1500" dirty="0"/>
                  <a:t>A circular lawn has radius 50m. Each box of grass seed costs £5.99 and covers 60m</a:t>
                </a:r>
                <a:r>
                  <a:rPr lang="en-GB" sz="1500" baseline="30000" dirty="0"/>
                  <a:t>2</a:t>
                </a:r>
                <a:r>
                  <a:rPr lang="en-GB" sz="1500" dirty="0"/>
                  <a:t> of lawn. What is the cost to seed the whole lawn?</a:t>
                </a:r>
              </a:p>
              <a:p>
                <a14:m>
                  <m:oMath xmlns:m="http://schemas.openxmlformats.org/officeDocument/2006/math">
                    <m:r>
                      <a:rPr lang="en-GB" sz="1500" b="1" i="1" smtClean="0">
                        <a:latin typeface="Cambria Math" panose="02040503050406030204" pitchFamily="18" charset="0"/>
                      </a:rPr>
                      <m:t>𝑨</m:t>
                    </m:r>
                    <m:r>
                      <a:rPr lang="en-GB" sz="1500" b="1" i="1" smtClean="0">
                        <a:latin typeface="Cambria Math" panose="02040503050406030204" pitchFamily="18" charset="0"/>
                      </a:rPr>
                      <m:t>=</m:t>
                    </m:r>
                    <m:r>
                      <a:rPr lang="en-GB" sz="1500" b="1" i="1" smtClean="0">
                        <a:latin typeface="Cambria Math" panose="02040503050406030204" pitchFamily="18" charset="0"/>
                      </a:rPr>
                      <m:t>𝝅</m:t>
                    </m:r>
                    <m:r>
                      <a:rPr lang="en-GB" sz="1500" b="1" i="1" smtClean="0">
                        <a:latin typeface="Cambria Math" panose="02040503050406030204" pitchFamily="18" charset="0"/>
                      </a:rPr>
                      <m:t>×</m:t>
                    </m:r>
                    <m:sSup>
                      <m:sSupPr>
                        <m:ctrlPr>
                          <a:rPr lang="en-GB" sz="1500" b="1" i="1" smtClean="0">
                            <a:latin typeface="Cambria Math" panose="02040503050406030204" pitchFamily="18" charset="0"/>
                          </a:rPr>
                        </m:ctrlPr>
                      </m:sSupPr>
                      <m:e>
                        <m:r>
                          <a:rPr lang="en-GB" sz="1500" b="1" i="1" smtClean="0">
                            <a:latin typeface="Cambria Math" panose="02040503050406030204" pitchFamily="18" charset="0"/>
                          </a:rPr>
                          <m:t>𝟓𝟎</m:t>
                        </m:r>
                      </m:e>
                      <m:sup>
                        <m:r>
                          <a:rPr lang="en-GB" sz="1500" b="1" i="1" smtClean="0">
                            <a:latin typeface="Cambria Math" panose="02040503050406030204" pitchFamily="18" charset="0"/>
                          </a:rPr>
                          <m:t>𝟐</m:t>
                        </m:r>
                      </m:sup>
                    </m:sSup>
                    <m:r>
                      <a:rPr lang="en-GB" sz="1500" b="1" i="1" smtClean="0">
                        <a:latin typeface="Cambria Math" panose="02040503050406030204" pitchFamily="18" charset="0"/>
                      </a:rPr>
                      <m:t>=</m:t>
                    </m:r>
                    <m:r>
                      <a:rPr lang="en-GB" sz="1500" b="1" i="1" smtClean="0">
                        <a:latin typeface="Cambria Math" panose="02040503050406030204" pitchFamily="18" charset="0"/>
                      </a:rPr>
                      <m:t>𝟕𝟖𝟓𝟒</m:t>
                    </m:r>
                    <m:r>
                      <a:rPr lang="en-GB" sz="1500" b="1" i="1" smtClean="0">
                        <a:latin typeface="Cambria Math" panose="02040503050406030204" pitchFamily="18" charset="0"/>
                      </a:rPr>
                      <m:t>.</m:t>
                    </m:r>
                    <m:r>
                      <a:rPr lang="en-GB" sz="1500" b="1" i="1" smtClean="0">
                        <a:latin typeface="Cambria Math" panose="02040503050406030204" pitchFamily="18" charset="0"/>
                      </a:rPr>
                      <m:t>𝟎</m:t>
                    </m:r>
                  </m:oMath>
                </a14:m>
                <a:r>
                  <a:rPr lang="en-GB" sz="1500" b="1" dirty="0"/>
                  <a:t> m</a:t>
                </a:r>
                <a:r>
                  <a:rPr lang="en-GB" sz="1500" b="1" baseline="30000" dirty="0"/>
                  <a:t>2</a:t>
                </a:r>
              </a:p>
              <a:p>
                <a14:m>
                  <m:oMath xmlns:m="http://schemas.openxmlformats.org/officeDocument/2006/math">
                    <m:r>
                      <a:rPr lang="en-GB" sz="1500" b="1" i="1" smtClean="0">
                        <a:latin typeface="Cambria Math" panose="02040503050406030204" pitchFamily="18" charset="0"/>
                      </a:rPr>
                      <m:t>𝟕𝟖𝟓𝟒</m:t>
                    </m:r>
                    <m:r>
                      <a:rPr lang="en-GB" sz="1500" b="1" i="1" smtClean="0">
                        <a:latin typeface="Cambria Math" panose="02040503050406030204" pitchFamily="18" charset="0"/>
                      </a:rPr>
                      <m:t>.</m:t>
                    </m:r>
                    <m:r>
                      <a:rPr lang="en-GB" sz="1500" b="1" i="1" smtClean="0">
                        <a:latin typeface="Cambria Math" panose="02040503050406030204" pitchFamily="18" charset="0"/>
                      </a:rPr>
                      <m:t>𝟎</m:t>
                    </m:r>
                    <m:r>
                      <a:rPr lang="en-GB" sz="1500" b="1" i="1" smtClean="0">
                        <a:latin typeface="Cambria Math" panose="02040503050406030204" pitchFamily="18" charset="0"/>
                      </a:rPr>
                      <m:t>÷</m:t>
                    </m:r>
                    <m:r>
                      <a:rPr lang="en-GB" sz="1500" b="1" i="1" smtClean="0">
                        <a:latin typeface="Cambria Math" panose="02040503050406030204" pitchFamily="18" charset="0"/>
                      </a:rPr>
                      <m:t>𝟔𝟎</m:t>
                    </m:r>
                    <m:r>
                      <a:rPr lang="en-GB" sz="1500" b="1" i="1" smtClean="0">
                        <a:latin typeface="Cambria Math" panose="02040503050406030204" pitchFamily="18" charset="0"/>
                      </a:rPr>
                      <m:t>=</m:t>
                    </m:r>
                    <m:r>
                      <a:rPr lang="en-GB" sz="1500" b="1" i="1" smtClean="0">
                        <a:latin typeface="Cambria Math" panose="02040503050406030204" pitchFamily="18" charset="0"/>
                      </a:rPr>
                      <m:t>𝟏𝟑𝟎</m:t>
                    </m:r>
                    <m:r>
                      <a:rPr lang="en-GB" sz="1500" b="1" i="1" smtClean="0">
                        <a:latin typeface="Cambria Math" panose="02040503050406030204" pitchFamily="18" charset="0"/>
                      </a:rPr>
                      <m:t>.</m:t>
                    </m:r>
                    <m:r>
                      <a:rPr lang="en-GB" sz="1500" b="1" i="1" smtClean="0">
                        <a:latin typeface="Cambria Math" panose="02040503050406030204" pitchFamily="18" charset="0"/>
                      </a:rPr>
                      <m:t>𝟗</m:t>
                    </m:r>
                    <m:r>
                      <a:rPr lang="en-GB" sz="1500" b="1" i="1" smtClean="0">
                        <a:latin typeface="Cambria Math" panose="02040503050406030204" pitchFamily="18" charset="0"/>
                      </a:rPr>
                      <m:t>→</m:t>
                    </m:r>
                    <m:r>
                      <a:rPr lang="en-GB" sz="1500" b="1" i="1" smtClean="0">
                        <a:latin typeface="Cambria Math" panose="02040503050406030204" pitchFamily="18" charset="0"/>
                      </a:rPr>
                      <m:t>𝟏𝟑𝟏</m:t>
                    </m:r>
                  </m:oMath>
                </a14:m>
                <a:r>
                  <a:rPr lang="en-GB" sz="1500" b="1" dirty="0"/>
                  <a:t> boxes</a:t>
                </a:r>
              </a:p>
              <a:p>
                <a14:m>
                  <m:oMath xmlns:m="http://schemas.openxmlformats.org/officeDocument/2006/math">
                    <m:r>
                      <a:rPr lang="en-GB" sz="1500" b="1" i="1" smtClean="0">
                        <a:latin typeface="Cambria Math" panose="02040503050406030204" pitchFamily="18" charset="0"/>
                      </a:rPr>
                      <m:t>𝟏𝟑𝟏</m:t>
                    </m:r>
                    <m:r>
                      <a:rPr lang="en-GB" sz="1500" b="1" i="1" smtClean="0">
                        <a:latin typeface="Cambria Math" panose="02040503050406030204" pitchFamily="18" charset="0"/>
                      </a:rPr>
                      <m:t>×</m:t>
                    </m:r>
                    <m:r>
                      <a:rPr lang="en-GB" sz="1500" b="1" i="1" smtClean="0">
                        <a:latin typeface="Cambria Math" panose="02040503050406030204" pitchFamily="18" charset="0"/>
                      </a:rPr>
                      <m:t>𝟓</m:t>
                    </m:r>
                    <m:r>
                      <a:rPr lang="en-GB" sz="1500" b="1" i="1" smtClean="0">
                        <a:latin typeface="Cambria Math" panose="02040503050406030204" pitchFamily="18" charset="0"/>
                      </a:rPr>
                      <m:t>.</m:t>
                    </m:r>
                    <m:r>
                      <a:rPr lang="en-GB" sz="1500" b="1" i="1" smtClean="0">
                        <a:latin typeface="Cambria Math" panose="02040503050406030204" pitchFamily="18" charset="0"/>
                      </a:rPr>
                      <m:t>𝟗𝟗</m:t>
                    </m:r>
                    <m:r>
                      <a:rPr lang="en-GB" sz="1500" b="1" i="1" smtClean="0">
                        <a:latin typeface="Cambria Math" panose="02040503050406030204" pitchFamily="18" charset="0"/>
                      </a:rPr>
                      <m:t>=£</m:t>
                    </m:r>
                    <m:r>
                      <a:rPr lang="en-GB" sz="1500" b="1" i="1" smtClean="0">
                        <a:latin typeface="Cambria Math" panose="02040503050406030204" pitchFamily="18" charset="0"/>
                      </a:rPr>
                      <m:t>𝟕𝟖𝟒</m:t>
                    </m:r>
                    <m:r>
                      <a:rPr lang="en-GB" sz="1500" b="1" i="1" smtClean="0">
                        <a:latin typeface="Cambria Math" panose="02040503050406030204" pitchFamily="18" charset="0"/>
                      </a:rPr>
                      <m:t>.</m:t>
                    </m:r>
                    <m:r>
                      <a:rPr lang="en-GB" sz="1500" b="1" i="1" smtClean="0">
                        <a:latin typeface="Cambria Math" panose="02040503050406030204" pitchFamily="18" charset="0"/>
                      </a:rPr>
                      <m:t>𝟔𝟗</m:t>
                    </m:r>
                  </m:oMath>
                </a14:m>
                <a:r>
                  <a:rPr lang="en-GB" sz="1500" b="1" dirty="0"/>
                  <a:t> </a:t>
                </a:r>
              </a:p>
              <a:p>
                <a:endParaRPr lang="en-GB" sz="1500" dirty="0"/>
              </a:p>
              <a:p>
                <a:r>
                  <a:rPr lang="en-GB" sz="1500" dirty="0"/>
                  <a:t>The radius of the Earth is 6371km. Light can travel 300,000km each second. How many times can light encircle the Earth in a second?</a:t>
                </a:r>
              </a:p>
              <a:p>
                <a14:m>
                  <m:oMath xmlns:m="http://schemas.openxmlformats.org/officeDocument/2006/math">
                    <m:r>
                      <a:rPr lang="en-GB" sz="1500" b="1" i="1" smtClean="0">
                        <a:latin typeface="Cambria Math" panose="02040503050406030204" pitchFamily="18" charset="0"/>
                      </a:rPr>
                      <m:t>𝟑𝟎𝟎𝟎𝟎𝟎</m:t>
                    </m:r>
                    <m:r>
                      <a:rPr lang="en-GB" sz="1500" b="1" i="1" smtClean="0">
                        <a:latin typeface="Cambria Math" panose="02040503050406030204" pitchFamily="18" charset="0"/>
                      </a:rPr>
                      <m:t>÷</m:t>
                    </m:r>
                    <m:r>
                      <a:rPr lang="en-GB" sz="1500" b="1" i="1" smtClean="0">
                        <a:latin typeface="Cambria Math" panose="02040503050406030204" pitchFamily="18" charset="0"/>
                      </a:rPr>
                      <m:t>𝟒𝟎𝟎𝟑𝟎</m:t>
                    </m:r>
                    <m:r>
                      <a:rPr lang="en-GB" sz="1500" b="1" i="1" smtClean="0">
                        <a:latin typeface="Cambria Math" panose="02040503050406030204" pitchFamily="18" charset="0"/>
                      </a:rPr>
                      <m:t>=</m:t>
                    </m:r>
                    <m:r>
                      <a:rPr lang="en-GB" sz="1500" b="1" i="1" smtClean="0">
                        <a:latin typeface="Cambria Math" panose="02040503050406030204" pitchFamily="18" charset="0"/>
                      </a:rPr>
                      <m:t>𝟕</m:t>
                    </m:r>
                    <m:r>
                      <a:rPr lang="en-GB" sz="1500" b="1" i="1" smtClean="0">
                        <a:latin typeface="Cambria Math" panose="02040503050406030204" pitchFamily="18" charset="0"/>
                      </a:rPr>
                      <m:t>.</m:t>
                    </m:r>
                    <m:r>
                      <a:rPr lang="en-GB" sz="1500" b="1" i="1" smtClean="0">
                        <a:latin typeface="Cambria Math" panose="02040503050406030204" pitchFamily="18" charset="0"/>
                      </a:rPr>
                      <m:t>𝟒𝟗</m:t>
                    </m:r>
                  </m:oMath>
                </a14:m>
                <a:r>
                  <a:rPr lang="en-GB" sz="1500" b="1" dirty="0"/>
                  <a:t> times</a:t>
                </a:r>
              </a:p>
              <a:p>
                <a:endParaRPr lang="en-GB" sz="1500" b="1" dirty="0"/>
              </a:p>
              <a:p>
                <a:r>
                  <a:rPr lang="en-GB" sz="1500" dirty="0"/>
                  <a:t>The area of a circular disc is 100cm</a:t>
                </a:r>
                <a:r>
                  <a:rPr lang="en-GB" sz="1500" baseline="30000" dirty="0"/>
                  <a:t>2</a:t>
                </a:r>
                <a:r>
                  <a:rPr lang="en-GB" sz="1500" dirty="0"/>
                  <a:t>. What is its diameter?   </a:t>
                </a:r>
                <a14:m>
                  <m:oMath xmlns:m="http://schemas.openxmlformats.org/officeDocument/2006/math">
                    <m:r>
                      <a:rPr lang="en-GB" sz="1500" b="1" i="0" smtClean="0">
                        <a:latin typeface="Cambria Math" panose="02040503050406030204" pitchFamily="18" charset="0"/>
                      </a:rPr>
                      <m:t>𝟐</m:t>
                    </m:r>
                    <m:r>
                      <a:rPr lang="en-GB" sz="1500" b="1" i="1" smtClean="0">
                        <a:latin typeface="Cambria Math" panose="02040503050406030204" pitchFamily="18" charset="0"/>
                      </a:rPr>
                      <m:t>×</m:t>
                    </m:r>
                    <m:rad>
                      <m:radPr>
                        <m:degHide m:val="on"/>
                        <m:ctrlPr>
                          <a:rPr lang="en-GB" sz="1500" b="1" i="1" smtClean="0">
                            <a:latin typeface="Cambria Math" panose="02040503050406030204" pitchFamily="18" charset="0"/>
                          </a:rPr>
                        </m:ctrlPr>
                      </m:radPr>
                      <m:deg/>
                      <m:e>
                        <m:r>
                          <a:rPr lang="en-GB" sz="1500" b="1" i="1" smtClean="0">
                            <a:latin typeface="Cambria Math" panose="02040503050406030204" pitchFamily="18" charset="0"/>
                          </a:rPr>
                          <m:t>𝟏𝟎𝟎</m:t>
                        </m:r>
                        <m:r>
                          <a:rPr lang="en-GB" sz="1500" b="1" i="1" smtClean="0">
                            <a:latin typeface="Cambria Math" panose="02040503050406030204" pitchFamily="18" charset="0"/>
                          </a:rPr>
                          <m:t>÷</m:t>
                        </m:r>
                        <m:r>
                          <a:rPr lang="en-GB" sz="1500" b="1" i="1" smtClean="0">
                            <a:latin typeface="Cambria Math" panose="02040503050406030204" pitchFamily="18" charset="0"/>
                          </a:rPr>
                          <m:t>𝝅</m:t>
                        </m:r>
                      </m:e>
                    </m:rad>
                    <m:r>
                      <a:rPr lang="en-GB" sz="1500" b="1" i="1" smtClean="0">
                        <a:latin typeface="Cambria Math" panose="02040503050406030204" pitchFamily="18" charset="0"/>
                      </a:rPr>
                      <m:t>=</m:t>
                    </m:r>
                    <m:r>
                      <a:rPr lang="en-GB" sz="1500" b="1" i="1" smtClean="0">
                        <a:latin typeface="Cambria Math" panose="02040503050406030204" pitchFamily="18" charset="0"/>
                      </a:rPr>
                      <m:t>𝟏𝟏</m:t>
                    </m:r>
                    <m:r>
                      <a:rPr lang="en-GB" sz="1500" b="1" i="1" smtClean="0">
                        <a:latin typeface="Cambria Math" panose="02040503050406030204" pitchFamily="18" charset="0"/>
                      </a:rPr>
                      <m:t>.</m:t>
                    </m:r>
                    <m:r>
                      <a:rPr lang="en-GB" sz="1500" b="1" i="1" smtClean="0">
                        <a:latin typeface="Cambria Math" panose="02040503050406030204" pitchFamily="18" charset="0"/>
                      </a:rPr>
                      <m:t>𝟑</m:t>
                    </m:r>
                  </m:oMath>
                </a14:m>
                <a:r>
                  <a:rPr lang="en-GB" sz="1500" b="1" dirty="0"/>
                  <a:t> cm</a:t>
                </a:r>
              </a:p>
              <a:p>
                <a:endParaRPr lang="en-GB" sz="1500" b="1" dirty="0"/>
              </a:p>
              <a:p>
                <a:r>
                  <a:rPr lang="en-GB" sz="1500" dirty="0"/>
                  <a:t>As the radius </a:t>
                </a:r>
                <a14:m>
                  <m:oMath xmlns:m="http://schemas.openxmlformats.org/officeDocument/2006/math">
                    <m:r>
                      <a:rPr lang="en-GB" sz="1500" b="0" i="1" smtClean="0">
                        <a:latin typeface="Cambria Math" panose="02040503050406030204" pitchFamily="18" charset="0"/>
                      </a:rPr>
                      <m:t>𝑟</m:t>
                    </m:r>
                  </m:oMath>
                </a14:m>
                <a:r>
                  <a:rPr lang="en-GB" sz="1500" dirty="0"/>
                  <a:t> of a circle increases, which graph shows how (a) the circumference increases and (b) the area increases?</a:t>
                </a:r>
              </a:p>
            </p:txBody>
          </p:sp>
        </mc:Choice>
        <mc:Fallback xmlns="">
          <p:sp>
            <p:nvSpPr>
              <p:cNvPr id="48" name="TextBox 47"/>
              <p:cNvSpPr txBox="1">
                <a:spLocks noRot="1" noChangeAspect="1" noMove="1" noResize="1" noEditPoints="1" noAdjustHandles="1" noChangeArrowheads="1" noChangeShapeType="1" noTextEdit="1"/>
              </p:cNvSpPr>
              <p:nvPr/>
            </p:nvSpPr>
            <p:spPr>
              <a:xfrm>
                <a:off x="4575145" y="645324"/>
                <a:ext cx="3819708" cy="5568319"/>
              </a:xfrm>
              <a:prstGeom prst="rect">
                <a:avLst/>
              </a:prstGeom>
              <a:blipFill rotWithShape="0">
                <a:blip r:embed="rId8"/>
                <a:stretch>
                  <a:fillRect l="-639" t="-219" r="-319" b="-657"/>
                </a:stretch>
              </a:blipFill>
            </p:spPr>
            <p:txBody>
              <a:bodyPr/>
              <a:lstStyle/>
              <a:p>
                <a:r>
                  <a:rPr lang="en-GB">
                    <a:noFill/>
                  </a:rPr>
                  <a:t> </a:t>
                </a:r>
              </a:p>
            </p:txBody>
          </p:sp>
        </mc:Fallback>
      </mc:AlternateContent>
      <p:pic>
        <p:nvPicPr>
          <p:cNvPr id="49" name="Picture 48"/>
          <p:cNvPicPr>
            <a:picLocks noChangeAspect="1"/>
          </p:cNvPicPr>
          <p:nvPr/>
        </p:nvPicPr>
        <p:blipFill>
          <a:blip r:embed="rId9"/>
          <a:stretch>
            <a:fillRect/>
          </a:stretch>
        </p:blipFill>
        <p:spPr>
          <a:xfrm>
            <a:off x="8394853" y="706873"/>
            <a:ext cx="720080" cy="1062642"/>
          </a:xfrm>
          <a:prstGeom prst="rect">
            <a:avLst/>
          </a:prstGeom>
        </p:spPr>
      </p:pic>
      <p:sp>
        <p:nvSpPr>
          <p:cNvPr id="50" name="Rectangle 49"/>
          <p:cNvSpPr/>
          <p:nvPr/>
        </p:nvSpPr>
        <p:spPr>
          <a:xfrm>
            <a:off x="4226662" y="1840355"/>
            <a:ext cx="344766" cy="30995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4</a:t>
            </a:r>
          </a:p>
        </p:txBody>
      </p:sp>
      <p:sp>
        <p:nvSpPr>
          <p:cNvPr id="51" name="Rectangle 50"/>
          <p:cNvSpPr/>
          <p:nvPr/>
        </p:nvSpPr>
        <p:spPr>
          <a:xfrm>
            <a:off x="4237545" y="3572627"/>
            <a:ext cx="344766" cy="30995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5</a:t>
            </a:r>
          </a:p>
        </p:txBody>
      </p:sp>
      <p:pic>
        <p:nvPicPr>
          <p:cNvPr id="52" name="Picture 51"/>
          <p:cNvPicPr>
            <a:picLocks noChangeAspect="1"/>
          </p:cNvPicPr>
          <p:nvPr/>
        </p:nvPicPr>
        <p:blipFill>
          <a:blip r:embed="rId10"/>
          <a:stretch>
            <a:fillRect/>
          </a:stretch>
        </p:blipFill>
        <p:spPr>
          <a:xfrm>
            <a:off x="8225923" y="4300837"/>
            <a:ext cx="719674" cy="723628"/>
          </a:xfrm>
          <a:prstGeom prst="rect">
            <a:avLst/>
          </a:prstGeom>
        </p:spPr>
      </p:pic>
      <p:cxnSp>
        <p:nvCxnSpPr>
          <p:cNvPr id="54" name="Straight Arrow Connector 53"/>
          <p:cNvCxnSpPr/>
          <p:nvPr/>
        </p:nvCxnSpPr>
        <p:spPr>
          <a:xfrm flipV="1">
            <a:off x="4873268" y="6176602"/>
            <a:ext cx="0" cy="4921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6" name="Straight Arrow Connector 55"/>
          <p:cNvCxnSpPr/>
          <p:nvPr/>
        </p:nvCxnSpPr>
        <p:spPr>
          <a:xfrm>
            <a:off x="4873268" y="6668789"/>
            <a:ext cx="5419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9" name="TextBox 58"/>
              <p:cNvSpPr txBox="1"/>
              <p:nvPr/>
            </p:nvSpPr>
            <p:spPr>
              <a:xfrm>
                <a:off x="5369592" y="6530289"/>
                <a:ext cx="1440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𝑟</m:t>
                      </m:r>
                    </m:oMath>
                  </m:oMathPara>
                </a14:m>
                <a:endParaRPr lang="en-GB" sz="1200" dirty="0"/>
              </a:p>
            </p:txBody>
          </p:sp>
        </mc:Choice>
        <mc:Fallback xmlns="">
          <p:sp>
            <p:nvSpPr>
              <p:cNvPr id="59" name="TextBox 58"/>
              <p:cNvSpPr txBox="1">
                <a:spLocks noRot="1" noChangeAspect="1" noMove="1" noResize="1" noEditPoints="1" noAdjustHandles="1" noChangeArrowheads="1" noChangeShapeType="1" noTextEdit="1"/>
              </p:cNvSpPr>
              <p:nvPr/>
            </p:nvSpPr>
            <p:spPr>
              <a:xfrm>
                <a:off x="5369592" y="6530289"/>
                <a:ext cx="144016" cy="276999"/>
              </a:xfrm>
              <a:prstGeom prst="rect">
                <a:avLst/>
              </a:prstGeom>
              <a:blipFill rotWithShape="0">
                <a:blip r:embed="rId11"/>
                <a:stretch>
                  <a:fillRect r="-30435"/>
                </a:stretch>
              </a:blipFill>
            </p:spPr>
            <p:txBody>
              <a:bodyPr/>
              <a:lstStyle/>
              <a:p>
                <a:r>
                  <a:rPr lang="en-GB">
                    <a:noFill/>
                  </a:rPr>
                  <a:t> </a:t>
                </a:r>
              </a:p>
            </p:txBody>
          </p:sp>
        </mc:Fallback>
      </mc:AlternateContent>
      <p:sp>
        <p:nvSpPr>
          <p:cNvPr id="60" name="TextBox 59"/>
          <p:cNvSpPr txBox="1"/>
          <p:nvPr/>
        </p:nvSpPr>
        <p:spPr>
          <a:xfrm>
            <a:off x="4471136" y="6141053"/>
            <a:ext cx="462012" cy="369332"/>
          </a:xfrm>
          <a:prstGeom prst="rect">
            <a:avLst/>
          </a:prstGeom>
          <a:noFill/>
        </p:spPr>
        <p:txBody>
          <a:bodyPr wrap="square" rtlCol="0">
            <a:spAutoFit/>
          </a:bodyPr>
          <a:lstStyle/>
          <a:p>
            <a:r>
              <a:rPr lang="en-GB" dirty="0"/>
              <a:t>(</a:t>
            </a:r>
            <a:r>
              <a:rPr lang="en-GB" dirty="0" err="1"/>
              <a:t>i</a:t>
            </a:r>
            <a:r>
              <a:rPr lang="en-GB" dirty="0"/>
              <a:t>)</a:t>
            </a:r>
          </a:p>
        </p:txBody>
      </p:sp>
      <p:cxnSp>
        <p:nvCxnSpPr>
          <p:cNvPr id="61" name="Straight Arrow Connector 60"/>
          <p:cNvCxnSpPr/>
          <p:nvPr/>
        </p:nvCxnSpPr>
        <p:spPr>
          <a:xfrm flipV="1">
            <a:off x="5723506" y="6176602"/>
            <a:ext cx="0" cy="4921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p:cNvCxnSpPr/>
          <p:nvPr/>
        </p:nvCxnSpPr>
        <p:spPr>
          <a:xfrm>
            <a:off x="5723506" y="6668789"/>
            <a:ext cx="5419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3" name="TextBox 62"/>
              <p:cNvSpPr txBox="1"/>
              <p:nvPr/>
            </p:nvSpPr>
            <p:spPr>
              <a:xfrm>
                <a:off x="6219830" y="6530289"/>
                <a:ext cx="1440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𝑟</m:t>
                      </m:r>
                    </m:oMath>
                  </m:oMathPara>
                </a14:m>
                <a:endParaRPr lang="en-GB" sz="1200" dirty="0"/>
              </a:p>
            </p:txBody>
          </p:sp>
        </mc:Choice>
        <mc:Fallback xmlns="">
          <p:sp>
            <p:nvSpPr>
              <p:cNvPr id="63" name="TextBox 62"/>
              <p:cNvSpPr txBox="1">
                <a:spLocks noRot="1" noChangeAspect="1" noMove="1" noResize="1" noEditPoints="1" noAdjustHandles="1" noChangeArrowheads="1" noChangeShapeType="1" noTextEdit="1"/>
              </p:cNvSpPr>
              <p:nvPr/>
            </p:nvSpPr>
            <p:spPr>
              <a:xfrm>
                <a:off x="6219830" y="6530289"/>
                <a:ext cx="144016" cy="276999"/>
              </a:xfrm>
              <a:prstGeom prst="rect">
                <a:avLst/>
              </a:prstGeom>
              <a:blipFill rotWithShape="0">
                <a:blip r:embed="rId12"/>
                <a:stretch>
                  <a:fillRect r="-29167"/>
                </a:stretch>
              </a:blipFill>
            </p:spPr>
            <p:txBody>
              <a:bodyPr/>
              <a:lstStyle/>
              <a:p>
                <a:r>
                  <a:rPr lang="en-GB">
                    <a:noFill/>
                  </a:rPr>
                  <a:t> </a:t>
                </a:r>
              </a:p>
            </p:txBody>
          </p:sp>
        </mc:Fallback>
      </mc:AlternateContent>
      <p:sp>
        <p:nvSpPr>
          <p:cNvPr id="64" name="TextBox 63"/>
          <p:cNvSpPr txBox="1"/>
          <p:nvPr/>
        </p:nvSpPr>
        <p:spPr>
          <a:xfrm>
            <a:off x="5321374" y="6141053"/>
            <a:ext cx="462012" cy="369332"/>
          </a:xfrm>
          <a:prstGeom prst="rect">
            <a:avLst/>
          </a:prstGeom>
          <a:noFill/>
        </p:spPr>
        <p:txBody>
          <a:bodyPr wrap="square" rtlCol="0">
            <a:spAutoFit/>
          </a:bodyPr>
          <a:lstStyle/>
          <a:p>
            <a:r>
              <a:rPr lang="en-GB" dirty="0"/>
              <a:t>(ii)</a:t>
            </a:r>
          </a:p>
        </p:txBody>
      </p:sp>
      <p:cxnSp>
        <p:nvCxnSpPr>
          <p:cNvPr id="65" name="Straight Arrow Connector 64"/>
          <p:cNvCxnSpPr/>
          <p:nvPr/>
        </p:nvCxnSpPr>
        <p:spPr>
          <a:xfrm flipV="1">
            <a:off x="6502486" y="6176602"/>
            <a:ext cx="0" cy="4921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Straight Arrow Connector 65"/>
          <p:cNvCxnSpPr/>
          <p:nvPr/>
        </p:nvCxnSpPr>
        <p:spPr>
          <a:xfrm>
            <a:off x="6502486" y="6668789"/>
            <a:ext cx="5419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7" name="TextBox 66"/>
              <p:cNvSpPr txBox="1"/>
              <p:nvPr/>
            </p:nvSpPr>
            <p:spPr>
              <a:xfrm>
                <a:off x="6998810" y="6530289"/>
                <a:ext cx="1440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𝑟</m:t>
                      </m:r>
                    </m:oMath>
                  </m:oMathPara>
                </a14:m>
                <a:endParaRPr lang="en-GB" sz="1200" dirty="0"/>
              </a:p>
            </p:txBody>
          </p:sp>
        </mc:Choice>
        <mc:Fallback xmlns="">
          <p:sp>
            <p:nvSpPr>
              <p:cNvPr id="67" name="TextBox 66"/>
              <p:cNvSpPr txBox="1">
                <a:spLocks noRot="1" noChangeAspect="1" noMove="1" noResize="1" noEditPoints="1" noAdjustHandles="1" noChangeArrowheads="1" noChangeShapeType="1" noTextEdit="1"/>
              </p:cNvSpPr>
              <p:nvPr/>
            </p:nvSpPr>
            <p:spPr>
              <a:xfrm>
                <a:off x="6998810" y="6530289"/>
                <a:ext cx="144016" cy="276999"/>
              </a:xfrm>
              <a:prstGeom prst="rect">
                <a:avLst/>
              </a:prstGeom>
              <a:blipFill rotWithShape="0">
                <a:blip r:embed="rId11"/>
                <a:stretch>
                  <a:fillRect r="-25000"/>
                </a:stretch>
              </a:blipFill>
            </p:spPr>
            <p:txBody>
              <a:bodyPr/>
              <a:lstStyle/>
              <a:p>
                <a:r>
                  <a:rPr lang="en-GB">
                    <a:noFill/>
                  </a:rPr>
                  <a:t> </a:t>
                </a:r>
              </a:p>
            </p:txBody>
          </p:sp>
        </mc:Fallback>
      </mc:AlternateContent>
      <p:sp>
        <p:nvSpPr>
          <p:cNvPr id="68" name="TextBox 67"/>
          <p:cNvSpPr txBox="1"/>
          <p:nvPr/>
        </p:nvSpPr>
        <p:spPr>
          <a:xfrm>
            <a:off x="6080760" y="6141053"/>
            <a:ext cx="481606" cy="369332"/>
          </a:xfrm>
          <a:prstGeom prst="rect">
            <a:avLst/>
          </a:prstGeom>
          <a:noFill/>
        </p:spPr>
        <p:txBody>
          <a:bodyPr wrap="square" rtlCol="0">
            <a:spAutoFit/>
          </a:bodyPr>
          <a:lstStyle/>
          <a:p>
            <a:r>
              <a:rPr lang="en-GB" dirty="0"/>
              <a:t>(iii)</a:t>
            </a:r>
          </a:p>
        </p:txBody>
      </p:sp>
      <p:cxnSp>
        <p:nvCxnSpPr>
          <p:cNvPr id="69" name="Straight Arrow Connector 68"/>
          <p:cNvCxnSpPr/>
          <p:nvPr/>
        </p:nvCxnSpPr>
        <p:spPr>
          <a:xfrm flipV="1">
            <a:off x="7375798" y="6176602"/>
            <a:ext cx="0" cy="4921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0" name="Straight Arrow Connector 69"/>
          <p:cNvCxnSpPr/>
          <p:nvPr/>
        </p:nvCxnSpPr>
        <p:spPr>
          <a:xfrm>
            <a:off x="7375798" y="6668789"/>
            <a:ext cx="5419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1" name="TextBox 70"/>
              <p:cNvSpPr txBox="1"/>
              <p:nvPr/>
            </p:nvSpPr>
            <p:spPr>
              <a:xfrm>
                <a:off x="7872122" y="6530289"/>
                <a:ext cx="1440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𝑟</m:t>
                      </m:r>
                    </m:oMath>
                  </m:oMathPara>
                </a14:m>
                <a:endParaRPr lang="en-GB" sz="1200" dirty="0"/>
              </a:p>
            </p:txBody>
          </p:sp>
        </mc:Choice>
        <mc:Fallback xmlns="">
          <p:sp>
            <p:nvSpPr>
              <p:cNvPr id="71" name="TextBox 70"/>
              <p:cNvSpPr txBox="1">
                <a:spLocks noRot="1" noChangeAspect="1" noMove="1" noResize="1" noEditPoints="1" noAdjustHandles="1" noChangeArrowheads="1" noChangeShapeType="1" noTextEdit="1"/>
              </p:cNvSpPr>
              <p:nvPr/>
            </p:nvSpPr>
            <p:spPr>
              <a:xfrm>
                <a:off x="7872122" y="6530289"/>
                <a:ext cx="144016" cy="276999"/>
              </a:xfrm>
              <a:prstGeom prst="rect">
                <a:avLst/>
              </a:prstGeom>
              <a:blipFill rotWithShape="0">
                <a:blip r:embed="rId12"/>
                <a:stretch>
                  <a:fillRect r="-29167"/>
                </a:stretch>
              </a:blipFill>
            </p:spPr>
            <p:txBody>
              <a:bodyPr/>
              <a:lstStyle/>
              <a:p>
                <a:r>
                  <a:rPr lang="en-GB">
                    <a:noFill/>
                  </a:rPr>
                  <a:t> </a:t>
                </a:r>
              </a:p>
            </p:txBody>
          </p:sp>
        </mc:Fallback>
      </mc:AlternateContent>
      <p:sp>
        <p:nvSpPr>
          <p:cNvPr id="72" name="TextBox 71"/>
          <p:cNvSpPr txBox="1"/>
          <p:nvPr/>
        </p:nvSpPr>
        <p:spPr>
          <a:xfrm>
            <a:off x="6973666" y="6141053"/>
            <a:ext cx="516794" cy="369332"/>
          </a:xfrm>
          <a:prstGeom prst="rect">
            <a:avLst/>
          </a:prstGeom>
          <a:noFill/>
        </p:spPr>
        <p:txBody>
          <a:bodyPr wrap="square" rtlCol="0">
            <a:spAutoFit/>
          </a:bodyPr>
          <a:lstStyle/>
          <a:p>
            <a:r>
              <a:rPr lang="en-GB" dirty="0"/>
              <a:t>(iv)</a:t>
            </a:r>
          </a:p>
        </p:txBody>
      </p:sp>
      <p:cxnSp>
        <p:nvCxnSpPr>
          <p:cNvPr id="74" name="Straight Connector 73"/>
          <p:cNvCxnSpPr/>
          <p:nvPr/>
        </p:nvCxnSpPr>
        <p:spPr>
          <a:xfrm flipV="1">
            <a:off x="4873268" y="6217920"/>
            <a:ext cx="293092" cy="450869"/>
          </a:xfrm>
          <a:prstGeom prst="line">
            <a:avLst/>
          </a:prstGeom>
          <a:effectLst/>
        </p:spPr>
        <p:style>
          <a:lnRef idx="2">
            <a:schemeClr val="accent4"/>
          </a:lnRef>
          <a:fillRef idx="0">
            <a:schemeClr val="accent4"/>
          </a:fillRef>
          <a:effectRef idx="1">
            <a:schemeClr val="accent4"/>
          </a:effectRef>
          <a:fontRef idx="minor">
            <a:schemeClr val="tx1"/>
          </a:fontRef>
        </p:style>
      </p:cxnSp>
      <p:sp>
        <p:nvSpPr>
          <p:cNvPr id="75" name="Freeform 74"/>
          <p:cNvSpPr/>
          <p:nvPr/>
        </p:nvSpPr>
        <p:spPr>
          <a:xfrm>
            <a:off x="6499860" y="6256020"/>
            <a:ext cx="396240" cy="403860"/>
          </a:xfrm>
          <a:custGeom>
            <a:avLst/>
            <a:gdLst>
              <a:gd name="connsiteX0" fmla="*/ 0 w 396240"/>
              <a:gd name="connsiteY0" fmla="*/ 403860 h 403860"/>
              <a:gd name="connsiteX1" fmla="*/ 144780 w 396240"/>
              <a:gd name="connsiteY1" fmla="*/ 381000 h 403860"/>
              <a:gd name="connsiteX2" fmla="*/ 266700 w 396240"/>
              <a:gd name="connsiteY2" fmla="*/ 327660 h 403860"/>
              <a:gd name="connsiteX3" fmla="*/ 327660 w 396240"/>
              <a:gd name="connsiteY3" fmla="*/ 236220 h 403860"/>
              <a:gd name="connsiteX4" fmla="*/ 373380 w 396240"/>
              <a:gd name="connsiteY4" fmla="*/ 129540 h 403860"/>
              <a:gd name="connsiteX5" fmla="*/ 396240 w 396240"/>
              <a:gd name="connsiteY5" fmla="*/ 0 h 40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240" h="403860">
                <a:moveTo>
                  <a:pt x="0" y="403860"/>
                </a:moveTo>
                <a:cubicBezTo>
                  <a:pt x="50165" y="398780"/>
                  <a:pt x="100330" y="393700"/>
                  <a:pt x="144780" y="381000"/>
                </a:cubicBezTo>
                <a:cubicBezTo>
                  <a:pt x="189230" y="368300"/>
                  <a:pt x="236220" y="351790"/>
                  <a:pt x="266700" y="327660"/>
                </a:cubicBezTo>
                <a:cubicBezTo>
                  <a:pt x="297180" y="303530"/>
                  <a:pt x="309880" y="269240"/>
                  <a:pt x="327660" y="236220"/>
                </a:cubicBezTo>
                <a:cubicBezTo>
                  <a:pt x="345440" y="203200"/>
                  <a:pt x="361950" y="168910"/>
                  <a:pt x="373380" y="129540"/>
                </a:cubicBezTo>
                <a:cubicBezTo>
                  <a:pt x="384810" y="90170"/>
                  <a:pt x="390525" y="45085"/>
                  <a:pt x="39624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Freeform 75"/>
          <p:cNvSpPr/>
          <p:nvPr/>
        </p:nvSpPr>
        <p:spPr>
          <a:xfrm>
            <a:off x="5731249" y="6218482"/>
            <a:ext cx="388620" cy="449580"/>
          </a:xfrm>
          <a:custGeom>
            <a:avLst/>
            <a:gdLst>
              <a:gd name="connsiteX0" fmla="*/ 0 w 388620"/>
              <a:gd name="connsiteY0" fmla="*/ 449580 h 449580"/>
              <a:gd name="connsiteX1" fmla="*/ 30480 w 388620"/>
              <a:gd name="connsiteY1" fmla="*/ 335280 h 449580"/>
              <a:gd name="connsiteX2" fmla="*/ 76200 w 388620"/>
              <a:gd name="connsiteY2" fmla="*/ 213360 h 449580"/>
              <a:gd name="connsiteX3" fmla="*/ 152400 w 388620"/>
              <a:gd name="connsiteY3" fmla="*/ 129540 h 449580"/>
              <a:gd name="connsiteX4" fmla="*/ 259080 w 388620"/>
              <a:gd name="connsiteY4" fmla="*/ 45720 h 449580"/>
              <a:gd name="connsiteX5" fmla="*/ 388620 w 388620"/>
              <a:gd name="connsiteY5" fmla="*/ 0 h 4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620" h="449580">
                <a:moveTo>
                  <a:pt x="0" y="449580"/>
                </a:moveTo>
                <a:cubicBezTo>
                  <a:pt x="8890" y="412115"/>
                  <a:pt x="17780" y="374650"/>
                  <a:pt x="30480" y="335280"/>
                </a:cubicBezTo>
                <a:cubicBezTo>
                  <a:pt x="43180" y="295910"/>
                  <a:pt x="55880" y="247650"/>
                  <a:pt x="76200" y="213360"/>
                </a:cubicBezTo>
                <a:cubicBezTo>
                  <a:pt x="96520" y="179070"/>
                  <a:pt x="121920" y="157480"/>
                  <a:pt x="152400" y="129540"/>
                </a:cubicBezTo>
                <a:cubicBezTo>
                  <a:pt x="182880" y="101600"/>
                  <a:pt x="219710" y="67310"/>
                  <a:pt x="259080" y="45720"/>
                </a:cubicBezTo>
                <a:cubicBezTo>
                  <a:pt x="298450" y="24130"/>
                  <a:pt x="343535" y="12065"/>
                  <a:pt x="38862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7" name="Straight Connector 76"/>
          <p:cNvCxnSpPr/>
          <p:nvPr/>
        </p:nvCxnSpPr>
        <p:spPr>
          <a:xfrm flipV="1">
            <a:off x="7383780" y="6240780"/>
            <a:ext cx="411480" cy="205740"/>
          </a:xfrm>
          <a:prstGeom prst="line">
            <a:avLst/>
          </a:prstGeom>
          <a:effectLst/>
        </p:spPr>
        <p:style>
          <a:lnRef idx="2">
            <a:schemeClr val="accent4"/>
          </a:lnRef>
          <a:fillRef idx="0">
            <a:schemeClr val="accent4"/>
          </a:fillRef>
          <a:effectRef idx="1">
            <a:schemeClr val="accent4"/>
          </a:effectRef>
          <a:fontRef idx="minor">
            <a:schemeClr val="tx1"/>
          </a:fontRef>
        </p:style>
      </p:cxnSp>
      <p:sp>
        <p:nvSpPr>
          <p:cNvPr id="80" name="TextBox 79"/>
          <p:cNvSpPr txBox="1"/>
          <p:nvPr/>
        </p:nvSpPr>
        <p:spPr>
          <a:xfrm>
            <a:off x="8175545" y="6105165"/>
            <a:ext cx="854272" cy="646331"/>
          </a:xfrm>
          <a:prstGeom prst="rect">
            <a:avLst/>
          </a:prstGeom>
          <a:noFill/>
        </p:spPr>
        <p:txBody>
          <a:bodyPr wrap="square" rtlCol="0">
            <a:spAutoFit/>
          </a:bodyPr>
          <a:lstStyle/>
          <a:p>
            <a:r>
              <a:rPr lang="en-GB" sz="1200" b="1" dirty="0"/>
              <a:t>Solution:</a:t>
            </a:r>
          </a:p>
          <a:p>
            <a:pPr marL="228600" indent="-228600">
              <a:buAutoNum type="alphaLcParenR"/>
            </a:pPr>
            <a:r>
              <a:rPr lang="en-GB" sz="1200" b="1" dirty="0"/>
              <a:t>i</a:t>
            </a:r>
          </a:p>
          <a:p>
            <a:pPr marL="228600" indent="-228600">
              <a:buAutoNum type="alphaLcParenR"/>
            </a:pPr>
            <a:r>
              <a:rPr lang="en-GB" sz="1200" b="1" dirty="0"/>
              <a:t>iii</a:t>
            </a:r>
          </a:p>
        </p:txBody>
      </p:sp>
      <p:sp>
        <p:nvSpPr>
          <p:cNvPr id="82" name="Rectangle 81"/>
          <p:cNvSpPr/>
          <p:nvPr/>
        </p:nvSpPr>
        <p:spPr>
          <a:xfrm>
            <a:off x="1011161" y="2577947"/>
            <a:ext cx="883740" cy="2523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3" name="Rectangle 82"/>
          <p:cNvSpPr/>
          <p:nvPr/>
        </p:nvSpPr>
        <p:spPr>
          <a:xfrm>
            <a:off x="1021668" y="2810203"/>
            <a:ext cx="883740" cy="2523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4" name="Rectangle 83"/>
          <p:cNvSpPr/>
          <p:nvPr/>
        </p:nvSpPr>
        <p:spPr>
          <a:xfrm>
            <a:off x="2714987" y="2588697"/>
            <a:ext cx="883740" cy="2523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5" name="Rectangle 84"/>
          <p:cNvSpPr/>
          <p:nvPr/>
        </p:nvSpPr>
        <p:spPr>
          <a:xfrm>
            <a:off x="2725494" y="2820953"/>
            <a:ext cx="883740" cy="2523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6" name="Rectangle 85"/>
          <p:cNvSpPr/>
          <p:nvPr/>
        </p:nvSpPr>
        <p:spPr>
          <a:xfrm>
            <a:off x="1010094" y="4120369"/>
            <a:ext cx="883740" cy="2523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7" name="Rectangle 86"/>
          <p:cNvSpPr/>
          <p:nvPr/>
        </p:nvSpPr>
        <p:spPr>
          <a:xfrm>
            <a:off x="1086702" y="4385675"/>
            <a:ext cx="883740" cy="2523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8" name="Rectangle 87"/>
          <p:cNvSpPr/>
          <p:nvPr/>
        </p:nvSpPr>
        <p:spPr>
          <a:xfrm>
            <a:off x="2674654" y="4119959"/>
            <a:ext cx="883740" cy="2523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9" name="Rectangle 88"/>
          <p:cNvSpPr/>
          <p:nvPr/>
        </p:nvSpPr>
        <p:spPr>
          <a:xfrm>
            <a:off x="2751262" y="4385265"/>
            <a:ext cx="883740" cy="2523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0" name="Rectangle 89"/>
          <p:cNvSpPr/>
          <p:nvPr/>
        </p:nvSpPr>
        <p:spPr>
          <a:xfrm>
            <a:off x="1210366" y="6167206"/>
            <a:ext cx="883740" cy="2523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1" name="Rectangle 90"/>
          <p:cNvSpPr/>
          <p:nvPr/>
        </p:nvSpPr>
        <p:spPr>
          <a:xfrm>
            <a:off x="1220873" y="6399462"/>
            <a:ext cx="883740" cy="2523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2" name="Rectangle 91"/>
          <p:cNvSpPr/>
          <p:nvPr/>
        </p:nvSpPr>
        <p:spPr>
          <a:xfrm>
            <a:off x="2886812" y="6167206"/>
            <a:ext cx="883740" cy="2523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3" name="Rectangle 92"/>
          <p:cNvSpPr/>
          <p:nvPr/>
        </p:nvSpPr>
        <p:spPr>
          <a:xfrm>
            <a:off x="2897319" y="6399462"/>
            <a:ext cx="883740" cy="2523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4" name="Rectangle 93"/>
          <p:cNvSpPr/>
          <p:nvPr/>
        </p:nvSpPr>
        <p:spPr>
          <a:xfrm>
            <a:off x="4652675" y="1388621"/>
            <a:ext cx="2837785" cy="2981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5" name="Rectangle 94"/>
          <p:cNvSpPr/>
          <p:nvPr/>
        </p:nvSpPr>
        <p:spPr>
          <a:xfrm>
            <a:off x="4652675" y="2714868"/>
            <a:ext cx="3401373" cy="7110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6" name="Rectangle 95"/>
          <p:cNvSpPr/>
          <p:nvPr/>
        </p:nvSpPr>
        <p:spPr>
          <a:xfrm>
            <a:off x="4661506" y="4312627"/>
            <a:ext cx="3156068" cy="3032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7" name="Rectangle 96"/>
          <p:cNvSpPr/>
          <p:nvPr/>
        </p:nvSpPr>
        <p:spPr>
          <a:xfrm>
            <a:off x="8218582" y="6022386"/>
            <a:ext cx="781163" cy="7640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8" name="Rectangle 97"/>
          <p:cNvSpPr/>
          <p:nvPr/>
        </p:nvSpPr>
        <p:spPr>
          <a:xfrm>
            <a:off x="4224820" y="5514448"/>
            <a:ext cx="344766" cy="30995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Wingdings" panose="05000000000000000000" pitchFamily="2" charset="2"/>
              </a:rPr>
              <a:t>N</a:t>
            </a:r>
          </a:p>
        </p:txBody>
      </p:sp>
      <p:sp>
        <p:nvSpPr>
          <p:cNvPr id="99" name="Rectangle 98"/>
          <p:cNvSpPr/>
          <p:nvPr/>
        </p:nvSpPr>
        <p:spPr>
          <a:xfrm>
            <a:off x="4237545" y="4767658"/>
            <a:ext cx="344766" cy="30995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6</a:t>
            </a:r>
          </a:p>
        </p:txBody>
      </p:sp>
      <p:sp>
        <p:nvSpPr>
          <p:cNvPr id="100" name="Rectangle 99"/>
          <p:cNvSpPr/>
          <p:nvPr/>
        </p:nvSpPr>
        <p:spPr>
          <a:xfrm>
            <a:off x="5773820" y="4983999"/>
            <a:ext cx="2202392" cy="3591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8401491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2"/>
                                        </p:tgtEl>
                                      </p:cBhvr>
                                    </p:animEffect>
                                    <p:set>
                                      <p:cBhvr>
                                        <p:cTn id="7" dur="1" fill="hold">
                                          <p:stCondLst>
                                            <p:cond delay="499"/>
                                          </p:stCondLst>
                                        </p:cTn>
                                        <p:tgtEl>
                                          <p:spTgt spid="82"/>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8" restart="whenNotActive" fill="hold" evtFilter="cancelBubble" nodeType="interactiveSeq">
                <p:stCondLst>
                  <p:cond evt="onClick" delay="0">
                    <p:tgtEl>
                      <p:spTgt spid="8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3"/>
                                        </p:tgtEl>
                                      </p:cBhvr>
                                    </p:animEffect>
                                    <p:set>
                                      <p:cBhvr>
                                        <p:cTn id="13" dur="1" fill="hold">
                                          <p:stCondLst>
                                            <p:cond delay="4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14" restart="whenNotActive" fill="hold" evtFilter="cancelBubble" nodeType="interactiveSeq">
                <p:stCondLst>
                  <p:cond evt="onClick" delay="0">
                    <p:tgtEl>
                      <p:spTgt spid="8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4"/>
                                        </p:tgtEl>
                                      </p:cBhvr>
                                    </p:animEffect>
                                    <p:set>
                                      <p:cBhvr>
                                        <p:cTn id="19" dur="1" fill="hold">
                                          <p:stCondLst>
                                            <p:cond delay="499"/>
                                          </p:stCondLst>
                                        </p:cTn>
                                        <p:tgtEl>
                                          <p:spTgt spid="84"/>
                                        </p:tgtEl>
                                        <p:attrNameLst>
                                          <p:attrName>style.visibility</p:attrName>
                                        </p:attrNameLst>
                                      </p:cBhvr>
                                      <p:to>
                                        <p:strVal val="hidden"/>
                                      </p:to>
                                    </p:set>
                                  </p:childTnLst>
                                </p:cTn>
                              </p:par>
                            </p:childTnLst>
                          </p:cTn>
                        </p:par>
                      </p:childTnLst>
                    </p:cTn>
                  </p:par>
                </p:childTnLst>
              </p:cTn>
              <p:nextCondLst>
                <p:cond evt="onClick" delay="0">
                  <p:tgtEl>
                    <p:spTgt spid="84"/>
                  </p:tgtEl>
                </p:cond>
              </p:nextCondLst>
            </p:seq>
            <p:seq concurrent="1" nextAc="seek">
              <p:cTn id="20" restart="whenNotActive" fill="hold" evtFilter="cancelBubble" nodeType="interactiveSeq">
                <p:stCondLst>
                  <p:cond evt="onClick" delay="0">
                    <p:tgtEl>
                      <p:spTgt spid="8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85"/>
                                        </p:tgtEl>
                                      </p:cBhvr>
                                    </p:animEffect>
                                    <p:set>
                                      <p:cBhvr>
                                        <p:cTn id="25" dur="1" fill="hold">
                                          <p:stCondLst>
                                            <p:cond delay="4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85"/>
                  </p:tgtEl>
                </p:cond>
              </p:nextCondLst>
            </p:seq>
            <p:seq concurrent="1" nextAc="seek">
              <p:cTn id="26" restart="whenNotActive" fill="hold" evtFilter="cancelBubble" nodeType="interactiveSeq">
                <p:stCondLst>
                  <p:cond evt="onClick" delay="0">
                    <p:tgtEl>
                      <p:spTgt spid="8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86"/>
                                        </p:tgtEl>
                                      </p:cBhvr>
                                    </p:animEffect>
                                    <p:set>
                                      <p:cBhvr>
                                        <p:cTn id="31"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32" restart="whenNotActive" fill="hold" evtFilter="cancelBubble" nodeType="interactiveSeq">
                <p:stCondLst>
                  <p:cond evt="onClick" delay="0">
                    <p:tgtEl>
                      <p:spTgt spid="8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87"/>
                                        </p:tgtEl>
                                      </p:cBhvr>
                                    </p:animEffect>
                                    <p:set>
                                      <p:cBhvr>
                                        <p:cTn id="37" dur="1" fill="hold">
                                          <p:stCondLst>
                                            <p:cond delay="4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38" restart="whenNotActive" fill="hold" evtFilter="cancelBubble" nodeType="interactiveSeq">
                <p:stCondLst>
                  <p:cond evt="onClick" delay="0">
                    <p:tgtEl>
                      <p:spTgt spid="88"/>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88"/>
                                        </p:tgtEl>
                                      </p:cBhvr>
                                    </p:animEffect>
                                    <p:set>
                                      <p:cBhvr>
                                        <p:cTn id="43" dur="1" fill="hold">
                                          <p:stCondLst>
                                            <p:cond delay="4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44" restart="whenNotActive" fill="hold" evtFilter="cancelBubble" nodeType="interactiveSeq">
                <p:stCondLst>
                  <p:cond evt="onClick" delay="0">
                    <p:tgtEl>
                      <p:spTgt spid="89"/>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89"/>
                                        </p:tgtEl>
                                      </p:cBhvr>
                                    </p:animEffect>
                                    <p:set>
                                      <p:cBhvr>
                                        <p:cTn id="49" dur="1" fill="hold">
                                          <p:stCondLst>
                                            <p:cond delay="4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50" restart="whenNotActive" fill="hold" evtFilter="cancelBubble" nodeType="interactiveSeq">
                <p:stCondLst>
                  <p:cond evt="onClick" delay="0">
                    <p:tgtEl>
                      <p:spTgt spid="90"/>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90"/>
                                        </p:tgtEl>
                                      </p:cBhvr>
                                    </p:animEffect>
                                    <p:set>
                                      <p:cBhvr>
                                        <p:cTn id="55" dur="1" fill="hold">
                                          <p:stCondLst>
                                            <p:cond delay="499"/>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90"/>
                  </p:tgtEl>
                </p:cond>
              </p:nextCondLst>
            </p:seq>
            <p:seq concurrent="1" nextAc="seek">
              <p:cTn id="56" restart="whenNotActive" fill="hold" evtFilter="cancelBubble" nodeType="interactiveSeq">
                <p:stCondLst>
                  <p:cond evt="onClick" delay="0">
                    <p:tgtEl>
                      <p:spTgt spid="91"/>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91"/>
                                        </p:tgtEl>
                                      </p:cBhvr>
                                    </p:animEffect>
                                    <p:set>
                                      <p:cBhvr>
                                        <p:cTn id="61" dur="1" fill="hold">
                                          <p:stCondLst>
                                            <p:cond delay="499"/>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91"/>
                  </p:tgtEl>
                </p:cond>
              </p:nextCondLst>
            </p:seq>
            <p:seq concurrent="1" nextAc="seek">
              <p:cTn id="62" restart="whenNotActive" fill="hold" evtFilter="cancelBubble" nodeType="interactiveSeq">
                <p:stCondLst>
                  <p:cond evt="onClick" delay="0">
                    <p:tgtEl>
                      <p:spTgt spid="92"/>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92"/>
                                        </p:tgtEl>
                                      </p:cBhvr>
                                    </p:animEffect>
                                    <p:set>
                                      <p:cBhvr>
                                        <p:cTn id="67" dur="1" fill="hold">
                                          <p:stCondLst>
                                            <p:cond delay="499"/>
                                          </p:stCondLst>
                                        </p:cTn>
                                        <p:tgtEl>
                                          <p:spTgt spid="92"/>
                                        </p:tgtEl>
                                        <p:attrNameLst>
                                          <p:attrName>style.visibility</p:attrName>
                                        </p:attrNameLst>
                                      </p:cBhvr>
                                      <p:to>
                                        <p:strVal val="hidden"/>
                                      </p:to>
                                    </p:set>
                                  </p:childTnLst>
                                </p:cTn>
                              </p:par>
                            </p:childTnLst>
                          </p:cTn>
                        </p:par>
                      </p:childTnLst>
                    </p:cTn>
                  </p:par>
                </p:childTnLst>
              </p:cTn>
              <p:nextCondLst>
                <p:cond evt="onClick" delay="0">
                  <p:tgtEl>
                    <p:spTgt spid="92"/>
                  </p:tgtEl>
                </p:cond>
              </p:nextCondLst>
            </p:seq>
            <p:seq concurrent="1" nextAc="seek">
              <p:cTn id="68" restart="whenNotActive" fill="hold" evtFilter="cancelBubble" nodeType="interactiveSeq">
                <p:stCondLst>
                  <p:cond evt="onClick" delay="0">
                    <p:tgtEl>
                      <p:spTgt spid="93"/>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93"/>
                                        </p:tgtEl>
                                      </p:cBhvr>
                                    </p:animEffect>
                                    <p:set>
                                      <p:cBhvr>
                                        <p:cTn id="73" dur="1" fill="hold">
                                          <p:stCondLst>
                                            <p:cond delay="499"/>
                                          </p:stCondLst>
                                        </p:cTn>
                                        <p:tgtEl>
                                          <p:spTgt spid="93"/>
                                        </p:tgtEl>
                                        <p:attrNameLst>
                                          <p:attrName>style.visibility</p:attrName>
                                        </p:attrNameLst>
                                      </p:cBhvr>
                                      <p:to>
                                        <p:strVal val="hidden"/>
                                      </p:to>
                                    </p:set>
                                  </p:childTnLst>
                                </p:cTn>
                              </p:par>
                            </p:childTnLst>
                          </p:cTn>
                        </p:par>
                      </p:childTnLst>
                    </p:cTn>
                  </p:par>
                </p:childTnLst>
              </p:cTn>
              <p:nextCondLst>
                <p:cond evt="onClick" delay="0">
                  <p:tgtEl>
                    <p:spTgt spid="93"/>
                  </p:tgtEl>
                </p:cond>
              </p:nextCondLst>
            </p:seq>
            <p:seq concurrent="1" nextAc="seek">
              <p:cTn id="74" restart="whenNotActive" fill="hold" evtFilter="cancelBubble" nodeType="interactiveSeq">
                <p:stCondLst>
                  <p:cond evt="onClick" delay="0">
                    <p:tgtEl>
                      <p:spTgt spid="94"/>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94"/>
                                        </p:tgtEl>
                                      </p:cBhvr>
                                    </p:animEffect>
                                    <p:set>
                                      <p:cBhvr>
                                        <p:cTn id="79" dur="1" fill="hold">
                                          <p:stCondLst>
                                            <p:cond delay="499"/>
                                          </p:stCondLst>
                                        </p:cTn>
                                        <p:tgtEl>
                                          <p:spTgt spid="94"/>
                                        </p:tgtEl>
                                        <p:attrNameLst>
                                          <p:attrName>style.visibility</p:attrName>
                                        </p:attrNameLst>
                                      </p:cBhvr>
                                      <p:to>
                                        <p:strVal val="hidden"/>
                                      </p:to>
                                    </p:set>
                                  </p:childTnLst>
                                </p:cTn>
                              </p:par>
                            </p:childTnLst>
                          </p:cTn>
                        </p:par>
                      </p:childTnLst>
                    </p:cTn>
                  </p:par>
                </p:childTnLst>
              </p:cTn>
              <p:nextCondLst>
                <p:cond evt="onClick" delay="0">
                  <p:tgtEl>
                    <p:spTgt spid="94"/>
                  </p:tgtEl>
                </p:cond>
              </p:nextCondLst>
            </p:seq>
            <p:seq concurrent="1" nextAc="seek">
              <p:cTn id="80" restart="whenNotActive" fill="hold" evtFilter="cancelBubble" nodeType="interactiveSeq">
                <p:stCondLst>
                  <p:cond evt="onClick" delay="0">
                    <p:tgtEl>
                      <p:spTgt spid="95"/>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95"/>
                                        </p:tgtEl>
                                      </p:cBhvr>
                                    </p:animEffect>
                                    <p:set>
                                      <p:cBhvr>
                                        <p:cTn id="85" dur="1" fill="hold">
                                          <p:stCondLst>
                                            <p:cond delay="499"/>
                                          </p:stCondLst>
                                        </p:cTn>
                                        <p:tgtEl>
                                          <p:spTgt spid="95"/>
                                        </p:tgtEl>
                                        <p:attrNameLst>
                                          <p:attrName>style.visibility</p:attrName>
                                        </p:attrNameLst>
                                      </p:cBhvr>
                                      <p:to>
                                        <p:strVal val="hidden"/>
                                      </p:to>
                                    </p:set>
                                  </p:childTnLst>
                                </p:cTn>
                              </p:par>
                            </p:childTnLst>
                          </p:cTn>
                        </p:par>
                      </p:childTnLst>
                    </p:cTn>
                  </p:par>
                </p:childTnLst>
              </p:cTn>
              <p:nextCondLst>
                <p:cond evt="onClick" delay="0">
                  <p:tgtEl>
                    <p:spTgt spid="95"/>
                  </p:tgtEl>
                </p:cond>
              </p:nextCondLst>
            </p:seq>
            <p:seq concurrent="1" nextAc="seek">
              <p:cTn id="86" restart="whenNotActive" fill="hold" evtFilter="cancelBubble" nodeType="interactiveSeq">
                <p:stCondLst>
                  <p:cond evt="onClick" delay="0">
                    <p:tgtEl>
                      <p:spTgt spid="96"/>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96"/>
                                        </p:tgtEl>
                                      </p:cBhvr>
                                    </p:animEffect>
                                    <p:set>
                                      <p:cBhvr>
                                        <p:cTn id="91" dur="1" fill="hold">
                                          <p:stCondLst>
                                            <p:cond delay="499"/>
                                          </p:stCondLst>
                                        </p:cTn>
                                        <p:tgtEl>
                                          <p:spTgt spid="96"/>
                                        </p:tgtEl>
                                        <p:attrNameLst>
                                          <p:attrName>style.visibility</p:attrName>
                                        </p:attrNameLst>
                                      </p:cBhvr>
                                      <p:to>
                                        <p:strVal val="hidden"/>
                                      </p:to>
                                    </p:set>
                                  </p:childTnLst>
                                </p:cTn>
                              </p:par>
                            </p:childTnLst>
                          </p:cTn>
                        </p:par>
                      </p:childTnLst>
                    </p:cTn>
                  </p:par>
                </p:childTnLst>
              </p:cTn>
              <p:nextCondLst>
                <p:cond evt="onClick" delay="0">
                  <p:tgtEl>
                    <p:spTgt spid="96"/>
                  </p:tgtEl>
                </p:cond>
              </p:nextCondLst>
            </p:seq>
            <p:seq concurrent="1" nextAc="seek">
              <p:cTn id="92" restart="whenNotActive" fill="hold" evtFilter="cancelBubble" nodeType="interactiveSeq">
                <p:stCondLst>
                  <p:cond evt="onClick" delay="0">
                    <p:tgtEl>
                      <p:spTgt spid="97"/>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97"/>
                                        </p:tgtEl>
                                      </p:cBhvr>
                                    </p:animEffect>
                                    <p:set>
                                      <p:cBhvr>
                                        <p:cTn id="97" dur="1" fill="hold">
                                          <p:stCondLst>
                                            <p:cond delay="499"/>
                                          </p:stCondLst>
                                        </p:cTn>
                                        <p:tgtEl>
                                          <p:spTgt spid="97"/>
                                        </p:tgtEl>
                                        <p:attrNameLst>
                                          <p:attrName>style.visibility</p:attrName>
                                        </p:attrNameLst>
                                      </p:cBhvr>
                                      <p:to>
                                        <p:strVal val="hidden"/>
                                      </p:to>
                                    </p:set>
                                  </p:childTnLst>
                                </p:cTn>
                              </p:par>
                            </p:childTnLst>
                          </p:cTn>
                        </p:par>
                      </p:childTnLst>
                    </p:cTn>
                  </p:par>
                </p:childTnLst>
              </p:cTn>
              <p:nextCondLst>
                <p:cond evt="onClick" delay="0">
                  <p:tgtEl>
                    <p:spTgt spid="97"/>
                  </p:tgtEl>
                </p:cond>
              </p:nextCondLst>
            </p:seq>
            <p:seq concurrent="1" nextAc="seek">
              <p:cTn id="98" restart="whenNotActive" fill="hold" evtFilter="cancelBubble" nodeType="interactiveSeq">
                <p:stCondLst>
                  <p:cond evt="onClick" delay="0">
                    <p:tgtEl>
                      <p:spTgt spid="100"/>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100"/>
                                        </p:tgtEl>
                                      </p:cBhvr>
                                    </p:animEffect>
                                    <p:set>
                                      <p:cBhvr>
                                        <p:cTn id="103" dur="1" fill="hold">
                                          <p:stCondLst>
                                            <p:cond delay="499"/>
                                          </p:stCondLst>
                                        </p:cTn>
                                        <p:tgtEl>
                                          <p:spTgt spid="100"/>
                                        </p:tgtEl>
                                        <p:attrNameLst>
                                          <p:attrName>style.visibility</p:attrName>
                                        </p:attrNameLst>
                                      </p:cBhvr>
                                      <p:to>
                                        <p:strVal val="hidden"/>
                                      </p:to>
                                    </p:set>
                                  </p:childTnLst>
                                </p:cTn>
                              </p:par>
                            </p:childTnLst>
                          </p:cTn>
                        </p:par>
                      </p:childTnLst>
                    </p:cTn>
                  </p:par>
                </p:childTnLst>
              </p:cTn>
              <p:nextCondLst>
                <p:cond evt="onClick" delay="0">
                  <p:tgtEl>
                    <p:spTgt spid="100"/>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Fractions of circles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Pie 4"/>
          <p:cNvSpPr/>
          <p:nvPr/>
        </p:nvSpPr>
        <p:spPr>
          <a:xfrm>
            <a:off x="-2764929" y="1605558"/>
            <a:ext cx="6912768" cy="7138672"/>
          </a:xfrm>
          <a:prstGeom prst="pie">
            <a:avLst>
              <a:gd name="adj1" fmla="val 16196108"/>
              <a:gd name="adj2" fmla="val 21598502"/>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6" name="TextBox 5"/>
          <p:cNvSpPr txBox="1"/>
          <p:nvPr/>
        </p:nvSpPr>
        <p:spPr>
          <a:xfrm>
            <a:off x="2123728" y="5150610"/>
            <a:ext cx="1368152" cy="1107996"/>
          </a:xfrm>
          <a:prstGeom prst="rect">
            <a:avLst/>
          </a:prstGeom>
          <a:noFill/>
        </p:spPr>
        <p:txBody>
          <a:bodyPr wrap="square" rtlCol="0">
            <a:spAutoFit/>
          </a:bodyPr>
          <a:lstStyle/>
          <a:p>
            <a:r>
              <a:rPr lang="en-GB" sz="6600" dirty="0"/>
              <a:t>6</a:t>
            </a:r>
            <a:endParaRPr lang="en-GB" dirty="0"/>
          </a:p>
        </p:txBody>
      </p:sp>
      <mc:AlternateContent xmlns:mc="http://schemas.openxmlformats.org/markup-compatibility/2006" xmlns:a14="http://schemas.microsoft.com/office/drawing/2010/main">
        <mc:Choice Requires="a14">
          <p:sp>
            <p:nvSpPr>
              <p:cNvPr id="7" name="TextBox 6"/>
              <p:cNvSpPr txBox="1"/>
              <p:nvPr/>
            </p:nvSpPr>
            <p:spPr>
              <a:xfrm>
                <a:off x="4575198" y="942951"/>
                <a:ext cx="4220866" cy="5383397"/>
              </a:xfrm>
              <a:prstGeom prst="rect">
                <a:avLst/>
              </a:prstGeom>
              <a:noFill/>
            </p:spPr>
            <p:txBody>
              <a:bodyPr wrap="square" rtlCol="0">
                <a:spAutoFit/>
              </a:bodyPr>
              <a:lstStyle/>
              <a:p>
                <a:r>
                  <a:rPr lang="en-GB" sz="3200" dirty="0"/>
                  <a:t>Give your answer in exact form.</a:t>
                </a:r>
              </a:p>
              <a:p>
                <a:endParaRPr lang="en-GB" sz="3200" dirty="0"/>
              </a:p>
              <a:p>
                <a:pPr/>
                <a:r>
                  <a:rPr lang="en-GB" sz="3200" b="1" dirty="0"/>
                  <a:t>Area </a:t>
                </a:r>
                <a:br>
                  <a:rPr lang="en-GB" sz="3200"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36</m:t>
                          </m:r>
                          <m:r>
                            <a:rPr lang="en-GB" sz="3200" b="0" i="1" smtClean="0">
                              <a:latin typeface="Cambria Math" panose="02040503050406030204" pitchFamily="18" charset="0"/>
                            </a:rPr>
                            <m:t>𝜋</m:t>
                          </m:r>
                        </m:num>
                        <m:den>
                          <m:r>
                            <a:rPr lang="en-GB" sz="3200" b="0" i="1" smtClean="0">
                              <a:latin typeface="Cambria Math" panose="02040503050406030204" pitchFamily="18" charset="0"/>
                            </a:rPr>
                            <m:t>4</m:t>
                          </m:r>
                        </m:den>
                      </m:f>
                      <m:r>
                        <a:rPr lang="en-GB" sz="3200" b="0" i="1" smtClean="0">
                          <a:latin typeface="Cambria Math" panose="02040503050406030204" pitchFamily="18" charset="0"/>
                        </a:rPr>
                        <m:t>=9</m:t>
                      </m:r>
                      <m:r>
                        <a:rPr lang="en-GB" sz="3200" b="0" i="1" smtClean="0">
                          <a:latin typeface="Cambria Math" panose="02040503050406030204" pitchFamily="18" charset="0"/>
                        </a:rPr>
                        <m:t>𝜋</m:t>
                      </m:r>
                    </m:oMath>
                  </m:oMathPara>
                </a14:m>
                <a:endParaRPr lang="en-GB" sz="3200" dirty="0"/>
              </a:p>
              <a:p>
                <a:endParaRPr lang="en-GB" sz="3200" dirty="0"/>
              </a:p>
              <a:p>
                <a:pPr/>
                <a:r>
                  <a:rPr lang="en-GB" sz="3200" b="1" dirty="0"/>
                  <a:t>Perimeter </a:t>
                </a:r>
                <a:br>
                  <a:rPr lang="en-GB" sz="3200"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12</m:t>
                          </m:r>
                          <m:r>
                            <a:rPr lang="en-GB" sz="3200" b="0" i="1" smtClean="0">
                              <a:latin typeface="Cambria Math" panose="02040503050406030204" pitchFamily="18" charset="0"/>
                            </a:rPr>
                            <m:t>𝜋</m:t>
                          </m:r>
                        </m:num>
                        <m:den>
                          <m:r>
                            <a:rPr lang="en-GB" sz="3200" b="0" i="1" smtClean="0">
                              <a:latin typeface="Cambria Math" panose="02040503050406030204" pitchFamily="18" charset="0"/>
                            </a:rPr>
                            <m:t>4</m:t>
                          </m:r>
                        </m:den>
                      </m:f>
                      <m:r>
                        <a:rPr lang="en-GB" sz="3200" b="0" i="1" smtClean="0">
                          <a:latin typeface="Cambria Math" panose="02040503050406030204" pitchFamily="18" charset="0"/>
                        </a:rPr>
                        <m:t>+12</m:t>
                      </m:r>
                    </m:oMath>
                    <m:oMath xmlns:m="http://schemas.openxmlformats.org/officeDocument/2006/math">
                      <m:r>
                        <a:rPr lang="en-GB" sz="3200" b="0" i="1" smtClean="0">
                          <a:latin typeface="Cambria Math" panose="02040503050406030204" pitchFamily="18" charset="0"/>
                        </a:rPr>
                        <m:t>=3</m:t>
                      </m:r>
                      <m:r>
                        <a:rPr lang="en-GB" sz="3200" b="0" i="1" smtClean="0">
                          <a:latin typeface="Cambria Math" panose="02040503050406030204" pitchFamily="18" charset="0"/>
                        </a:rPr>
                        <m:t>𝜋</m:t>
                      </m:r>
                      <m:r>
                        <a:rPr lang="en-GB" sz="3200" b="0" i="1" smtClean="0">
                          <a:latin typeface="Cambria Math" panose="02040503050406030204" pitchFamily="18" charset="0"/>
                        </a:rPr>
                        <m:t>+12</m:t>
                      </m:r>
                    </m:oMath>
                  </m:oMathPara>
                </a14:m>
                <a:endParaRPr lang="en-GB"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4575198" y="942951"/>
                <a:ext cx="4220866" cy="5383397"/>
              </a:xfrm>
              <a:prstGeom prst="rect">
                <a:avLst/>
              </a:prstGeom>
              <a:blipFill rotWithShape="0">
                <a:blip r:embed="rId2"/>
                <a:stretch>
                  <a:fillRect l="-3757" t="-1472"/>
                </a:stretch>
              </a:blipFill>
            </p:spPr>
            <p:txBody>
              <a:bodyPr/>
              <a:lstStyle/>
              <a:p>
                <a:r>
                  <a:rPr lang="en-GB">
                    <a:noFill/>
                  </a:rPr>
                  <a:t> </a:t>
                </a:r>
              </a:p>
            </p:txBody>
          </p:sp>
        </mc:Fallback>
      </mc:AlternateContent>
      <p:sp>
        <p:nvSpPr>
          <p:cNvPr id="8" name="TextBox 7"/>
          <p:cNvSpPr txBox="1"/>
          <p:nvPr/>
        </p:nvSpPr>
        <p:spPr>
          <a:xfrm>
            <a:off x="6876256" y="4005064"/>
            <a:ext cx="2266600" cy="646331"/>
          </a:xfrm>
          <a:prstGeom prst="rect">
            <a:avLst/>
          </a:prstGeom>
          <a:noFill/>
        </p:spPr>
        <p:txBody>
          <a:bodyPr wrap="square" rtlCol="0">
            <a:spAutoFit/>
          </a:bodyPr>
          <a:lstStyle/>
          <a:p>
            <a:r>
              <a:rPr lang="en-GB" dirty="0"/>
              <a:t>Note ‘perimeter’ and not ‘circumference’.</a:t>
            </a:r>
          </a:p>
        </p:txBody>
      </p:sp>
      <p:cxnSp>
        <p:nvCxnSpPr>
          <p:cNvPr id="10" name="Straight Arrow Connector 9"/>
          <p:cNvCxnSpPr>
            <a:stCxn id="8" idx="1"/>
          </p:cNvCxnSpPr>
          <p:nvPr/>
        </p:nvCxnSpPr>
        <p:spPr>
          <a:xfrm flipH="1">
            <a:off x="6444208" y="4328230"/>
            <a:ext cx="432048" cy="108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91455" y="4797152"/>
            <a:ext cx="352153" cy="3777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p:cNvSpPr/>
          <p:nvPr/>
        </p:nvSpPr>
        <p:spPr>
          <a:xfrm>
            <a:off x="5955891" y="2852936"/>
            <a:ext cx="2000486" cy="11200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6004250" y="4821686"/>
            <a:ext cx="2096141" cy="14369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9410563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2" grpId="0"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 few more examples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grpSp>
        <p:nvGrpSpPr>
          <p:cNvPr id="7" name="Group 6"/>
          <p:cNvGrpSpPr/>
          <p:nvPr/>
        </p:nvGrpSpPr>
        <p:grpSpPr>
          <a:xfrm>
            <a:off x="0" y="1556792"/>
            <a:ext cx="2944441" cy="2975570"/>
            <a:chOff x="-2764929" y="1605558"/>
            <a:chExt cx="6912768" cy="7138672"/>
          </a:xfrm>
        </p:grpSpPr>
        <p:sp>
          <p:nvSpPr>
            <p:cNvPr id="5" name="Pie 4"/>
            <p:cNvSpPr/>
            <p:nvPr/>
          </p:nvSpPr>
          <p:spPr>
            <a:xfrm>
              <a:off x="-2764929" y="1605558"/>
              <a:ext cx="6912768" cy="7138672"/>
            </a:xfrm>
            <a:prstGeom prst="pie">
              <a:avLst>
                <a:gd name="adj1" fmla="val 16196108"/>
                <a:gd name="adj2" fmla="val 21598502"/>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6" name="Rectangle 5"/>
            <p:cNvSpPr/>
            <p:nvPr/>
          </p:nvSpPr>
          <p:spPr>
            <a:xfrm>
              <a:off x="691455" y="4797152"/>
              <a:ext cx="352153" cy="3777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sp>
        <p:nvSpPr>
          <p:cNvPr id="8" name="Pie 7"/>
          <p:cNvSpPr/>
          <p:nvPr/>
        </p:nvSpPr>
        <p:spPr>
          <a:xfrm>
            <a:off x="755576" y="3984540"/>
            <a:ext cx="2872433" cy="3010974"/>
          </a:xfrm>
          <a:prstGeom prst="pie">
            <a:avLst>
              <a:gd name="adj1" fmla="val 10798831"/>
              <a:gd name="adj2" fmla="val 21584652"/>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9" name="TextBox 8"/>
          <p:cNvSpPr txBox="1"/>
          <p:nvPr/>
        </p:nvSpPr>
        <p:spPr>
          <a:xfrm>
            <a:off x="996199" y="1970606"/>
            <a:ext cx="1368152" cy="646331"/>
          </a:xfrm>
          <a:prstGeom prst="rect">
            <a:avLst/>
          </a:prstGeom>
          <a:noFill/>
        </p:spPr>
        <p:txBody>
          <a:bodyPr wrap="square" rtlCol="0">
            <a:spAutoFit/>
          </a:bodyPr>
          <a:lstStyle/>
          <a:p>
            <a:r>
              <a:rPr lang="en-GB" sz="3600" dirty="0"/>
              <a:t>8</a:t>
            </a:r>
            <a:endParaRPr lang="en-GB" sz="1000" dirty="0"/>
          </a:p>
        </p:txBody>
      </p:sp>
      <p:sp>
        <p:nvSpPr>
          <p:cNvPr id="10" name="TextBox 9"/>
          <p:cNvSpPr txBox="1"/>
          <p:nvPr/>
        </p:nvSpPr>
        <p:spPr>
          <a:xfrm>
            <a:off x="1878112" y="5484315"/>
            <a:ext cx="1368152" cy="646331"/>
          </a:xfrm>
          <a:prstGeom prst="rect">
            <a:avLst/>
          </a:prstGeom>
          <a:noFill/>
        </p:spPr>
        <p:txBody>
          <a:bodyPr wrap="square" rtlCol="0">
            <a:spAutoFit/>
          </a:bodyPr>
          <a:lstStyle/>
          <a:p>
            <a:r>
              <a:rPr lang="en-GB" sz="3600" dirty="0"/>
              <a:t>10</a:t>
            </a:r>
            <a:endParaRPr lang="en-GB" sz="1000" dirty="0"/>
          </a:p>
        </p:txBody>
      </p:sp>
      <mc:AlternateContent xmlns:mc="http://schemas.openxmlformats.org/markup-compatibility/2006" xmlns:a14="http://schemas.microsoft.com/office/drawing/2010/main">
        <mc:Choice Requires="a14">
          <p:sp>
            <p:nvSpPr>
              <p:cNvPr id="11" name="TextBox 10"/>
              <p:cNvSpPr txBox="1"/>
              <p:nvPr/>
            </p:nvSpPr>
            <p:spPr>
              <a:xfrm>
                <a:off x="3961646" y="1192190"/>
                <a:ext cx="3816424" cy="1860253"/>
              </a:xfrm>
              <a:prstGeom prst="rect">
                <a:avLst/>
              </a:prstGeom>
              <a:noFill/>
            </p:spPr>
            <p:txBody>
              <a:bodyPr wrap="square" rtlCol="0">
                <a:spAutoFit/>
              </a:bodyPr>
              <a:lstStyle/>
              <a:p>
                <a:r>
                  <a:rPr lang="en-GB" sz="2000" dirty="0"/>
                  <a:t>Area</a:t>
                </a:r>
              </a:p>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𝟔𝟒</m:t>
                          </m:r>
                          <m:r>
                            <a:rPr lang="en-GB" sz="2000" b="1" i="1" smtClean="0">
                              <a:latin typeface="Cambria Math" panose="02040503050406030204" pitchFamily="18" charset="0"/>
                            </a:rPr>
                            <m:t>𝝅</m:t>
                          </m:r>
                        </m:num>
                        <m:den>
                          <m:r>
                            <a:rPr lang="en-GB" sz="2000" b="1" i="1" smtClean="0">
                              <a:latin typeface="Cambria Math" panose="02040503050406030204" pitchFamily="18" charset="0"/>
                            </a:rPr>
                            <m:t>𝟒</m:t>
                          </m:r>
                        </m:den>
                      </m:f>
                      <m:r>
                        <a:rPr lang="en-GB" sz="2000" b="1" i="1" smtClean="0">
                          <a:latin typeface="Cambria Math" panose="02040503050406030204" pitchFamily="18" charset="0"/>
                        </a:rPr>
                        <m:t>=</m:t>
                      </m:r>
                      <m:r>
                        <a:rPr lang="en-GB" sz="2000" b="1" i="1" smtClean="0">
                          <a:latin typeface="Cambria Math" panose="02040503050406030204" pitchFamily="18" charset="0"/>
                        </a:rPr>
                        <m:t>𝟏𝟔</m:t>
                      </m:r>
                      <m:r>
                        <a:rPr lang="en-GB" sz="2000" b="1" i="1" smtClean="0">
                          <a:latin typeface="Cambria Math" panose="02040503050406030204" pitchFamily="18" charset="0"/>
                        </a:rPr>
                        <m:t>𝝅</m:t>
                      </m:r>
                    </m:oMath>
                  </m:oMathPara>
                </a14:m>
                <a:endParaRPr lang="en-GB" sz="2000" b="1" dirty="0"/>
              </a:p>
              <a:p>
                <a:r>
                  <a:rPr lang="en-GB" sz="2000" dirty="0"/>
                  <a:t>Perimeter</a:t>
                </a:r>
              </a:p>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𝟏𝟔</m:t>
                          </m:r>
                          <m:r>
                            <a:rPr lang="en-GB" sz="2000" b="1" i="1" smtClean="0">
                              <a:latin typeface="Cambria Math" panose="02040503050406030204" pitchFamily="18" charset="0"/>
                            </a:rPr>
                            <m:t>𝝅</m:t>
                          </m:r>
                        </m:num>
                        <m:den>
                          <m:r>
                            <a:rPr lang="en-GB" sz="2000" b="1" i="1" smtClean="0">
                              <a:latin typeface="Cambria Math" panose="02040503050406030204" pitchFamily="18" charset="0"/>
                            </a:rPr>
                            <m:t>𝟒</m:t>
                          </m:r>
                        </m:den>
                      </m:f>
                      <m:r>
                        <a:rPr lang="en-GB" sz="2000" b="1" i="1" smtClean="0">
                          <a:latin typeface="Cambria Math" panose="02040503050406030204" pitchFamily="18" charset="0"/>
                        </a:rPr>
                        <m:t>+</m:t>
                      </m:r>
                      <m:r>
                        <a:rPr lang="en-GB" sz="2000" b="1" i="1" smtClean="0">
                          <a:latin typeface="Cambria Math" panose="02040503050406030204" pitchFamily="18" charset="0"/>
                        </a:rPr>
                        <m:t>𝟏𝟔</m:t>
                      </m:r>
                      <m:r>
                        <a:rPr lang="en-GB" sz="2000" b="1" i="1" smtClean="0">
                          <a:latin typeface="Cambria Math" panose="02040503050406030204" pitchFamily="18" charset="0"/>
                        </a:rPr>
                        <m:t>=</m:t>
                      </m:r>
                      <m:r>
                        <a:rPr lang="en-GB" sz="2000" b="1" i="1" smtClean="0">
                          <a:latin typeface="Cambria Math" panose="02040503050406030204" pitchFamily="18" charset="0"/>
                        </a:rPr>
                        <m:t>𝟒</m:t>
                      </m:r>
                      <m:r>
                        <a:rPr lang="en-GB" sz="2000" b="1" i="1" smtClean="0">
                          <a:latin typeface="Cambria Math" panose="02040503050406030204" pitchFamily="18" charset="0"/>
                        </a:rPr>
                        <m:t>𝝅</m:t>
                      </m:r>
                      <m:r>
                        <a:rPr lang="en-GB" sz="2000" b="1" i="1" smtClean="0">
                          <a:latin typeface="Cambria Math" panose="02040503050406030204" pitchFamily="18" charset="0"/>
                        </a:rPr>
                        <m:t>+</m:t>
                      </m:r>
                      <m:r>
                        <a:rPr lang="en-GB" sz="2000" b="1" i="1" smtClean="0">
                          <a:latin typeface="Cambria Math" panose="02040503050406030204" pitchFamily="18" charset="0"/>
                        </a:rPr>
                        <m:t>𝟏𝟔</m:t>
                      </m:r>
                    </m:oMath>
                  </m:oMathPara>
                </a14:m>
                <a:endParaRPr lang="en-GB" sz="20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3961646" y="1192190"/>
                <a:ext cx="3816424" cy="1860253"/>
              </a:xfrm>
              <a:prstGeom prst="rect">
                <a:avLst/>
              </a:prstGeom>
              <a:blipFill rotWithShape="0">
                <a:blip r:embed="rId2"/>
                <a:stretch>
                  <a:fillRect l="-1757" t="-19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961646" y="3929290"/>
                <a:ext cx="3816424" cy="1860253"/>
              </a:xfrm>
              <a:prstGeom prst="rect">
                <a:avLst/>
              </a:prstGeom>
              <a:noFill/>
            </p:spPr>
            <p:txBody>
              <a:bodyPr wrap="square" rtlCol="0">
                <a:spAutoFit/>
              </a:bodyPr>
              <a:lstStyle/>
              <a:p>
                <a:r>
                  <a:rPr lang="en-GB" sz="2000" dirty="0"/>
                  <a:t>Area</a:t>
                </a:r>
              </a:p>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𝟐𝟓</m:t>
                          </m:r>
                          <m:r>
                            <a:rPr lang="en-GB" sz="2000" b="1" i="1" smtClean="0">
                              <a:latin typeface="Cambria Math" panose="02040503050406030204" pitchFamily="18" charset="0"/>
                            </a:rPr>
                            <m:t>𝝅</m:t>
                          </m:r>
                        </m:num>
                        <m:den>
                          <m:r>
                            <a:rPr lang="en-GB" sz="2000" b="1" i="1" smtClean="0">
                              <a:latin typeface="Cambria Math" panose="02040503050406030204" pitchFamily="18" charset="0"/>
                            </a:rPr>
                            <m:t>𝟐</m:t>
                          </m:r>
                        </m:den>
                      </m:f>
                      <m:r>
                        <a:rPr lang="en-GB" sz="2000" b="1" i="1" smtClean="0">
                          <a:latin typeface="Cambria Math" panose="02040503050406030204" pitchFamily="18" charset="0"/>
                        </a:rPr>
                        <m:t> </m:t>
                      </m:r>
                      <m:r>
                        <a:rPr lang="en-GB" sz="2000" b="1" i="1" smtClean="0">
                          <a:latin typeface="Cambria Math" panose="02040503050406030204" pitchFamily="18" charset="0"/>
                        </a:rPr>
                        <m:t>𝒐𝒓</m:t>
                      </m:r>
                      <m:r>
                        <a:rPr lang="en-GB" sz="2000" b="1" i="1" smtClean="0">
                          <a:latin typeface="Cambria Math" panose="02040503050406030204" pitchFamily="18" charset="0"/>
                        </a:rPr>
                        <m:t> </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𝟐𝟓</m:t>
                          </m:r>
                        </m:num>
                        <m:den>
                          <m:r>
                            <a:rPr lang="en-GB" sz="2000" b="1" i="1" smtClean="0">
                              <a:latin typeface="Cambria Math" panose="02040503050406030204" pitchFamily="18" charset="0"/>
                            </a:rPr>
                            <m:t>𝟐</m:t>
                          </m:r>
                        </m:den>
                      </m:f>
                      <m:r>
                        <a:rPr lang="en-GB" sz="2000" b="1" i="1" smtClean="0">
                          <a:latin typeface="Cambria Math" panose="02040503050406030204" pitchFamily="18" charset="0"/>
                        </a:rPr>
                        <m:t>𝝅</m:t>
                      </m:r>
                    </m:oMath>
                  </m:oMathPara>
                </a14:m>
                <a:endParaRPr lang="en-GB" sz="2000" b="1" dirty="0"/>
              </a:p>
              <a:p>
                <a:r>
                  <a:rPr lang="en-GB" sz="2000" dirty="0"/>
                  <a:t>Perimeter</a:t>
                </a:r>
              </a:p>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𝟏𝟎</m:t>
                          </m:r>
                          <m:r>
                            <a:rPr lang="en-GB" sz="2000" b="1" i="1" smtClean="0">
                              <a:latin typeface="Cambria Math" panose="02040503050406030204" pitchFamily="18" charset="0"/>
                            </a:rPr>
                            <m:t>𝝅</m:t>
                          </m:r>
                        </m:num>
                        <m:den>
                          <m:r>
                            <a:rPr lang="en-GB" sz="2000" b="1" i="1" smtClean="0">
                              <a:latin typeface="Cambria Math" panose="02040503050406030204" pitchFamily="18" charset="0"/>
                            </a:rPr>
                            <m:t>𝟐</m:t>
                          </m:r>
                        </m:den>
                      </m:f>
                      <m:r>
                        <a:rPr lang="en-GB" sz="2000" b="1" i="1" smtClean="0">
                          <a:latin typeface="Cambria Math" panose="02040503050406030204" pitchFamily="18" charset="0"/>
                        </a:rPr>
                        <m:t>+</m:t>
                      </m:r>
                      <m:r>
                        <a:rPr lang="en-GB" sz="2000" b="1" i="1" smtClean="0">
                          <a:latin typeface="Cambria Math" panose="02040503050406030204" pitchFamily="18" charset="0"/>
                        </a:rPr>
                        <m:t>𝟏𝟎</m:t>
                      </m:r>
                      <m:r>
                        <a:rPr lang="en-GB" sz="2000" b="1" i="1" smtClean="0">
                          <a:latin typeface="Cambria Math" panose="02040503050406030204" pitchFamily="18" charset="0"/>
                        </a:rPr>
                        <m:t>=</m:t>
                      </m:r>
                      <m:r>
                        <a:rPr lang="en-GB" sz="2000" b="1" i="1" smtClean="0">
                          <a:latin typeface="Cambria Math" panose="02040503050406030204" pitchFamily="18" charset="0"/>
                        </a:rPr>
                        <m:t>𝟓</m:t>
                      </m:r>
                      <m:r>
                        <a:rPr lang="en-GB" sz="2000" b="1" i="1" smtClean="0">
                          <a:latin typeface="Cambria Math" panose="02040503050406030204" pitchFamily="18" charset="0"/>
                        </a:rPr>
                        <m:t>𝝅</m:t>
                      </m:r>
                      <m:r>
                        <a:rPr lang="en-GB" sz="2000" b="1" i="1" smtClean="0">
                          <a:latin typeface="Cambria Math" panose="02040503050406030204" pitchFamily="18" charset="0"/>
                        </a:rPr>
                        <m:t>+</m:t>
                      </m:r>
                      <m:r>
                        <a:rPr lang="en-GB" sz="2000" b="1" i="1" smtClean="0">
                          <a:latin typeface="Cambria Math" panose="02040503050406030204" pitchFamily="18" charset="0"/>
                        </a:rPr>
                        <m:t>𝟏𝟎</m:t>
                      </m:r>
                    </m:oMath>
                  </m:oMathPara>
                </a14:m>
                <a:endParaRPr lang="en-GB" sz="20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3961646" y="3929290"/>
                <a:ext cx="3816424" cy="1860253"/>
              </a:xfrm>
              <a:prstGeom prst="rect">
                <a:avLst/>
              </a:prstGeom>
              <a:blipFill rotWithShape="0">
                <a:blip r:embed="rId3"/>
                <a:stretch>
                  <a:fillRect l="-1757" t="-1967"/>
                </a:stretch>
              </a:blipFill>
            </p:spPr>
            <p:txBody>
              <a:bodyPr/>
              <a:lstStyle/>
              <a:p>
                <a:r>
                  <a:rPr lang="en-GB">
                    <a:noFill/>
                  </a:rPr>
                  <a:t> </a:t>
                </a:r>
              </a:p>
            </p:txBody>
          </p:sp>
        </mc:Fallback>
      </mc:AlternateContent>
      <p:sp>
        <p:nvSpPr>
          <p:cNvPr id="13" name="Rectangle 12"/>
          <p:cNvSpPr/>
          <p:nvPr/>
        </p:nvSpPr>
        <p:spPr>
          <a:xfrm>
            <a:off x="5346291" y="1503107"/>
            <a:ext cx="1446395" cy="6304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4788024" y="2379954"/>
            <a:ext cx="2520280" cy="6304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5257790" y="4240207"/>
            <a:ext cx="1834490" cy="6304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4783944" y="5159050"/>
            <a:ext cx="2524359" cy="6304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0774495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3" grpId="0" animBg="1"/>
      <p:bldP spid="14" grpId="0" animBg="1"/>
      <p:bldP spid="15" grpId="0" animBg="1"/>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grpSp>
        <p:nvGrpSpPr>
          <p:cNvPr id="7" name="Group 6"/>
          <p:cNvGrpSpPr/>
          <p:nvPr/>
        </p:nvGrpSpPr>
        <p:grpSpPr>
          <a:xfrm rot="16200000">
            <a:off x="1312401" y="1522662"/>
            <a:ext cx="2944441" cy="2975570"/>
            <a:chOff x="-2764929" y="1605558"/>
            <a:chExt cx="6912768" cy="7138672"/>
          </a:xfrm>
        </p:grpSpPr>
        <p:sp>
          <p:nvSpPr>
            <p:cNvPr id="5" name="Pie 4"/>
            <p:cNvSpPr/>
            <p:nvPr/>
          </p:nvSpPr>
          <p:spPr>
            <a:xfrm>
              <a:off x="-2764929" y="1605558"/>
              <a:ext cx="6912768" cy="7138672"/>
            </a:xfrm>
            <a:prstGeom prst="pie">
              <a:avLst>
                <a:gd name="adj1" fmla="val 16196108"/>
                <a:gd name="adj2" fmla="val 21598502"/>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6" name="Rectangle 5"/>
            <p:cNvSpPr/>
            <p:nvPr/>
          </p:nvSpPr>
          <p:spPr>
            <a:xfrm>
              <a:off x="691455" y="4797152"/>
              <a:ext cx="352153" cy="3777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sp>
        <p:nvSpPr>
          <p:cNvPr id="8" name="Pie 7"/>
          <p:cNvSpPr/>
          <p:nvPr/>
        </p:nvSpPr>
        <p:spPr>
          <a:xfrm rot="10800000">
            <a:off x="731522" y="3292427"/>
            <a:ext cx="2872433" cy="3010974"/>
          </a:xfrm>
          <a:prstGeom prst="pie">
            <a:avLst>
              <a:gd name="adj1" fmla="val 10798831"/>
              <a:gd name="adj2" fmla="val 21584806"/>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9" name="TextBox 8"/>
          <p:cNvSpPr txBox="1"/>
          <p:nvPr/>
        </p:nvSpPr>
        <p:spPr>
          <a:xfrm>
            <a:off x="1651180" y="3038139"/>
            <a:ext cx="1368152" cy="461665"/>
          </a:xfrm>
          <a:prstGeom prst="rect">
            <a:avLst/>
          </a:prstGeom>
          <a:noFill/>
        </p:spPr>
        <p:txBody>
          <a:bodyPr wrap="square" rtlCol="0">
            <a:spAutoFit/>
          </a:bodyPr>
          <a:lstStyle/>
          <a:p>
            <a:r>
              <a:rPr lang="en-GB" sz="2400" dirty="0"/>
              <a:t>7cm</a:t>
            </a:r>
            <a:endParaRPr lang="en-GB" sz="700" dirty="0"/>
          </a:p>
        </p:txBody>
      </p:sp>
      <p:sp>
        <p:nvSpPr>
          <p:cNvPr id="10" name="TextBox 9"/>
          <p:cNvSpPr txBox="1"/>
          <p:nvPr/>
        </p:nvSpPr>
        <p:spPr>
          <a:xfrm>
            <a:off x="1885953" y="4274694"/>
            <a:ext cx="1368152" cy="523220"/>
          </a:xfrm>
          <a:prstGeom prst="rect">
            <a:avLst/>
          </a:prstGeom>
          <a:noFill/>
        </p:spPr>
        <p:txBody>
          <a:bodyPr wrap="square" rtlCol="0">
            <a:spAutoFit/>
          </a:bodyPr>
          <a:lstStyle/>
          <a:p>
            <a:r>
              <a:rPr lang="en-GB" sz="2800" dirty="0"/>
              <a:t>16</a:t>
            </a:r>
            <a:endParaRPr lang="en-GB" sz="800" dirty="0"/>
          </a:p>
        </p:txBody>
      </p:sp>
      <mc:AlternateContent xmlns:mc="http://schemas.openxmlformats.org/markup-compatibility/2006" xmlns:a14="http://schemas.microsoft.com/office/drawing/2010/main">
        <mc:Choice Requires="a14">
          <p:sp>
            <p:nvSpPr>
              <p:cNvPr id="11" name="TextBox 10"/>
              <p:cNvSpPr txBox="1"/>
              <p:nvPr/>
            </p:nvSpPr>
            <p:spPr>
              <a:xfrm>
                <a:off x="3961646" y="924390"/>
                <a:ext cx="3816424" cy="2209707"/>
              </a:xfrm>
              <a:prstGeom prst="rect">
                <a:avLst/>
              </a:prstGeom>
              <a:noFill/>
            </p:spPr>
            <p:txBody>
              <a:bodyPr wrap="square" rtlCol="0">
                <a:spAutoFit/>
              </a:bodyPr>
              <a:lstStyle/>
              <a:p>
                <a:r>
                  <a:rPr lang="en-GB" sz="2000" dirty="0"/>
                  <a:t>Give your answer to 1dp.</a:t>
                </a:r>
              </a:p>
              <a:p>
                <a:r>
                  <a:rPr lang="en-GB" sz="2000" dirty="0"/>
                  <a:t>Area</a:t>
                </a:r>
              </a:p>
              <a:p>
                <a14:m>
                  <m:oMath xmlns:m="http://schemas.openxmlformats.org/officeDocument/2006/math">
                    <m:r>
                      <a:rPr lang="en-GB" sz="2000" b="1"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𝟒𝟗</m:t>
                        </m:r>
                        <m:r>
                          <a:rPr lang="en-GB" sz="2000" b="1" i="1" smtClean="0">
                            <a:latin typeface="Cambria Math" panose="02040503050406030204" pitchFamily="18" charset="0"/>
                          </a:rPr>
                          <m:t>𝝅</m:t>
                        </m:r>
                      </m:num>
                      <m:den>
                        <m:r>
                          <a:rPr lang="en-GB" sz="2000" b="1" i="1" smtClean="0">
                            <a:latin typeface="Cambria Math" panose="02040503050406030204" pitchFamily="18" charset="0"/>
                          </a:rPr>
                          <m:t>𝟒</m:t>
                        </m:r>
                      </m:den>
                    </m:f>
                    <m:r>
                      <a:rPr lang="en-GB" sz="2000" b="1" i="1" smtClean="0">
                        <a:latin typeface="Cambria Math" panose="02040503050406030204" pitchFamily="18" charset="0"/>
                      </a:rPr>
                      <m:t>=</m:t>
                    </m:r>
                    <m:r>
                      <a:rPr lang="en-GB" sz="2000" b="1" i="1" smtClean="0">
                        <a:latin typeface="Cambria Math" panose="02040503050406030204" pitchFamily="18" charset="0"/>
                      </a:rPr>
                      <m:t>𝟑𝟖</m:t>
                    </m:r>
                    <m:r>
                      <a:rPr lang="en-GB" sz="2000" b="1" i="1" smtClean="0">
                        <a:latin typeface="Cambria Math" panose="02040503050406030204" pitchFamily="18" charset="0"/>
                      </a:rPr>
                      <m:t>.</m:t>
                    </m:r>
                    <m:r>
                      <a:rPr lang="en-GB" sz="2000" b="1" i="1" smtClean="0">
                        <a:latin typeface="Cambria Math" panose="02040503050406030204" pitchFamily="18" charset="0"/>
                      </a:rPr>
                      <m:t>𝟓</m:t>
                    </m:r>
                  </m:oMath>
                </a14:m>
                <a:r>
                  <a:rPr lang="en-GB" sz="2000" b="1" dirty="0"/>
                  <a:t> cm</a:t>
                </a:r>
                <a:r>
                  <a:rPr lang="en-GB" sz="2000" b="1" baseline="30000" dirty="0"/>
                  <a:t>2</a:t>
                </a:r>
              </a:p>
              <a:p>
                <a:endParaRPr lang="en-GB" sz="2000" dirty="0"/>
              </a:p>
              <a:p>
                <a:r>
                  <a:rPr lang="en-GB" sz="2000" dirty="0"/>
                  <a:t>Perimeter</a:t>
                </a:r>
              </a:p>
              <a:p>
                <a14:m>
                  <m:oMath xmlns:m="http://schemas.openxmlformats.org/officeDocument/2006/math">
                    <m:r>
                      <a:rPr lang="en-GB" sz="2000" b="1"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𝟏𝟒</m:t>
                        </m:r>
                        <m:r>
                          <a:rPr lang="en-GB" sz="2000" b="1" i="1" smtClean="0">
                            <a:latin typeface="Cambria Math" panose="02040503050406030204" pitchFamily="18" charset="0"/>
                          </a:rPr>
                          <m:t>𝝅</m:t>
                        </m:r>
                      </m:num>
                      <m:den>
                        <m:r>
                          <a:rPr lang="en-GB" sz="2000" b="1" i="1" smtClean="0">
                            <a:latin typeface="Cambria Math" panose="02040503050406030204" pitchFamily="18" charset="0"/>
                          </a:rPr>
                          <m:t>𝟒</m:t>
                        </m:r>
                      </m:den>
                    </m:f>
                    <m:r>
                      <a:rPr lang="en-GB" sz="2000" b="1" i="1" smtClean="0">
                        <a:latin typeface="Cambria Math" panose="02040503050406030204" pitchFamily="18" charset="0"/>
                      </a:rPr>
                      <m:t>+</m:t>
                    </m:r>
                    <m:r>
                      <a:rPr lang="en-GB" sz="2000" b="1" i="1" smtClean="0">
                        <a:latin typeface="Cambria Math" panose="02040503050406030204" pitchFamily="18" charset="0"/>
                      </a:rPr>
                      <m:t>𝟏𝟒</m:t>
                    </m:r>
                    <m:r>
                      <a:rPr lang="en-GB" sz="2000" b="1" i="1" smtClean="0">
                        <a:latin typeface="Cambria Math" panose="02040503050406030204" pitchFamily="18" charset="0"/>
                      </a:rPr>
                      <m:t>=</m:t>
                    </m:r>
                    <m:r>
                      <a:rPr lang="en-GB" sz="2000" b="1" i="1" smtClean="0">
                        <a:latin typeface="Cambria Math" panose="02040503050406030204" pitchFamily="18" charset="0"/>
                      </a:rPr>
                      <m:t>𝟐𝟓</m:t>
                    </m:r>
                    <m:r>
                      <a:rPr lang="en-GB" sz="2000" b="1" i="1" smtClean="0">
                        <a:latin typeface="Cambria Math" panose="02040503050406030204" pitchFamily="18" charset="0"/>
                      </a:rPr>
                      <m:t>.</m:t>
                    </m:r>
                    <m:r>
                      <a:rPr lang="en-GB" sz="2000" b="1" i="1" smtClean="0">
                        <a:latin typeface="Cambria Math" panose="02040503050406030204" pitchFamily="18" charset="0"/>
                      </a:rPr>
                      <m:t>𝟎</m:t>
                    </m:r>
                  </m:oMath>
                </a14:m>
                <a:r>
                  <a:rPr lang="en-GB" sz="2000" b="1" dirty="0"/>
                  <a:t> cm</a:t>
                </a:r>
              </a:p>
            </p:txBody>
          </p:sp>
        </mc:Choice>
        <mc:Fallback xmlns="">
          <p:sp>
            <p:nvSpPr>
              <p:cNvPr id="11" name="TextBox 10"/>
              <p:cNvSpPr txBox="1">
                <a:spLocks noRot="1" noChangeAspect="1" noMove="1" noResize="1" noEditPoints="1" noAdjustHandles="1" noChangeArrowheads="1" noChangeShapeType="1" noTextEdit="1"/>
              </p:cNvSpPr>
              <p:nvPr/>
            </p:nvSpPr>
            <p:spPr>
              <a:xfrm>
                <a:off x="3961646" y="924390"/>
                <a:ext cx="3816424" cy="2209707"/>
              </a:xfrm>
              <a:prstGeom prst="rect">
                <a:avLst/>
              </a:prstGeom>
              <a:blipFill rotWithShape="0">
                <a:blip r:embed="rId2"/>
                <a:stretch>
                  <a:fillRect l="-1757" t="-1657" b="-138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961646" y="3929290"/>
                <a:ext cx="3816424" cy="2174313"/>
              </a:xfrm>
              <a:prstGeom prst="rect">
                <a:avLst/>
              </a:prstGeom>
              <a:noFill/>
            </p:spPr>
            <p:txBody>
              <a:bodyPr wrap="square" rtlCol="0">
                <a:spAutoFit/>
              </a:bodyPr>
              <a:lstStyle/>
              <a:p>
                <a:r>
                  <a:rPr lang="en-GB" sz="2000" dirty="0"/>
                  <a:t>Give your answer in exact form.</a:t>
                </a:r>
              </a:p>
              <a:p>
                <a:r>
                  <a:rPr lang="en-GB" sz="2000" dirty="0"/>
                  <a:t>Area</a:t>
                </a:r>
              </a:p>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𝟔𝟒</m:t>
                          </m:r>
                          <m:r>
                            <a:rPr lang="en-GB" sz="2000" b="1" i="1" smtClean="0">
                              <a:latin typeface="Cambria Math" panose="02040503050406030204" pitchFamily="18" charset="0"/>
                            </a:rPr>
                            <m:t>𝝅</m:t>
                          </m:r>
                        </m:num>
                        <m:den>
                          <m:r>
                            <a:rPr lang="en-GB" sz="2000" b="1" i="1" smtClean="0">
                              <a:latin typeface="Cambria Math" panose="02040503050406030204" pitchFamily="18" charset="0"/>
                            </a:rPr>
                            <m:t>𝟐</m:t>
                          </m:r>
                        </m:den>
                      </m:f>
                      <m:r>
                        <a:rPr lang="en-GB" sz="2000" b="1" i="1" smtClean="0">
                          <a:latin typeface="Cambria Math" panose="02040503050406030204" pitchFamily="18" charset="0"/>
                        </a:rPr>
                        <m:t>=</m:t>
                      </m:r>
                      <m:r>
                        <a:rPr lang="en-GB" sz="2000" b="1" i="1" smtClean="0">
                          <a:latin typeface="Cambria Math" panose="02040503050406030204" pitchFamily="18" charset="0"/>
                        </a:rPr>
                        <m:t>𝟑𝟐</m:t>
                      </m:r>
                      <m:r>
                        <a:rPr lang="en-GB" sz="2000" b="1" i="1" smtClean="0">
                          <a:latin typeface="Cambria Math" panose="02040503050406030204" pitchFamily="18" charset="0"/>
                        </a:rPr>
                        <m:t>𝝅</m:t>
                      </m:r>
                    </m:oMath>
                  </m:oMathPara>
                </a14:m>
                <a:endParaRPr lang="en-GB" sz="2000" b="1" dirty="0"/>
              </a:p>
              <a:p>
                <a:r>
                  <a:rPr lang="en-GB" sz="2000" dirty="0"/>
                  <a:t>Perimeter</a:t>
                </a:r>
              </a:p>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𝟏𝟔</m:t>
                          </m:r>
                          <m:r>
                            <a:rPr lang="en-GB" sz="2000" b="1" i="1" smtClean="0">
                              <a:latin typeface="Cambria Math" panose="02040503050406030204" pitchFamily="18" charset="0"/>
                            </a:rPr>
                            <m:t>𝝅</m:t>
                          </m:r>
                        </m:num>
                        <m:den>
                          <m:r>
                            <a:rPr lang="en-GB" sz="2000" b="1" i="1" smtClean="0">
                              <a:latin typeface="Cambria Math" panose="02040503050406030204" pitchFamily="18" charset="0"/>
                            </a:rPr>
                            <m:t>𝟐</m:t>
                          </m:r>
                        </m:den>
                      </m:f>
                      <m:r>
                        <a:rPr lang="en-GB" sz="2000" b="1" i="1" smtClean="0">
                          <a:latin typeface="Cambria Math" panose="02040503050406030204" pitchFamily="18" charset="0"/>
                        </a:rPr>
                        <m:t>+</m:t>
                      </m:r>
                      <m:r>
                        <a:rPr lang="en-GB" sz="2000" b="1" i="1" smtClean="0">
                          <a:latin typeface="Cambria Math" panose="02040503050406030204" pitchFamily="18" charset="0"/>
                        </a:rPr>
                        <m:t>𝟏𝟔</m:t>
                      </m:r>
                      <m:r>
                        <a:rPr lang="en-GB" sz="2000" b="1" i="1" smtClean="0">
                          <a:latin typeface="Cambria Math" panose="02040503050406030204" pitchFamily="18" charset="0"/>
                        </a:rPr>
                        <m:t>=</m:t>
                      </m:r>
                      <m:r>
                        <a:rPr lang="en-GB" sz="2000" b="1" i="1" smtClean="0">
                          <a:latin typeface="Cambria Math" panose="02040503050406030204" pitchFamily="18" charset="0"/>
                        </a:rPr>
                        <m:t>𝟖</m:t>
                      </m:r>
                      <m:r>
                        <a:rPr lang="en-GB" sz="2000" b="1" i="1" smtClean="0">
                          <a:latin typeface="Cambria Math" panose="02040503050406030204" pitchFamily="18" charset="0"/>
                        </a:rPr>
                        <m:t>𝝅</m:t>
                      </m:r>
                      <m:r>
                        <a:rPr lang="en-GB" sz="2000" b="1" i="1" smtClean="0">
                          <a:latin typeface="Cambria Math" panose="02040503050406030204" pitchFamily="18" charset="0"/>
                        </a:rPr>
                        <m:t>+</m:t>
                      </m:r>
                      <m:r>
                        <a:rPr lang="en-GB" sz="2000" b="1" i="1" smtClean="0">
                          <a:latin typeface="Cambria Math" panose="02040503050406030204" pitchFamily="18" charset="0"/>
                        </a:rPr>
                        <m:t>𝟏𝟔</m:t>
                      </m:r>
                    </m:oMath>
                  </m:oMathPara>
                </a14:m>
                <a:endParaRPr lang="en-GB" sz="20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3961646" y="3929290"/>
                <a:ext cx="3816424" cy="2174313"/>
              </a:xfrm>
              <a:prstGeom prst="rect">
                <a:avLst/>
              </a:prstGeom>
              <a:blipFill rotWithShape="0">
                <a:blip r:embed="rId3"/>
                <a:stretch>
                  <a:fillRect l="-1757" t="-1685"/>
                </a:stretch>
              </a:blipFill>
            </p:spPr>
            <p:txBody>
              <a:bodyPr/>
              <a:lstStyle/>
              <a:p>
                <a:r>
                  <a:rPr lang="en-GB">
                    <a:noFill/>
                  </a:rPr>
                  <a:t> </a:t>
                </a:r>
              </a:p>
            </p:txBody>
          </p:sp>
        </mc:Fallback>
      </mc:AlternateContent>
      <p:sp>
        <p:nvSpPr>
          <p:cNvPr id="13" name="Rectangle 12"/>
          <p:cNvSpPr/>
          <p:nvPr/>
        </p:nvSpPr>
        <p:spPr>
          <a:xfrm>
            <a:off x="4284692" y="1553029"/>
            <a:ext cx="1840337" cy="5693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4291782" y="2632788"/>
            <a:ext cx="2520280" cy="6304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5345366" y="4549968"/>
            <a:ext cx="1834490" cy="6304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4787434" y="5476118"/>
            <a:ext cx="2524359" cy="6304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510406" y="924390"/>
            <a:ext cx="442229" cy="4495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err="1"/>
              <a:t>i</a:t>
            </a:r>
            <a:endParaRPr lang="en-GB" dirty="0"/>
          </a:p>
        </p:txBody>
      </p:sp>
      <p:sp>
        <p:nvSpPr>
          <p:cNvPr id="18" name="Rectangle 17"/>
          <p:cNvSpPr/>
          <p:nvPr/>
        </p:nvSpPr>
        <p:spPr>
          <a:xfrm>
            <a:off x="510406" y="3842480"/>
            <a:ext cx="442229" cy="4495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ii</a:t>
            </a:r>
          </a:p>
        </p:txBody>
      </p:sp>
    </p:spTree>
    <p:extLst>
      <p:ext uri="{BB962C8B-B14F-4D97-AF65-F5344CB8AC3E}">
        <p14:creationId xmlns:p14="http://schemas.microsoft.com/office/powerpoint/2010/main" val="5740144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3" grpId="0" animBg="1"/>
      <p:bldP spid="14" grpId="0" animBg="1"/>
      <p:bldP spid="15" grpId="0" animBg="1"/>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74726" y="764704"/>
            <a:ext cx="3693218" cy="646331"/>
          </a:xfrm>
          <a:prstGeom prst="rect">
            <a:avLst/>
          </a:prstGeom>
          <a:noFill/>
        </p:spPr>
        <p:txBody>
          <a:bodyPr wrap="square" rtlCol="0">
            <a:spAutoFit/>
          </a:bodyPr>
          <a:lstStyle/>
          <a:p>
            <a:r>
              <a:rPr lang="en-GB" dirty="0"/>
              <a:t>Find the area and perimeter of the following, giving your answers to 1dp.</a:t>
            </a:r>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4</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grpSp>
        <p:nvGrpSpPr>
          <p:cNvPr id="5" name="Group 4"/>
          <p:cNvGrpSpPr/>
          <p:nvPr/>
        </p:nvGrpSpPr>
        <p:grpSpPr>
          <a:xfrm>
            <a:off x="20729" y="1646239"/>
            <a:ext cx="1845754" cy="1835005"/>
            <a:chOff x="-2764929" y="1605558"/>
            <a:chExt cx="6912768" cy="7138672"/>
          </a:xfrm>
        </p:grpSpPr>
        <p:sp>
          <p:nvSpPr>
            <p:cNvPr id="6" name="Pie 5"/>
            <p:cNvSpPr/>
            <p:nvPr/>
          </p:nvSpPr>
          <p:spPr>
            <a:xfrm>
              <a:off x="-2764929" y="1605558"/>
              <a:ext cx="6912768" cy="7138672"/>
            </a:xfrm>
            <a:prstGeom prst="pie">
              <a:avLst>
                <a:gd name="adj1" fmla="val 16196108"/>
                <a:gd name="adj2" fmla="val 21598502"/>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691455" y="4797152"/>
              <a:ext cx="352153" cy="3777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sp>
        <p:nvSpPr>
          <p:cNvPr id="8" name="Pie 7"/>
          <p:cNvSpPr/>
          <p:nvPr/>
        </p:nvSpPr>
        <p:spPr>
          <a:xfrm rot="10800000">
            <a:off x="2333577" y="941739"/>
            <a:ext cx="1536222" cy="1576733"/>
          </a:xfrm>
          <a:prstGeom prst="pie">
            <a:avLst>
              <a:gd name="adj1" fmla="val 10798831"/>
              <a:gd name="adj2" fmla="val 21584806"/>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grpSp>
        <p:nvGrpSpPr>
          <p:cNvPr id="9" name="Group 8"/>
          <p:cNvGrpSpPr/>
          <p:nvPr/>
        </p:nvGrpSpPr>
        <p:grpSpPr>
          <a:xfrm rot="8112025">
            <a:off x="399202" y="2405934"/>
            <a:ext cx="1845754" cy="1835005"/>
            <a:chOff x="-2764929" y="1605558"/>
            <a:chExt cx="6912768" cy="7138672"/>
          </a:xfrm>
        </p:grpSpPr>
        <p:sp>
          <p:nvSpPr>
            <p:cNvPr id="10" name="Pie 9"/>
            <p:cNvSpPr/>
            <p:nvPr/>
          </p:nvSpPr>
          <p:spPr>
            <a:xfrm>
              <a:off x="-2764929" y="1605558"/>
              <a:ext cx="6912768" cy="7138672"/>
            </a:xfrm>
            <a:prstGeom prst="pie">
              <a:avLst>
                <a:gd name="adj1" fmla="val 16196108"/>
                <a:gd name="adj2" fmla="val 21598502"/>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a:off x="691455" y="4797152"/>
              <a:ext cx="352153" cy="3777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sp>
        <p:nvSpPr>
          <p:cNvPr id="12" name="Pie 11"/>
          <p:cNvSpPr/>
          <p:nvPr/>
        </p:nvSpPr>
        <p:spPr>
          <a:xfrm rot="20394463">
            <a:off x="2557660" y="3149453"/>
            <a:ext cx="1536222" cy="1576733"/>
          </a:xfrm>
          <a:prstGeom prst="pie">
            <a:avLst>
              <a:gd name="adj1" fmla="val 10798831"/>
              <a:gd name="adj2" fmla="val 21584806"/>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3" name="TextBox 12"/>
          <p:cNvSpPr txBox="1"/>
          <p:nvPr/>
        </p:nvSpPr>
        <p:spPr>
          <a:xfrm>
            <a:off x="417918" y="1855000"/>
            <a:ext cx="662908" cy="369332"/>
          </a:xfrm>
          <a:prstGeom prst="rect">
            <a:avLst/>
          </a:prstGeom>
          <a:noFill/>
        </p:spPr>
        <p:txBody>
          <a:bodyPr wrap="square" rtlCol="0">
            <a:spAutoFit/>
          </a:bodyPr>
          <a:lstStyle/>
          <a:p>
            <a:r>
              <a:rPr lang="en-GB" dirty="0"/>
              <a:t>5cm</a:t>
            </a:r>
          </a:p>
        </p:txBody>
      </p:sp>
      <p:sp>
        <p:nvSpPr>
          <p:cNvPr id="14" name="TextBox 13"/>
          <p:cNvSpPr txBox="1"/>
          <p:nvPr/>
        </p:nvSpPr>
        <p:spPr>
          <a:xfrm>
            <a:off x="2770233" y="1364828"/>
            <a:ext cx="662908" cy="369332"/>
          </a:xfrm>
          <a:prstGeom prst="rect">
            <a:avLst/>
          </a:prstGeom>
          <a:noFill/>
        </p:spPr>
        <p:txBody>
          <a:bodyPr wrap="square" rtlCol="0">
            <a:spAutoFit/>
          </a:bodyPr>
          <a:lstStyle/>
          <a:p>
            <a:r>
              <a:rPr lang="en-GB" dirty="0"/>
              <a:t>6cm</a:t>
            </a:r>
          </a:p>
        </p:txBody>
      </p:sp>
      <p:sp>
        <p:nvSpPr>
          <p:cNvPr id="16" name="TextBox 15"/>
          <p:cNvSpPr txBox="1"/>
          <p:nvPr/>
        </p:nvSpPr>
        <p:spPr>
          <a:xfrm>
            <a:off x="1521366" y="3312921"/>
            <a:ext cx="662908" cy="369332"/>
          </a:xfrm>
          <a:prstGeom prst="rect">
            <a:avLst/>
          </a:prstGeom>
          <a:noFill/>
        </p:spPr>
        <p:txBody>
          <a:bodyPr wrap="square" rtlCol="0">
            <a:spAutoFit/>
          </a:bodyPr>
          <a:lstStyle/>
          <a:p>
            <a:r>
              <a:rPr lang="en-GB" dirty="0"/>
              <a:t>3.7m</a:t>
            </a:r>
          </a:p>
        </p:txBody>
      </p:sp>
      <p:sp>
        <p:nvSpPr>
          <p:cNvPr id="17" name="TextBox 16"/>
          <p:cNvSpPr txBox="1"/>
          <p:nvPr/>
        </p:nvSpPr>
        <p:spPr>
          <a:xfrm>
            <a:off x="3139244" y="3883927"/>
            <a:ext cx="662908" cy="369332"/>
          </a:xfrm>
          <a:prstGeom prst="rect">
            <a:avLst/>
          </a:prstGeom>
          <a:noFill/>
        </p:spPr>
        <p:txBody>
          <a:bodyPr wrap="square" rtlCol="0">
            <a:spAutoFit/>
          </a:bodyPr>
          <a:lstStyle/>
          <a:p>
            <a:r>
              <a:rPr lang="en-GB" dirty="0"/>
              <a:t>5.3m</a:t>
            </a:r>
          </a:p>
        </p:txBody>
      </p:sp>
      <mc:AlternateContent xmlns:mc="http://schemas.openxmlformats.org/markup-compatibility/2006" xmlns:a14="http://schemas.microsoft.com/office/drawing/2010/main">
        <mc:Choice Requires="a14">
          <p:sp>
            <p:nvSpPr>
              <p:cNvPr id="18" name="TextBox 17"/>
              <p:cNvSpPr txBox="1"/>
              <p:nvPr/>
            </p:nvSpPr>
            <p:spPr>
              <a:xfrm>
                <a:off x="722142" y="2641172"/>
                <a:ext cx="1437164" cy="584775"/>
              </a:xfrm>
              <a:prstGeom prst="rect">
                <a:avLst/>
              </a:prstGeom>
              <a:noFill/>
            </p:spPr>
            <p:txBody>
              <a:bodyPr wrap="square" rtlCol="0">
                <a:spAutoFit/>
              </a:bodyPr>
              <a:lstStyle/>
              <a:p>
                <a14:m>
                  <m:oMath xmlns:m="http://schemas.openxmlformats.org/officeDocument/2006/math">
                    <m:r>
                      <a:rPr lang="en-GB" sz="1600" b="1" i="1" smtClean="0">
                        <a:latin typeface="Cambria Math" panose="02040503050406030204" pitchFamily="18" charset="0"/>
                      </a:rPr>
                      <m:t>𝑨</m:t>
                    </m:r>
                    <m:r>
                      <a:rPr lang="en-GB" sz="1600" b="1" i="1" smtClean="0">
                        <a:latin typeface="Cambria Math" panose="02040503050406030204" pitchFamily="18" charset="0"/>
                      </a:rPr>
                      <m:t>=</m:t>
                    </m:r>
                    <m:r>
                      <a:rPr lang="en-GB" sz="1600" b="1" i="1" smtClean="0">
                        <a:latin typeface="Cambria Math" panose="02040503050406030204" pitchFamily="18" charset="0"/>
                      </a:rPr>
                      <m:t>𝟏𝟗</m:t>
                    </m:r>
                    <m:r>
                      <a:rPr lang="en-GB" sz="1600" b="1" i="1" smtClean="0">
                        <a:latin typeface="Cambria Math" panose="02040503050406030204" pitchFamily="18" charset="0"/>
                      </a:rPr>
                      <m:t>.</m:t>
                    </m:r>
                    <m:r>
                      <a:rPr lang="en-GB" sz="1600" b="1" i="1" smtClean="0">
                        <a:latin typeface="Cambria Math" panose="02040503050406030204" pitchFamily="18" charset="0"/>
                      </a:rPr>
                      <m:t>𝟔</m:t>
                    </m:r>
                  </m:oMath>
                </a14:m>
                <a:r>
                  <a:rPr lang="en-GB" sz="1600" b="1" dirty="0"/>
                  <a:t> cm</a:t>
                </a:r>
                <a:r>
                  <a:rPr lang="en-GB" sz="1600" b="1" baseline="30000" dirty="0"/>
                  <a:t>2</a:t>
                </a:r>
              </a:p>
              <a:p>
                <a14:m>
                  <m:oMath xmlns:m="http://schemas.openxmlformats.org/officeDocument/2006/math">
                    <m:r>
                      <a:rPr lang="en-GB" sz="1600" b="1" i="1" smtClean="0">
                        <a:latin typeface="Cambria Math" panose="02040503050406030204" pitchFamily="18" charset="0"/>
                      </a:rPr>
                      <m:t>𝑷</m:t>
                    </m:r>
                    <m:r>
                      <a:rPr lang="en-GB" sz="1600" b="1" i="1" smtClean="0">
                        <a:latin typeface="Cambria Math" panose="02040503050406030204" pitchFamily="18" charset="0"/>
                      </a:rPr>
                      <m:t>=</m:t>
                    </m:r>
                    <m:r>
                      <a:rPr lang="en-GB" sz="1600" b="1" i="1" smtClean="0">
                        <a:latin typeface="Cambria Math" panose="02040503050406030204" pitchFamily="18" charset="0"/>
                      </a:rPr>
                      <m:t>𝟏𝟕</m:t>
                    </m:r>
                    <m:r>
                      <a:rPr lang="en-GB" sz="1600" b="1" i="1" smtClean="0">
                        <a:latin typeface="Cambria Math" panose="02040503050406030204" pitchFamily="18" charset="0"/>
                      </a:rPr>
                      <m:t>.</m:t>
                    </m:r>
                    <m:r>
                      <a:rPr lang="en-GB" sz="1600" b="1" i="1" smtClean="0">
                        <a:latin typeface="Cambria Math" panose="02040503050406030204" pitchFamily="18" charset="0"/>
                      </a:rPr>
                      <m:t>𝟗</m:t>
                    </m:r>
                  </m:oMath>
                </a14:m>
                <a:r>
                  <a:rPr lang="en-GB" sz="1600" b="1" dirty="0"/>
                  <a:t> cm</a:t>
                </a:r>
              </a:p>
            </p:txBody>
          </p:sp>
        </mc:Choice>
        <mc:Fallback xmlns="">
          <p:sp>
            <p:nvSpPr>
              <p:cNvPr id="18" name="TextBox 17"/>
              <p:cNvSpPr txBox="1">
                <a:spLocks noRot="1" noChangeAspect="1" noMove="1" noResize="1" noEditPoints="1" noAdjustHandles="1" noChangeArrowheads="1" noChangeShapeType="1" noTextEdit="1"/>
              </p:cNvSpPr>
              <p:nvPr/>
            </p:nvSpPr>
            <p:spPr>
              <a:xfrm>
                <a:off x="722142" y="2641172"/>
                <a:ext cx="1437164" cy="584775"/>
              </a:xfrm>
              <a:prstGeom prst="rect">
                <a:avLst/>
              </a:prstGeom>
              <a:blipFill rotWithShape="0">
                <a:blip r:embed="rId2"/>
                <a:stretch>
                  <a:fillRect t="-3125" b="-1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444775" y="2573130"/>
                <a:ext cx="1437164" cy="584775"/>
              </a:xfrm>
              <a:prstGeom prst="rect">
                <a:avLst/>
              </a:prstGeom>
              <a:noFill/>
            </p:spPr>
            <p:txBody>
              <a:bodyPr wrap="square" rtlCol="0">
                <a:spAutoFit/>
              </a:bodyPr>
              <a:lstStyle/>
              <a:p>
                <a14:m>
                  <m:oMath xmlns:m="http://schemas.openxmlformats.org/officeDocument/2006/math">
                    <m:r>
                      <a:rPr lang="en-GB" sz="1600" b="1" i="1" smtClean="0">
                        <a:latin typeface="Cambria Math" panose="02040503050406030204" pitchFamily="18" charset="0"/>
                      </a:rPr>
                      <m:t>𝑨</m:t>
                    </m:r>
                    <m:r>
                      <a:rPr lang="en-GB" sz="1600" b="1" i="1" smtClean="0">
                        <a:latin typeface="Cambria Math" panose="02040503050406030204" pitchFamily="18" charset="0"/>
                      </a:rPr>
                      <m:t>=</m:t>
                    </m:r>
                    <m:r>
                      <a:rPr lang="en-GB" sz="1600" b="1" i="1" smtClean="0">
                        <a:latin typeface="Cambria Math" panose="02040503050406030204" pitchFamily="18" charset="0"/>
                      </a:rPr>
                      <m:t>𝟏𝟒</m:t>
                    </m:r>
                    <m:r>
                      <a:rPr lang="en-GB" sz="1600" b="1" i="1" smtClean="0">
                        <a:latin typeface="Cambria Math" panose="02040503050406030204" pitchFamily="18" charset="0"/>
                      </a:rPr>
                      <m:t>.</m:t>
                    </m:r>
                    <m:r>
                      <a:rPr lang="en-GB" sz="1600" b="1" i="1" smtClean="0">
                        <a:latin typeface="Cambria Math" panose="02040503050406030204" pitchFamily="18" charset="0"/>
                      </a:rPr>
                      <m:t>𝟏</m:t>
                    </m:r>
                  </m:oMath>
                </a14:m>
                <a:r>
                  <a:rPr lang="en-GB" sz="1600" b="1" dirty="0"/>
                  <a:t> cm</a:t>
                </a:r>
                <a:r>
                  <a:rPr lang="en-GB" sz="1600" b="1" baseline="30000" dirty="0"/>
                  <a:t>2</a:t>
                </a:r>
              </a:p>
              <a:p>
                <a14:m>
                  <m:oMath xmlns:m="http://schemas.openxmlformats.org/officeDocument/2006/math">
                    <m:r>
                      <a:rPr lang="en-GB" sz="1600" b="1" i="1" smtClean="0">
                        <a:latin typeface="Cambria Math" panose="02040503050406030204" pitchFamily="18" charset="0"/>
                      </a:rPr>
                      <m:t>𝑷</m:t>
                    </m:r>
                    <m:r>
                      <a:rPr lang="en-GB" sz="1600" b="1" i="1" smtClean="0">
                        <a:latin typeface="Cambria Math" panose="02040503050406030204" pitchFamily="18" charset="0"/>
                      </a:rPr>
                      <m:t>=</m:t>
                    </m:r>
                    <m:r>
                      <a:rPr lang="en-GB" sz="1600" b="1" i="1" smtClean="0">
                        <a:latin typeface="Cambria Math" panose="02040503050406030204" pitchFamily="18" charset="0"/>
                      </a:rPr>
                      <m:t>𝟏𝟓</m:t>
                    </m:r>
                    <m:r>
                      <a:rPr lang="en-GB" sz="1600" b="1" i="1" smtClean="0">
                        <a:latin typeface="Cambria Math" panose="02040503050406030204" pitchFamily="18" charset="0"/>
                      </a:rPr>
                      <m:t>.</m:t>
                    </m:r>
                    <m:r>
                      <a:rPr lang="en-GB" sz="1600" b="1" i="1" smtClean="0">
                        <a:latin typeface="Cambria Math" panose="02040503050406030204" pitchFamily="18" charset="0"/>
                      </a:rPr>
                      <m:t>𝟒</m:t>
                    </m:r>
                  </m:oMath>
                </a14:m>
                <a:r>
                  <a:rPr lang="en-GB" sz="1600" b="1" dirty="0"/>
                  <a:t> cm</a:t>
                </a:r>
              </a:p>
            </p:txBody>
          </p:sp>
        </mc:Choice>
        <mc:Fallback xmlns="">
          <p:sp>
            <p:nvSpPr>
              <p:cNvPr id="19" name="TextBox 18"/>
              <p:cNvSpPr txBox="1">
                <a:spLocks noRot="1" noChangeAspect="1" noMove="1" noResize="1" noEditPoints="1" noAdjustHandles="1" noChangeArrowheads="1" noChangeShapeType="1" noTextEdit="1"/>
              </p:cNvSpPr>
              <p:nvPr/>
            </p:nvSpPr>
            <p:spPr>
              <a:xfrm>
                <a:off x="2444775" y="2573130"/>
                <a:ext cx="1437164" cy="584775"/>
              </a:xfrm>
              <a:prstGeom prst="rect">
                <a:avLst/>
              </a:prstGeom>
              <a:blipFill rotWithShape="0">
                <a:blip r:embed="rId3"/>
                <a:stretch>
                  <a:fillRect t="-3125" b="-1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721840" y="4253259"/>
                <a:ext cx="1437164" cy="584775"/>
              </a:xfrm>
              <a:prstGeom prst="rect">
                <a:avLst/>
              </a:prstGeom>
              <a:noFill/>
            </p:spPr>
            <p:txBody>
              <a:bodyPr wrap="square" rtlCol="0">
                <a:spAutoFit/>
              </a:bodyPr>
              <a:lstStyle/>
              <a:p>
                <a14:m>
                  <m:oMath xmlns:m="http://schemas.openxmlformats.org/officeDocument/2006/math">
                    <m:r>
                      <a:rPr lang="en-GB" sz="1600" b="1" i="1" smtClean="0">
                        <a:latin typeface="Cambria Math" panose="02040503050406030204" pitchFamily="18" charset="0"/>
                      </a:rPr>
                      <m:t>𝑨</m:t>
                    </m:r>
                    <m:r>
                      <a:rPr lang="en-GB" sz="1600" b="1" i="1" smtClean="0">
                        <a:latin typeface="Cambria Math" panose="02040503050406030204" pitchFamily="18" charset="0"/>
                      </a:rPr>
                      <m:t>=</m:t>
                    </m:r>
                    <m:r>
                      <a:rPr lang="en-GB" sz="1600" b="1" i="1" smtClean="0">
                        <a:latin typeface="Cambria Math" panose="02040503050406030204" pitchFamily="18" charset="0"/>
                      </a:rPr>
                      <m:t>𝟏𝟎</m:t>
                    </m:r>
                    <m:r>
                      <a:rPr lang="en-GB" sz="1600" b="1" i="1" smtClean="0">
                        <a:latin typeface="Cambria Math" panose="02040503050406030204" pitchFamily="18" charset="0"/>
                      </a:rPr>
                      <m:t>.</m:t>
                    </m:r>
                    <m:r>
                      <a:rPr lang="en-GB" sz="1600" b="1" i="1" smtClean="0">
                        <a:latin typeface="Cambria Math" panose="02040503050406030204" pitchFamily="18" charset="0"/>
                      </a:rPr>
                      <m:t>𝟖</m:t>
                    </m:r>
                  </m:oMath>
                </a14:m>
                <a:r>
                  <a:rPr lang="en-GB" sz="1600" b="1" dirty="0"/>
                  <a:t> m</a:t>
                </a:r>
                <a:r>
                  <a:rPr lang="en-GB" sz="1600" b="1" baseline="30000" dirty="0"/>
                  <a:t>2</a:t>
                </a:r>
              </a:p>
              <a:p>
                <a14:m>
                  <m:oMath xmlns:m="http://schemas.openxmlformats.org/officeDocument/2006/math">
                    <m:r>
                      <a:rPr lang="en-GB" sz="1600" b="1" i="1">
                        <a:latin typeface="Cambria Math" panose="02040503050406030204" pitchFamily="18" charset="0"/>
                      </a:rPr>
                      <m:t>𝑷</m:t>
                    </m:r>
                    <m:r>
                      <a:rPr lang="en-GB" sz="1600" b="1" i="1" smtClean="0">
                        <a:latin typeface="Cambria Math" panose="02040503050406030204" pitchFamily="18" charset="0"/>
                      </a:rPr>
                      <m:t>=</m:t>
                    </m:r>
                    <m:r>
                      <a:rPr lang="en-GB" sz="1600" b="1" i="1" smtClean="0">
                        <a:latin typeface="Cambria Math" panose="02040503050406030204" pitchFamily="18" charset="0"/>
                      </a:rPr>
                      <m:t>𝟏𝟑</m:t>
                    </m:r>
                    <m:r>
                      <a:rPr lang="en-GB" sz="1600" b="1" i="1" smtClean="0">
                        <a:latin typeface="Cambria Math" panose="02040503050406030204" pitchFamily="18" charset="0"/>
                      </a:rPr>
                      <m:t>.</m:t>
                    </m:r>
                    <m:r>
                      <a:rPr lang="en-GB" sz="1600" b="1" i="1" smtClean="0">
                        <a:latin typeface="Cambria Math" panose="02040503050406030204" pitchFamily="18" charset="0"/>
                      </a:rPr>
                      <m:t>𝟐</m:t>
                    </m:r>
                  </m:oMath>
                </a14:m>
                <a:r>
                  <a:rPr lang="en-GB" sz="1600" b="1" dirty="0"/>
                  <a:t> m</a:t>
                </a:r>
              </a:p>
            </p:txBody>
          </p:sp>
        </mc:Choice>
        <mc:Fallback xmlns="">
          <p:sp>
            <p:nvSpPr>
              <p:cNvPr id="20" name="TextBox 19"/>
              <p:cNvSpPr txBox="1">
                <a:spLocks noRot="1" noChangeAspect="1" noMove="1" noResize="1" noEditPoints="1" noAdjustHandles="1" noChangeArrowheads="1" noChangeShapeType="1" noTextEdit="1"/>
              </p:cNvSpPr>
              <p:nvPr/>
            </p:nvSpPr>
            <p:spPr>
              <a:xfrm>
                <a:off x="721840" y="4253259"/>
                <a:ext cx="1437164" cy="584775"/>
              </a:xfrm>
              <a:prstGeom prst="rect">
                <a:avLst/>
              </a:prstGeom>
              <a:blipFill rotWithShape="0">
                <a:blip r:embed="rId4"/>
                <a:stretch>
                  <a:fillRect t="-3125" b="-1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528033" y="4364814"/>
                <a:ext cx="1437164" cy="584775"/>
              </a:xfrm>
              <a:prstGeom prst="rect">
                <a:avLst/>
              </a:prstGeom>
              <a:noFill/>
            </p:spPr>
            <p:txBody>
              <a:bodyPr wrap="square" rtlCol="0">
                <a:spAutoFit/>
              </a:bodyPr>
              <a:lstStyle/>
              <a:p>
                <a14:m>
                  <m:oMath xmlns:m="http://schemas.openxmlformats.org/officeDocument/2006/math">
                    <m:r>
                      <a:rPr lang="en-GB" sz="1600" b="1" i="1" smtClean="0">
                        <a:latin typeface="Cambria Math" panose="02040503050406030204" pitchFamily="18" charset="0"/>
                      </a:rPr>
                      <m:t>𝑨</m:t>
                    </m:r>
                    <m:r>
                      <a:rPr lang="en-GB" sz="1600" b="1" i="1" smtClean="0">
                        <a:latin typeface="Cambria Math" panose="02040503050406030204" pitchFamily="18" charset="0"/>
                      </a:rPr>
                      <m:t>=</m:t>
                    </m:r>
                    <m:r>
                      <a:rPr lang="en-GB" sz="1600" b="1" i="1" smtClean="0">
                        <a:latin typeface="Cambria Math" panose="02040503050406030204" pitchFamily="18" charset="0"/>
                      </a:rPr>
                      <m:t>𝟏𝟏</m:t>
                    </m:r>
                    <m:r>
                      <a:rPr lang="en-GB" sz="1600" b="1" i="1" smtClean="0">
                        <a:latin typeface="Cambria Math" panose="02040503050406030204" pitchFamily="18" charset="0"/>
                      </a:rPr>
                      <m:t>.</m:t>
                    </m:r>
                    <m:r>
                      <a:rPr lang="en-GB" sz="1600" b="1" i="1" smtClean="0">
                        <a:latin typeface="Cambria Math" panose="02040503050406030204" pitchFamily="18" charset="0"/>
                      </a:rPr>
                      <m:t>𝟎</m:t>
                    </m:r>
                  </m:oMath>
                </a14:m>
                <a:r>
                  <a:rPr lang="en-GB" sz="1600" b="1" dirty="0"/>
                  <a:t> m</a:t>
                </a:r>
                <a:r>
                  <a:rPr lang="en-GB" sz="1600" b="1" baseline="30000" dirty="0"/>
                  <a:t>2</a:t>
                </a:r>
              </a:p>
              <a:p>
                <a14:m>
                  <m:oMath xmlns:m="http://schemas.openxmlformats.org/officeDocument/2006/math">
                    <m:r>
                      <a:rPr lang="en-GB" sz="1600" b="1" i="1">
                        <a:latin typeface="Cambria Math" panose="02040503050406030204" pitchFamily="18" charset="0"/>
                      </a:rPr>
                      <m:t>𝑷</m:t>
                    </m:r>
                    <m:r>
                      <a:rPr lang="en-GB" sz="1600" b="1" i="1" smtClean="0">
                        <a:latin typeface="Cambria Math" panose="02040503050406030204" pitchFamily="18" charset="0"/>
                      </a:rPr>
                      <m:t>=</m:t>
                    </m:r>
                    <m:r>
                      <a:rPr lang="en-GB" sz="1600" b="1" i="1" smtClean="0">
                        <a:latin typeface="Cambria Math" panose="02040503050406030204" pitchFamily="18" charset="0"/>
                      </a:rPr>
                      <m:t>𝟏𝟑</m:t>
                    </m:r>
                    <m:r>
                      <a:rPr lang="en-GB" sz="1600" b="1" i="1" smtClean="0">
                        <a:latin typeface="Cambria Math" panose="02040503050406030204" pitchFamily="18" charset="0"/>
                      </a:rPr>
                      <m:t>.</m:t>
                    </m:r>
                    <m:r>
                      <a:rPr lang="en-GB" sz="1600" b="1" i="1" smtClean="0">
                        <a:latin typeface="Cambria Math" panose="02040503050406030204" pitchFamily="18" charset="0"/>
                      </a:rPr>
                      <m:t>𝟔</m:t>
                    </m:r>
                  </m:oMath>
                </a14:m>
                <a:r>
                  <a:rPr lang="en-GB" sz="1600" b="1" dirty="0"/>
                  <a:t> m</a:t>
                </a:r>
              </a:p>
            </p:txBody>
          </p:sp>
        </mc:Choice>
        <mc:Fallback xmlns="">
          <p:sp>
            <p:nvSpPr>
              <p:cNvPr id="21" name="TextBox 20"/>
              <p:cNvSpPr txBox="1">
                <a:spLocks noRot="1" noChangeAspect="1" noMove="1" noResize="1" noEditPoints="1" noAdjustHandles="1" noChangeArrowheads="1" noChangeShapeType="1" noTextEdit="1"/>
              </p:cNvSpPr>
              <p:nvPr/>
            </p:nvSpPr>
            <p:spPr>
              <a:xfrm>
                <a:off x="2528033" y="4364814"/>
                <a:ext cx="1437164" cy="584775"/>
              </a:xfrm>
              <a:prstGeom prst="rect">
                <a:avLst/>
              </a:prstGeom>
              <a:blipFill rotWithShape="0">
                <a:blip r:embed="rId5"/>
                <a:stretch>
                  <a:fillRect t="-3125" b="-12500"/>
                </a:stretch>
              </a:blipFill>
            </p:spPr>
            <p:txBody>
              <a:bodyPr/>
              <a:lstStyle/>
              <a:p>
                <a:r>
                  <a:rPr lang="en-GB">
                    <a:noFill/>
                  </a:rPr>
                  <a:t> </a:t>
                </a:r>
              </a:p>
            </p:txBody>
          </p:sp>
        </mc:Fallback>
      </mc:AlternateContent>
      <p:sp>
        <p:nvSpPr>
          <p:cNvPr id="22" name="TextBox 21"/>
          <p:cNvSpPr txBox="1"/>
          <p:nvPr/>
        </p:nvSpPr>
        <p:spPr>
          <a:xfrm>
            <a:off x="598166" y="4848718"/>
            <a:ext cx="3693218" cy="369332"/>
          </a:xfrm>
          <a:prstGeom prst="rect">
            <a:avLst/>
          </a:prstGeom>
          <a:noFill/>
        </p:spPr>
        <p:txBody>
          <a:bodyPr wrap="square" rtlCol="0">
            <a:spAutoFit/>
          </a:bodyPr>
          <a:lstStyle/>
          <a:p>
            <a:r>
              <a:rPr lang="en-GB" dirty="0"/>
              <a:t>Give exact answers.</a:t>
            </a:r>
          </a:p>
        </p:txBody>
      </p:sp>
      <p:grpSp>
        <p:nvGrpSpPr>
          <p:cNvPr id="23" name="Group 22"/>
          <p:cNvGrpSpPr/>
          <p:nvPr/>
        </p:nvGrpSpPr>
        <p:grpSpPr>
          <a:xfrm>
            <a:off x="98786" y="5210610"/>
            <a:ext cx="1845754" cy="1835005"/>
            <a:chOff x="-2764929" y="1605558"/>
            <a:chExt cx="6912768" cy="7138672"/>
          </a:xfrm>
        </p:grpSpPr>
        <p:sp>
          <p:nvSpPr>
            <p:cNvPr id="24" name="Pie 23"/>
            <p:cNvSpPr/>
            <p:nvPr/>
          </p:nvSpPr>
          <p:spPr>
            <a:xfrm>
              <a:off x="-2764929" y="1605558"/>
              <a:ext cx="6912768" cy="7138672"/>
            </a:xfrm>
            <a:prstGeom prst="pie">
              <a:avLst>
                <a:gd name="adj1" fmla="val 16196108"/>
                <a:gd name="adj2" fmla="val 21598502"/>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25" name="Rectangle 24"/>
            <p:cNvSpPr/>
            <p:nvPr/>
          </p:nvSpPr>
          <p:spPr>
            <a:xfrm>
              <a:off x="691455" y="4797152"/>
              <a:ext cx="352153" cy="3777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sp>
        <p:nvSpPr>
          <p:cNvPr id="26" name="Pie 25"/>
          <p:cNvSpPr/>
          <p:nvPr/>
        </p:nvSpPr>
        <p:spPr>
          <a:xfrm rot="10800000">
            <a:off x="2345717" y="4581307"/>
            <a:ext cx="1536222" cy="1576733"/>
          </a:xfrm>
          <a:prstGeom prst="pie">
            <a:avLst>
              <a:gd name="adj1" fmla="val 10798831"/>
              <a:gd name="adj2" fmla="val 21584806"/>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27" name="TextBox 26"/>
          <p:cNvSpPr txBox="1"/>
          <p:nvPr/>
        </p:nvSpPr>
        <p:spPr>
          <a:xfrm>
            <a:off x="599331" y="5447281"/>
            <a:ext cx="662908" cy="369332"/>
          </a:xfrm>
          <a:prstGeom prst="rect">
            <a:avLst/>
          </a:prstGeom>
          <a:noFill/>
        </p:spPr>
        <p:txBody>
          <a:bodyPr wrap="square" rtlCol="0">
            <a:spAutoFit/>
          </a:bodyPr>
          <a:lstStyle/>
          <a:p>
            <a:r>
              <a:rPr lang="en-GB" dirty="0"/>
              <a:t>10</a:t>
            </a:r>
          </a:p>
        </p:txBody>
      </p:sp>
      <p:sp>
        <p:nvSpPr>
          <p:cNvPr id="28" name="TextBox 27"/>
          <p:cNvSpPr txBox="1"/>
          <p:nvPr/>
        </p:nvSpPr>
        <p:spPr>
          <a:xfrm>
            <a:off x="2915161" y="5038331"/>
            <a:ext cx="662908" cy="369332"/>
          </a:xfrm>
          <a:prstGeom prst="rect">
            <a:avLst/>
          </a:prstGeom>
          <a:noFill/>
        </p:spPr>
        <p:txBody>
          <a:bodyPr wrap="square" rtlCol="0">
            <a:spAutoFit/>
          </a:bodyPr>
          <a:lstStyle/>
          <a:p>
            <a:r>
              <a:rPr lang="en-GB" dirty="0"/>
              <a:t>12</a:t>
            </a:r>
          </a:p>
        </p:txBody>
      </p:sp>
      <mc:AlternateContent xmlns:mc="http://schemas.openxmlformats.org/markup-compatibility/2006" xmlns:a14="http://schemas.microsoft.com/office/drawing/2010/main">
        <mc:Choice Requires="a14">
          <p:sp>
            <p:nvSpPr>
              <p:cNvPr id="29" name="TextBox 28"/>
              <p:cNvSpPr txBox="1"/>
              <p:nvPr/>
            </p:nvSpPr>
            <p:spPr>
              <a:xfrm>
                <a:off x="668935" y="6341195"/>
                <a:ext cx="143716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𝑨</m:t>
                      </m:r>
                      <m:r>
                        <a:rPr lang="en-GB" sz="1600" b="1" i="1" smtClean="0">
                          <a:latin typeface="Cambria Math" panose="02040503050406030204" pitchFamily="18" charset="0"/>
                        </a:rPr>
                        <m:t>=</m:t>
                      </m:r>
                      <m:r>
                        <a:rPr lang="en-GB" sz="1600" b="1" i="1" smtClean="0">
                          <a:latin typeface="Cambria Math" panose="02040503050406030204" pitchFamily="18" charset="0"/>
                        </a:rPr>
                        <m:t>𝟐𝟓</m:t>
                      </m:r>
                      <m:r>
                        <a:rPr lang="en-GB" sz="1600" b="1" i="1" smtClean="0">
                          <a:latin typeface="Cambria Math" panose="02040503050406030204" pitchFamily="18" charset="0"/>
                        </a:rPr>
                        <m:t>𝝅</m:t>
                      </m:r>
                    </m:oMath>
                    <m:oMath xmlns:m="http://schemas.openxmlformats.org/officeDocument/2006/math">
                      <m:r>
                        <a:rPr lang="en-GB" sz="1600" b="1" i="1">
                          <a:latin typeface="Cambria Math" panose="02040503050406030204" pitchFamily="18" charset="0"/>
                        </a:rPr>
                        <m:t>𝑷</m:t>
                      </m:r>
                      <m:r>
                        <a:rPr lang="en-GB" sz="1600" b="1" i="1" smtClean="0">
                          <a:latin typeface="Cambria Math" panose="02040503050406030204" pitchFamily="18" charset="0"/>
                        </a:rPr>
                        <m:t>=</m:t>
                      </m:r>
                      <m:r>
                        <a:rPr lang="en-GB" sz="1600" b="1" i="1" smtClean="0">
                          <a:latin typeface="Cambria Math" panose="02040503050406030204" pitchFamily="18" charset="0"/>
                        </a:rPr>
                        <m:t>𝟓</m:t>
                      </m:r>
                      <m:r>
                        <a:rPr lang="en-GB" sz="1600" b="1" i="1" smtClean="0">
                          <a:latin typeface="Cambria Math" panose="02040503050406030204" pitchFamily="18" charset="0"/>
                        </a:rPr>
                        <m:t>𝝅</m:t>
                      </m:r>
                      <m:r>
                        <a:rPr lang="en-GB" sz="1600" b="1" i="1" smtClean="0">
                          <a:latin typeface="Cambria Math" panose="02040503050406030204" pitchFamily="18" charset="0"/>
                        </a:rPr>
                        <m:t>+</m:t>
                      </m:r>
                      <m:r>
                        <a:rPr lang="en-GB" sz="1600" b="1" i="1" smtClean="0">
                          <a:latin typeface="Cambria Math" panose="02040503050406030204" pitchFamily="18" charset="0"/>
                        </a:rPr>
                        <m:t>𝟐𝟎</m:t>
                      </m:r>
                    </m:oMath>
                  </m:oMathPara>
                </a14:m>
                <a:endParaRPr lang="en-GB" sz="1600" b="1" dirty="0"/>
              </a:p>
            </p:txBody>
          </p:sp>
        </mc:Choice>
        <mc:Fallback xmlns="">
          <p:sp>
            <p:nvSpPr>
              <p:cNvPr id="29" name="TextBox 28"/>
              <p:cNvSpPr txBox="1">
                <a:spLocks noRot="1" noChangeAspect="1" noMove="1" noResize="1" noEditPoints="1" noAdjustHandles="1" noChangeArrowheads="1" noChangeShapeType="1" noTextEdit="1"/>
              </p:cNvSpPr>
              <p:nvPr/>
            </p:nvSpPr>
            <p:spPr>
              <a:xfrm>
                <a:off x="668935" y="6341195"/>
                <a:ext cx="1437164" cy="584775"/>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2383105" y="6335649"/>
                <a:ext cx="143716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𝑨</m:t>
                      </m:r>
                      <m:r>
                        <a:rPr lang="en-GB" sz="1600" b="1" i="1" smtClean="0">
                          <a:latin typeface="Cambria Math" panose="02040503050406030204" pitchFamily="18" charset="0"/>
                        </a:rPr>
                        <m:t>=</m:t>
                      </m:r>
                      <m:r>
                        <a:rPr lang="en-GB" sz="1600" b="1" i="1" smtClean="0">
                          <a:latin typeface="Cambria Math" panose="02040503050406030204" pitchFamily="18" charset="0"/>
                        </a:rPr>
                        <m:t>𝟏𝟖</m:t>
                      </m:r>
                      <m:r>
                        <a:rPr lang="en-GB" sz="1600" b="1" i="1" smtClean="0">
                          <a:latin typeface="Cambria Math" panose="02040503050406030204" pitchFamily="18" charset="0"/>
                        </a:rPr>
                        <m:t>𝝅</m:t>
                      </m:r>
                    </m:oMath>
                    <m:oMath xmlns:m="http://schemas.openxmlformats.org/officeDocument/2006/math">
                      <m:r>
                        <a:rPr lang="en-GB" sz="1600" b="1" i="1">
                          <a:latin typeface="Cambria Math" panose="02040503050406030204" pitchFamily="18" charset="0"/>
                        </a:rPr>
                        <m:t>𝑷</m:t>
                      </m:r>
                      <m:r>
                        <a:rPr lang="en-GB" sz="1600" b="1" i="1" smtClean="0">
                          <a:latin typeface="Cambria Math" panose="02040503050406030204" pitchFamily="18" charset="0"/>
                        </a:rPr>
                        <m:t>=</m:t>
                      </m:r>
                      <m:r>
                        <a:rPr lang="en-GB" sz="1600" b="1" i="1" smtClean="0">
                          <a:latin typeface="Cambria Math" panose="02040503050406030204" pitchFamily="18" charset="0"/>
                        </a:rPr>
                        <m:t>𝟔</m:t>
                      </m:r>
                      <m:r>
                        <a:rPr lang="en-GB" sz="1600" b="1" i="1" smtClean="0">
                          <a:latin typeface="Cambria Math" panose="02040503050406030204" pitchFamily="18" charset="0"/>
                        </a:rPr>
                        <m:t>𝝅</m:t>
                      </m:r>
                      <m:r>
                        <a:rPr lang="en-GB" sz="1600" b="1" i="1" smtClean="0">
                          <a:latin typeface="Cambria Math" panose="02040503050406030204" pitchFamily="18" charset="0"/>
                        </a:rPr>
                        <m:t>+</m:t>
                      </m:r>
                      <m:r>
                        <a:rPr lang="en-GB" sz="1600" b="1" i="1" smtClean="0">
                          <a:latin typeface="Cambria Math" panose="02040503050406030204" pitchFamily="18" charset="0"/>
                        </a:rPr>
                        <m:t>𝟏𝟐</m:t>
                      </m:r>
                    </m:oMath>
                  </m:oMathPara>
                </a14:m>
                <a:endParaRPr lang="en-GB" sz="1600" b="1" dirty="0"/>
              </a:p>
            </p:txBody>
          </p:sp>
        </mc:Choice>
        <mc:Fallback xmlns="">
          <p:sp>
            <p:nvSpPr>
              <p:cNvPr id="30" name="TextBox 29"/>
              <p:cNvSpPr txBox="1">
                <a:spLocks noRot="1" noChangeAspect="1" noMove="1" noResize="1" noEditPoints="1" noAdjustHandles="1" noChangeArrowheads="1" noChangeShapeType="1" noTextEdit="1"/>
              </p:cNvSpPr>
              <p:nvPr/>
            </p:nvSpPr>
            <p:spPr>
              <a:xfrm>
                <a:off x="2383105" y="6335649"/>
                <a:ext cx="1437164" cy="584775"/>
              </a:xfrm>
              <a:prstGeom prst="rect">
                <a:avLst/>
              </a:prstGeom>
              <a:blipFill rotWithShape="0">
                <a:blip r:embed="rId7"/>
                <a:stretch>
                  <a:fillRect/>
                </a:stretch>
              </a:blipFill>
            </p:spPr>
            <p:txBody>
              <a:bodyPr/>
              <a:lstStyle/>
              <a:p>
                <a:r>
                  <a:rPr lang="en-GB">
                    <a:noFill/>
                  </a:rPr>
                  <a:t> </a:t>
                </a:r>
              </a:p>
            </p:txBody>
          </p:sp>
        </mc:Fallback>
      </mc:AlternateContent>
      <p:sp>
        <p:nvSpPr>
          <p:cNvPr id="31" name="Rectangle 30"/>
          <p:cNvSpPr/>
          <p:nvPr/>
        </p:nvSpPr>
        <p:spPr>
          <a:xfrm>
            <a:off x="73152" y="823330"/>
            <a:ext cx="344766" cy="30995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32" name="Rectangle 31"/>
          <p:cNvSpPr/>
          <p:nvPr/>
        </p:nvSpPr>
        <p:spPr>
          <a:xfrm>
            <a:off x="73152" y="4908091"/>
            <a:ext cx="344766" cy="30995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33" name="Rectangle 32"/>
          <p:cNvSpPr/>
          <p:nvPr/>
        </p:nvSpPr>
        <p:spPr>
          <a:xfrm>
            <a:off x="266838" y="1456626"/>
            <a:ext cx="344766" cy="3099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34" name="Rectangle 33"/>
          <p:cNvSpPr/>
          <p:nvPr/>
        </p:nvSpPr>
        <p:spPr>
          <a:xfrm>
            <a:off x="1786671" y="1445668"/>
            <a:ext cx="344766" cy="3099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35" name="Rectangle 34"/>
          <p:cNvSpPr/>
          <p:nvPr/>
        </p:nvSpPr>
        <p:spPr>
          <a:xfrm>
            <a:off x="256936" y="3116810"/>
            <a:ext cx="344766" cy="3099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36" name="Rectangle 35"/>
          <p:cNvSpPr/>
          <p:nvPr/>
        </p:nvSpPr>
        <p:spPr>
          <a:xfrm>
            <a:off x="2220299" y="3158790"/>
            <a:ext cx="344766" cy="3099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a:t>
            </a:r>
          </a:p>
        </p:txBody>
      </p:sp>
      <p:sp>
        <p:nvSpPr>
          <p:cNvPr id="37" name="Rectangle 36"/>
          <p:cNvSpPr/>
          <p:nvPr/>
        </p:nvSpPr>
        <p:spPr>
          <a:xfrm>
            <a:off x="324169" y="5269983"/>
            <a:ext cx="344766" cy="3099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38" name="Rectangle 37"/>
          <p:cNvSpPr/>
          <p:nvPr/>
        </p:nvSpPr>
        <p:spPr>
          <a:xfrm>
            <a:off x="1874936" y="5252683"/>
            <a:ext cx="344766" cy="3099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39" name="Rectangle 38"/>
          <p:cNvSpPr/>
          <p:nvPr/>
        </p:nvSpPr>
        <p:spPr>
          <a:xfrm>
            <a:off x="4394941" y="757986"/>
            <a:ext cx="344766" cy="30995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40" name="TextBox 39"/>
          <p:cNvSpPr txBox="1"/>
          <p:nvPr/>
        </p:nvSpPr>
        <p:spPr>
          <a:xfrm>
            <a:off x="4932503" y="735740"/>
            <a:ext cx="3693218" cy="369332"/>
          </a:xfrm>
          <a:prstGeom prst="rect">
            <a:avLst/>
          </a:prstGeom>
          <a:noFill/>
        </p:spPr>
        <p:txBody>
          <a:bodyPr wrap="square" rtlCol="0">
            <a:spAutoFit/>
          </a:bodyPr>
          <a:lstStyle/>
          <a:p>
            <a:r>
              <a:rPr lang="en-GB" dirty="0"/>
              <a:t>Give exact answers.</a:t>
            </a:r>
          </a:p>
        </p:txBody>
      </p:sp>
      <p:grpSp>
        <p:nvGrpSpPr>
          <p:cNvPr id="41" name="Group 40"/>
          <p:cNvGrpSpPr/>
          <p:nvPr/>
        </p:nvGrpSpPr>
        <p:grpSpPr>
          <a:xfrm rot="16200000">
            <a:off x="4920790" y="1099363"/>
            <a:ext cx="1845754" cy="1835005"/>
            <a:chOff x="-2764929" y="1605558"/>
            <a:chExt cx="6912768" cy="7138672"/>
          </a:xfrm>
        </p:grpSpPr>
        <p:sp>
          <p:nvSpPr>
            <p:cNvPr id="42" name="Pie 41"/>
            <p:cNvSpPr/>
            <p:nvPr/>
          </p:nvSpPr>
          <p:spPr>
            <a:xfrm>
              <a:off x="-2764929" y="1605558"/>
              <a:ext cx="6912768" cy="7138672"/>
            </a:xfrm>
            <a:prstGeom prst="pie">
              <a:avLst>
                <a:gd name="adj1" fmla="val 16196108"/>
                <a:gd name="adj2" fmla="val 21598502"/>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43" name="Rectangle 42"/>
            <p:cNvSpPr/>
            <p:nvPr/>
          </p:nvSpPr>
          <p:spPr>
            <a:xfrm>
              <a:off x="691455" y="4797152"/>
              <a:ext cx="352153" cy="3777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sp>
        <p:nvSpPr>
          <p:cNvPr id="44" name="Pie 43"/>
          <p:cNvSpPr/>
          <p:nvPr/>
        </p:nvSpPr>
        <p:spPr>
          <a:xfrm rot="10800000">
            <a:off x="6680054" y="468329"/>
            <a:ext cx="1536222" cy="1576733"/>
          </a:xfrm>
          <a:prstGeom prst="pie">
            <a:avLst>
              <a:gd name="adj1" fmla="val 10798831"/>
              <a:gd name="adj2" fmla="val 21584806"/>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45" name="TextBox 44"/>
          <p:cNvSpPr txBox="1"/>
          <p:nvPr/>
        </p:nvSpPr>
        <p:spPr>
          <a:xfrm>
            <a:off x="5779001" y="1373469"/>
            <a:ext cx="662908" cy="369332"/>
          </a:xfrm>
          <a:prstGeom prst="rect">
            <a:avLst/>
          </a:prstGeom>
          <a:noFill/>
        </p:spPr>
        <p:txBody>
          <a:bodyPr wrap="square" rtlCol="0">
            <a:spAutoFit/>
          </a:bodyPr>
          <a:lstStyle/>
          <a:p>
            <a:r>
              <a:rPr lang="en-GB" dirty="0"/>
              <a:t>1</a:t>
            </a:r>
          </a:p>
        </p:txBody>
      </p:sp>
      <p:sp>
        <p:nvSpPr>
          <p:cNvPr id="46" name="TextBox 45"/>
          <p:cNvSpPr txBox="1"/>
          <p:nvPr/>
        </p:nvSpPr>
        <p:spPr>
          <a:xfrm>
            <a:off x="7304263" y="916720"/>
            <a:ext cx="662908" cy="369332"/>
          </a:xfrm>
          <a:prstGeom prst="rect">
            <a:avLst/>
          </a:prstGeom>
          <a:noFill/>
        </p:spPr>
        <p:txBody>
          <a:bodyPr wrap="square" rtlCol="0">
            <a:spAutoFit/>
          </a:bodyPr>
          <a:lstStyle/>
          <a:p>
            <a:r>
              <a:rPr lang="en-GB" dirty="0"/>
              <a:t>2</a:t>
            </a:r>
          </a:p>
        </p:txBody>
      </p:sp>
      <mc:AlternateContent xmlns:mc="http://schemas.openxmlformats.org/markup-compatibility/2006" xmlns:a14="http://schemas.microsoft.com/office/drawing/2010/main">
        <mc:Choice Requires="a14">
          <p:sp>
            <p:nvSpPr>
              <p:cNvPr id="47" name="TextBox 46"/>
              <p:cNvSpPr txBox="1"/>
              <p:nvPr/>
            </p:nvSpPr>
            <p:spPr>
              <a:xfrm>
                <a:off x="5003272" y="2228217"/>
                <a:ext cx="1437164" cy="9364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𝑨</m:t>
                      </m:r>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𝝅</m:t>
                          </m:r>
                        </m:num>
                        <m:den>
                          <m:r>
                            <a:rPr lang="en-GB" sz="1600" b="1" i="1" smtClean="0">
                              <a:latin typeface="Cambria Math" panose="02040503050406030204" pitchFamily="18" charset="0"/>
                            </a:rPr>
                            <m:t>𝟒</m:t>
                          </m:r>
                        </m:den>
                      </m:f>
                    </m:oMath>
                    <m:oMath xmlns:m="http://schemas.openxmlformats.org/officeDocument/2006/math">
                      <m:r>
                        <a:rPr lang="en-GB" sz="1600" b="1" i="1">
                          <a:latin typeface="Cambria Math" panose="02040503050406030204" pitchFamily="18" charset="0"/>
                        </a:rPr>
                        <m:t>𝑷</m:t>
                      </m:r>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𝝅</m:t>
                          </m:r>
                        </m:num>
                        <m:den>
                          <m:r>
                            <a:rPr lang="en-GB" sz="1600" b="1" i="1" smtClean="0">
                              <a:latin typeface="Cambria Math" panose="02040503050406030204" pitchFamily="18" charset="0"/>
                            </a:rPr>
                            <m:t>𝟐</m:t>
                          </m:r>
                        </m:den>
                      </m:f>
                      <m:r>
                        <a:rPr lang="en-GB" sz="1600" b="1" i="1" smtClean="0">
                          <a:latin typeface="Cambria Math" panose="02040503050406030204" pitchFamily="18" charset="0"/>
                        </a:rPr>
                        <m:t>+</m:t>
                      </m:r>
                      <m:r>
                        <a:rPr lang="en-GB" sz="1600" b="1" i="1" smtClean="0">
                          <a:latin typeface="Cambria Math" panose="02040503050406030204" pitchFamily="18" charset="0"/>
                        </a:rPr>
                        <m:t>𝟐</m:t>
                      </m:r>
                    </m:oMath>
                  </m:oMathPara>
                </a14:m>
                <a:endParaRPr lang="en-GB" sz="1600" b="1" dirty="0"/>
              </a:p>
            </p:txBody>
          </p:sp>
        </mc:Choice>
        <mc:Fallback xmlns="">
          <p:sp>
            <p:nvSpPr>
              <p:cNvPr id="47" name="TextBox 46"/>
              <p:cNvSpPr txBox="1">
                <a:spLocks noRot="1" noChangeAspect="1" noMove="1" noResize="1" noEditPoints="1" noAdjustHandles="1" noChangeArrowheads="1" noChangeShapeType="1" noTextEdit="1"/>
              </p:cNvSpPr>
              <p:nvPr/>
            </p:nvSpPr>
            <p:spPr>
              <a:xfrm>
                <a:off x="5003272" y="2228217"/>
                <a:ext cx="1437164" cy="936410"/>
              </a:xfrm>
              <a:prstGeom prst="rect">
                <a:avLst/>
              </a:prstGeom>
              <a:blipFill rotWithShape="0">
                <a:blip r:embed="rId8"/>
                <a:stretch>
                  <a:fillRect b="-196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6717442" y="2222671"/>
                <a:ext cx="1437164" cy="7605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𝑨</m:t>
                      </m:r>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𝝅</m:t>
                          </m:r>
                        </m:num>
                        <m:den>
                          <m:r>
                            <a:rPr lang="en-GB" sz="1600" b="1" i="1" smtClean="0">
                              <a:latin typeface="Cambria Math" panose="02040503050406030204" pitchFamily="18" charset="0"/>
                            </a:rPr>
                            <m:t>𝟐</m:t>
                          </m:r>
                        </m:den>
                      </m:f>
                    </m:oMath>
                    <m:oMath xmlns:m="http://schemas.openxmlformats.org/officeDocument/2006/math">
                      <m:r>
                        <a:rPr lang="en-GB" sz="1600" b="1" i="1">
                          <a:latin typeface="Cambria Math" panose="02040503050406030204" pitchFamily="18" charset="0"/>
                        </a:rPr>
                        <m:t>𝑷</m:t>
                      </m:r>
                      <m:r>
                        <a:rPr lang="en-GB" sz="1600" b="1" i="1" smtClean="0">
                          <a:latin typeface="Cambria Math" panose="02040503050406030204" pitchFamily="18" charset="0"/>
                        </a:rPr>
                        <m:t>=</m:t>
                      </m:r>
                      <m:r>
                        <a:rPr lang="en-GB" sz="1600" b="1" i="1" smtClean="0">
                          <a:latin typeface="Cambria Math" panose="02040503050406030204" pitchFamily="18" charset="0"/>
                        </a:rPr>
                        <m:t>𝝅</m:t>
                      </m:r>
                      <m:r>
                        <a:rPr lang="en-GB" sz="1600" b="1" i="1" smtClean="0">
                          <a:latin typeface="Cambria Math" panose="02040503050406030204" pitchFamily="18" charset="0"/>
                        </a:rPr>
                        <m:t>+</m:t>
                      </m:r>
                      <m:r>
                        <a:rPr lang="en-GB" sz="1600" b="1" i="1" smtClean="0">
                          <a:latin typeface="Cambria Math" panose="02040503050406030204" pitchFamily="18" charset="0"/>
                        </a:rPr>
                        <m:t>𝟐</m:t>
                      </m:r>
                    </m:oMath>
                  </m:oMathPara>
                </a14:m>
                <a:endParaRPr lang="en-GB" sz="1600" b="1" dirty="0"/>
              </a:p>
            </p:txBody>
          </p:sp>
        </mc:Choice>
        <mc:Fallback xmlns="">
          <p:sp>
            <p:nvSpPr>
              <p:cNvPr id="48" name="TextBox 47"/>
              <p:cNvSpPr txBox="1">
                <a:spLocks noRot="1" noChangeAspect="1" noMove="1" noResize="1" noEditPoints="1" noAdjustHandles="1" noChangeArrowheads="1" noChangeShapeType="1" noTextEdit="1"/>
              </p:cNvSpPr>
              <p:nvPr/>
            </p:nvSpPr>
            <p:spPr>
              <a:xfrm>
                <a:off x="6717442" y="2222671"/>
                <a:ext cx="1437164" cy="760593"/>
              </a:xfrm>
              <a:prstGeom prst="rect">
                <a:avLst/>
              </a:prstGeom>
              <a:blipFill rotWithShape="0">
                <a:blip r:embed="rId9"/>
                <a:stretch>
                  <a:fillRect/>
                </a:stretch>
              </a:blipFill>
            </p:spPr>
            <p:txBody>
              <a:bodyPr/>
              <a:lstStyle/>
              <a:p>
                <a:r>
                  <a:rPr lang="en-GB">
                    <a:noFill/>
                  </a:rPr>
                  <a:t> </a:t>
                </a:r>
              </a:p>
            </p:txBody>
          </p:sp>
        </mc:Fallback>
      </mc:AlternateContent>
      <p:sp>
        <p:nvSpPr>
          <p:cNvPr id="50" name="Rectangle 49"/>
          <p:cNvSpPr/>
          <p:nvPr/>
        </p:nvSpPr>
        <p:spPr>
          <a:xfrm>
            <a:off x="4658506" y="1157005"/>
            <a:ext cx="344766" cy="3099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51" name="Rectangle 50"/>
          <p:cNvSpPr/>
          <p:nvPr/>
        </p:nvSpPr>
        <p:spPr>
          <a:xfrm>
            <a:off x="6209273" y="1139705"/>
            <a:ext cx="344766" cy="3099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pic>
        <p:nvPicPr>
          <p:cNvPr id="1026" name="Picture 2" descr="http://www.cutedrawingkids.com/thumbnail/f/fred-flintstone-and-barney-rubble-8.jpe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5081" y="4889894"/>
            <a:ext cx="2471251" cy="1853438"/>
          </a:xfrm>
          <a:prstGeom prst="rect">
            <a:avLst/>
          </a:prstGeom>
          <a:noFill/>
          <a:extLst>
            <a:ext uri="{909E8E84-426E-40DD-AFC4-6F175D3DCCD1}">
              <a14:hiddenFill xmlns:a14="http://schemas.microsoft.com/office/drawing/2010/main">
                <a:solidFill>
                  <a:srgbClr val="FFFFFF"/>
                </a:solidFill>
              </a14:hiddenFill>
            </a:ext>
          </a:extLst>
        </p:spPr>
      </p:pic>
      <p:sp>
        <p:nvSpPr>
          <p:cNvPr id="55" name="Pie 54"/>
          <p:cNvSpPr/>
          <p:nvPr/>
        </p:nvSpPr>
        <p:spPr>
          <a:xfrm rot="10800000">
            <a:off x="6940871" y="5603816"/>
            <a:ext cx="798631" cy="844654"/>
          </a:xfrm>
          <a:prstGeom prst="pie">
            <a:avLst>
              <a:gd name="adj1" fmla="val 10798831"/>
              <a:gd name="adj2" fmla="val 21584806"/>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54" name="Pie 53"/>
          <p:cNvSpPr/>
          <p:nvPr/>
        </p:nvSpPr>
        <p:spPr>
          <a:xfrm rot="10800000">
            <a:off x="6435595" y="5775559"/>
            <a:ext cx="798631" cy="844654"/>
          </a:xfrm>
          <a:prstGeom prst="pie">
            <a:avLst>
              <a:gd name="adj1" fmla="val 10798831"/>
              <a:gd name="adj2" fmla="val 21584806"/>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53" name="Parallelogram 52"/>
          <p:cNvSpPr/>
          <p:nvPr/>
        </p:nvSpPr>
        <p:spPr>
          <a:xfrm>
            <a:off x="6435594" y="6026143"/>
            <a:ext cx="1303908" cy="171743"/>
          </a:xfrm>
          <a:prstGeom prst="parallelogram">
            <a:avLst>
              <a:gd name="adj" fmla="val 320791"/>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6" name="Freeform 55"/>
          <p:cNvSpPr/>
          <p:nvPr/>
        </p:nvSpPr>
        <p:spPr>
          <a:xfrm>
            <a:off x="6968135" y="6026431"/>
            <a:ext cx="768350" cy="577850"/>
          </a:xfrm>
          <a:custGeom>
            <a:avLst/>
            <a:gdLst>
              <a:gd name="connsiteX0" fmla="*/ 0 w 768350"/>
              <a:gd name="connsiteY0" fmla="*/ 571500 h 577850"/>
              <a:gd name="connsiteX1" fmla="*/ 603250 w 768350"/>
              <a:gd name="connsiteY1" fmla="*/ 368300 h 577850"/>
              <a:gd name="connsiteX2" fmla="*/ 685800 w 768350"/>
              <a:gd name="connsiteY2" fmla="*/ 260350 h 577850"/>
              <a:gd name="connsiteX3" fmla="*/ 736600 w 768350"/>
              <a:gd name="connsiteY3" fmla="*/ 152400 h 577850"/>
              <a:gd name="connsiteX4" fmla="*/ 768350 w 768350"/>
              <a:gd name="connsiteY4" fmla="*/ 95250 h 577850"/>
              <a:gd name="connsiteX5" fmla="*/ 768350 w 768350"/>
              <a:gd name="connsiteY5" fmla="*/ 0 h 577850"/>
              <a:gd name="connsiteX6" fmla="*/ 260350 w 768350"/>
              <a:gd name="connsiteY6" fmla="*/ 158750 h 577850"/>
              <a:gd name="connsiteX7" fmla="*/ 266700 w 768350"/>
              <a:gd name="connsiteY7" fmla="*/ 209550 h 577850"/>
              <a:gd name="connsiteX8" fmla="*/ 241300 w 768350"/>
              <a:gd name="connsiteY8" fmla="*/ 336550 h 577850"/>
              <a:gd name="connsiteX9" fmla="*/ 196850 w 768350"/>
              <a:gd name="connsiteY9" fmla="*/ 425450 h 577850"/>
              <a:gd name="connsiteX10" fmla="*/ 127000 w 768350"/>
              <a:gd name="connsiteY10" fmla="*/ 476250 h 577850"/>
              <a:gd name="connsiteX11" fmla="*/ 50800 w 768350"/>
              <a:gd name="connsiteY11" fmla="*/ 577850 h 57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8350" h="577850">
                <a:moveTo>
                  <a:pt x="0" y="571500"/>
                </a:moveTo>
                <a:lnTo>
                  <a:pt x="603250" y="368300"/>
                </a:lnTo>
                <a:lnTo>
                  <a:pt x="685800" y="260350"/>
                </a:lnTo>
                <a:lnTo>
                  <a:pt x="736600" y="152400"/>
                </a:lnTo>
                <a:lnTo>
                  <a:pt x="768350" y="95250"/>
                </a:lnTo>
                <a:lnTo>
                  <a:pt x="768350" y="0"/>
                </a:lnTo>
                <a:lnTo>
                  <a:pt x="260350" y="158750"/>
                </a:lnTo>
                <a:lnTo>
                  <a:pt x="266700" y="209550"/>
                </a:lnTo>
                <a:lnTo>
                  <a:pt x="241300" y="336550"/>
                </a:lnTo>
                <a:lnTo>
                  <a:pt x="196850" y="425450"/>
                </a:lnTo>
                <a:lnTo>
                  <a:pt x="127000" y="476250"/>
                </a:lnTo>
                <a:lnTo>
                  <a:pt x="50800" y="577850"/>
                </a:lnTo>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5443396" y="6026143"/>
            <a:ext cx="504056" cy="53580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9" name="Can 58"/>
          <p:cNvSpPr/>
          <p:nvPr/>
        </p:nvSpPr>
        <p:spPr>
          <a:xfrm rot="16028905">
            <a:off x="6747528" y="6319439"/>
            <a:ext cx="111975" cy="109097"/>
          </a:xfrm>
          <a:prstGeom prst="can">
            <a:avLst>
              <a:gd name="adj" fmla="val 6941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1" name="Can 60"/>
          <p:cNvSpPr/>
          <p:nvPr/>
        </p:nvSpPr>
        <p:spPr>
          <a:xfrm rot="16028905">
            <a:off x="5618783" y="6249042"/>
            <a:ext cx="111975" cy="109097"/>
          </a:xfrm>
          <a:prstGeom prst="can">
            <a:avLst>
              <a:gd name="adj" fmla="val 6941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0" name="TextBox 59"/>
          <p:cNvSpPr txBox="1"/>
          <p:nvPr/>
        </p:nvSpPr>
        <p:spPr>
          <a:xfrm>
            <a:off x="6709822" y="6007402"/>
            <a:ext cx="508000" cy="261610"/>
          </a:xfrm>
          <a:prstGeom prst="rect">
            <a:avLst/>
          </a:prstGeom>
          <a:noFill/>
        </p:spPr>
        <p:txBody>
          <a:bodyPr wrap="square" rtlCol="0">
            <a:spAutoFit/>
          </a:bodyPr>
          <a:lstStyle/>
          <a:p>
            <a:r>
              <a:rPr lang="en-GB" sz="1100" dirty="0"/>
              <a:t>1.3m</a:t>
            </a:r>
          </a:p>
        </p:txBody>
      </p:sp>
      <p:cxnSp>
        <p:nvCxnSpPr>
          <p:cNvPr id="63" name="Straight Arrow Connector 62"/>
          <p:cNvCxnSpPr/>
          <p:nvPr/>
        </p:nvCxnSpPr>
        <p:spPr>
          <a:xfrm flipH="1">
            <a:off x="6495512" y="6129990"/>
            <a:ext cx="288327"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65" name="Straight Arrow Connector 64"/>
          <p:cNvCxnSpPr/>
          <p:nvPr/>
        </p:nvCxnSpPr>
        <p:spPr>
          <a:xfrm>
            <a:off x="7107835" y="6139937"/>
            <a:ext cx="183356" cy="2382"/>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72" name="TextBox 71"/>
          <p:cNvSpPr txBox="1"/>
          <p:nvPr/>
        </p:nvSpPr>
        <p:spPr>
          <a:xfrm>
            <a:off x="4550293" y="3120290"/>
            <a:ext cx="4650620" cy="1708160"/>
          </a:xfrm>
          <a:prstGeom prst="rect">
            <a:avLst/>
          </a:prstGeom>
          <a:noFill/>
        </p:spPr>
        <p:txBody>
          <a:bodyPr wrap="square" rtlCol="0">
            <a:spAutoFit/>
          </a:bodyPr>
          <a:lstStyle/>
          <a:p>
            <a:r>
              <a:rPr lang="en-GB" sz="1500" dirty="0"/>
              <a:t>Fred Flintstone’s car has two different wheels: one circular in shape and the other </a:t>
            </a:r>
            <a:r>
              <a:rPr lang="en-GB" sz="1500" dirty="0" err="1"/>
              <a:t>semicircular</a:t>
            </a:r>
            <a:r>
              <a:rPr lang="en-GB" sz="1500" dirty="0"/>
              <a:t>. The diameter of the </a:t>
            </a:r>
            <a:r>
              <a:rPr lang="en-GB" sz="1500" dirty="0" err="1"/>
              <a:t>semicircular</a:t>
            </a:r>
            <a:r>
              <a:rPr lang="en-GB" sz="1500" dirty="0"/>
              <a:t> wheel is 1.3m. What radius is needed for the circular wheel so that the wheels make the same number of full circulations over any journey? (Give your answer to 3dp)</a:t>
            </a:r>
          </a:p>
          <a:p>
            <a:r>
              <a:rPr lang="en-GB" sz="1500" b="1" dirty="0"/>
              <a:t>Solution: 0.532m</a:t>
            </a:r>
          </a:p>
        </p:txBody>
      </p:sp>
      <p:sp>
        <p:nvSpPr>
          <p:cNvPr id="74" name="Rectangle 73"/>
          <p:cNvSpPr/>
          <p:nvPr/>
        </p:nvSpPr>
        <p:spPr>
          <a:xfrm>
            <a:off x="4147027" y="3183644"/>
            <a:ext cx="344766" cy="30995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4</a:t>
            </a:r>
          </a:p>
        </p:txBody>
      </p:sp>
      <p:sp>
        <p:nvSpPr>
          <p:cNvPr id="75" name="Rectangle 74"/>
          <p:cNvSpPr/>
          <p:nvPr/>
        </p:nvSpPr>
        <p:spPr>
          <a:xfrm>
            <a:off x="1198488" y="2619374"/>
            <a:ext cx="906537" cy="2667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6" name="Rectangle 75"/>
          <p:cNvSpPr/>
          <p:nvPr/>
        </p:nvSpPr>
        <p:spPr>
          <a:xfrm>
            <a:off x="1223770" y="2914731"/>
            <a:ext cx="906537" cy="2667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7" name="Rectangle 76"/>
          <p:cNvSpPr/>
          <p:nvPr/>
        </p:nvSpPr>
        <p:spPr>
          <a:xfrm>
            <a:off x="2922848" y="2592665"/>
            <a:ext cx="906537" cy="2667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8" name="Rectangle 77"/>
          <p:cNvSpPr/>
          <p:nvPr/>
        </p:nvSpPr>
        <p:spPr>
          <a:xfrm>
            <a:off x="2922848" y="2860076"/>
            <a:ext cx="906537" cy="2667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9" name="Rectangle 78"/>
          <p:cNvSpPr/>
          <p:nvPr/>
        </p:nvSpPr>
        <p:spPr>
          <a:xfrm>
            <a:off x="1198488" y="4289092"/>
            <a:ext cx="906537" cy="2667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0" name="Rectangle 79"/>
          <p:cNvSpPr/>
          <p:nvPr/>
        </p:nvSpPr>
        <p:spPr>
          <a:xfrm>
            <a:off x="1198487" y="4545646"/>
            <a:ext cx="906537" cy="2667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1" name="Rectangle 80"/>
          <p:cNvSpPr/>
          <p:nvPr/>
        </p:nvSpPr>
        <p:spPr>
          <a:xfrm>
            <a:off x="3017429" y="4374473"/>
            <a:ext cx="906537" cy="2667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2" name="Rectangle 81"/>
          <p:cNvSpPr/>
          <p:nvPr/>
        </p:nvSpPr>
        <p:spPr>
          <a:xfrm>
            <a:off x="3008285" y="4641174"/>
            <a:ext cx="906537" cy="2667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3" name="Rectangle 82"/>
          <p:cNvSpPr/>
          <p:nvPr/>
        </p:nvSpPr>
        <p:spPr>
          <a:xfrm>
            <a:off x="1227071" y="6337471"/>
            <a:ext cx="906537" cy="2667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4" name="Rectangle 83"/>
          <p:cNvSpPr/>
          <p:nvPr/>
        </p:nvSpPr>
        <p:spPr>
          <a:xfrm>
            <a:off x="1227071" y="6604172"/>
            <a:ext cx="906537" cy="2667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5" name="Rectangle 84"/>
          <p:cNvSpPr/>
          <p:nvPr/>
        </p:nvSpPr>
        <p:spPr>
          <a:xfrm>
            <a:off x="2913666" y="6317700"/>
            <a:ext cx="906537" cy="2667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6" name="Rectangle 85"/>
          <p:cNvSpPr/>
          <p:nvPr/>
        </p:nvSpPr>
        <p:spPr>
          <a:xfrm>
            <a:off x="2939627" y="6590536"/>
            <a:ext cx="906537" cy="2667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7" name="Rectangle 86"/>
          <p:cNvSpPr/>
          <p:nvPr/>
        </p:nvSpPr>
        <p:spPr>
          <a:xfrm>
            <a:off x="5647502" y="2235680"/>
            <a:ext cx="788091" cy="4503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8" name="Rectangle 87"/>
          <p:cNvSpPr/>
          <p:nvPr/>
        </p:nvSpPr>
        <p:spPr>
          <a:xfrm>
            <a:off x="5647502" y="2683655"/>
            <a:ext cx="788091" cy="4503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9" name="Rectangle 88"/>
          <p:cNvSpPr/>
          <p:nvPr/>
        </p:nvSpPr>
        <p:spPr>
          <a:xfrm>
            <a:off x="7369368" y="2280517"/>
            <a:ext cx="788091" cy="4503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0" name="Rectangle 89"/>
          <p:cNvSpPr/>
          <p:nvPr/>
        </p:nvSpPr>
        <p:spPr>
          <a:xfrm>
            <a:off x="7369368" y="2728492"/>
            <a:ext cx="788091" cy="3766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1" name="Rectangle 90"/>
          <p:cNvSpPr/>
          <p:nvPr/>
        </p:nvSpPr>
        <p:spPr>
          <a:xfrm>
            <a:off x="4650491" y="4533899"/>
            <a:ext cx="1616959" cy="3143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8883231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5"/>
                                        </p:tgtEl>
                                      </p:cBhvr>
                                    </p:animEffect>
                                    <p:set>
                                      <p:cBhvr>
                                        <p:cTn id="7" dur="1" fill="hold">
                                          <p:stCondLst>
                                            <p:cond delay="4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8" restart="whenNotActive" fill="hold" evtFilter="cancelBubble" nodeType="interactiveSeq">
                <p:stCondLst>
                  <p:cond evt="onClick" delay="0">
                    <p:tgtEl>
                      <p:spTgt spid="7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6"/>
                                        </p:tgtEl>
                                      </p:cBhvr>
                                    </p:animEffect>
                                    <p:set>
                                      <p:cBhvr>
                                        <p:cTn id="13"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14" restart="whenNotActive" fill="hold" evtFilter="cancelBubble" nodeType="interactiveSeq">
                <p:stCondLst>
                  <p:cond evt="onClick" delay="0">
                    <p:tgtEl>
                      <p:spTgt spid="7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77"/>
                                        </p:tgtEl>
                                      </p:cBhvr>
                                    </p:animEffect>
                                    <p:set>
                                      <p:cBhvr>
                                        <p:cTn id="19" dur="1" fill="hold">
                                          <p:stCondLst>
                                            <p:cond delay="499"/>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77"/>
                  </p:tgtEl>
                </p:cond>
              </p:nextCondLst>
            </p:seq>
            <p:seq concurrent="1" nextAc="seek">
              <p:cTn id="20" restart="whenNotActive" fill="hold" evtFilter="cancelBubble" nodeType="interactiveSeq">
                <p:stCondLst>
                  <p:cond evt="onClick" delay="0">
                    <p:tgtEl>
                      <p:spTgt spid="7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78"/>
                                        </p:tgtEl>
                                      </p:cBhvr>
                                    </p:animEffect>
                                    <p:set>
                                      <p:cBhvr>
                                        <p:cTn id="25" dur="1" fill="hold">
                                          <p:stCondLst>
                                            <p:cond delay="499"/>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78"/>
                  </p:tgtEl>
                </p:cond>
              </p:nextCondLst>
            </p:seq>
            <p:seq concurrent="1" nextAc="seek">
              <p:cTn id="26" restart="whenNotActive" fill="hold" evtFilter="cancelBubble" nodeType="interactiveSeq">
                <p:stCondLst>
                  <p:cond evt="onClick" delay="0">
                    <p:tgtEl>
                      <p:spTgt spid="79"/>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79"/>
                                        </p:tgtEl>
                                      </p:cBhvr>
                                    </p:animEffect>
                                    <p:set>
                                      <p:cBhvr>
                                        <p:cTn id="31" dur="1" fill="hold">
                                          <p:stCondLst>
                                            <p:cond delay="4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32" restart="whenNotActive" fill="hold" evtFilter="cancelBubble" nodeType="interactiveSeq">
                <p:stCondLst>
                  <p:cond evt="onClick" delay="0">
                    <p:tgtEl>
                      <p:spTgt spid="80"/>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80"/>
                                        </p:tgtEl>
                                      </p:cBhvr>
                                    </p:animEffect>
                                    <p:set>
                                      <p:cBhvr>
                                        <p:cTn id="37" dur="1" fill="hold">
                                          <p:stCondLst>
                                            <p:cond delay="499"/>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38" restart="whenNotActive" fill="hold" evtFilter="cancelBubble" nodeType="interactiveSeq">
                <p:stCondLst>
                  <p:cond evt="onClick" delay="0">
                    <p:tgtEl>
                      <p:spTgt spid="81"/>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81"/>
                                        </p:tgtEl>
                                      </p:cBhvr>
                                    </p:animEffect>
                                    <p:set>
                                      <p:cBhvr>
                                        <p:cTn id="43" dur="1" fill="hold">
                                          <p:stCondLst>
                                            <p:cond delay="499"/>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44" restart="whenNotActive" fill="hold" evtFilter="cancelBubble" nodeType="interactiveSeq">
                <p:stCondLst>
                  <p:cond evt="onClick" delay="0">
                    <p:tgtEl>
                      <p:spTgt spid="82"/>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82"/>
                                        </p:tgtEl>
                                      </p:cBhvr>
                                    </p:animEffect>
                                    <p:set>
                                      <p:cBhvr>
                                        <p:cTn id="49" dur="1" fill="hold">
                                          <p:stCondLst>
                                            <p:cond delay="499"/>
                                          </p:stCondLst>
                                        </p:cTn>
                                        <p:tgtEl>
                                          <p:spTgt spid="82"/>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50" restart="whenNotActive" fill="hold" evtFilter="cancelBubble" nodeType="interactiveSeq">
                <p:stCondLst>
                  <p:cond evt="onClick" delay="0">
                    <p:tgtEl>
                      <p:spTgt spid="83"/>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83"/>
                                        </p:tgtEl>
                                      </p:cBhvr>
                                    </p:animEffect>
                                    <p:set>
                                      <p:cBhvr>
                                        <p:cTn id="55" dur="1" fill="hold">
                                          <p:stCondLst>
                                            <p:cond delay="4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56" restart="whenNotActive" fill="hold" evtFilter="cancelBubble" nodeType="interactiveSeq">
                <p:stCondLst>
                  <p:cond evt="onClick" delay="0">
                    <p:tgtEl>
                      <p:spTgt spid="84"/>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84"/>
                                        </p:tgtEl>
                                      </p:cBhvr>
                                    </p:animEffect>
                                    <p:set>
                                      <p:cBhvr>
                                        <p:cTn id="61" dur="1" fill="hold">
                                          <p:stCondLst>
                                            <p:cond delay="499"/>
                                          </p:stCondLst>
                                        </p:cTn>
                                        <p:tgtEl>
                                          <p:spTgt spid="84"/>
                                        </p:tgtEl>
                                        <p:attrNameLst>
                                          <p:attrName>style.visibility</p:attrName>
                                        </p:attrNameLst>
                                      </p:cBhvr>
                                      <p:to>
                                        <p:strVal val="hidden"/>
                                      </p:to>
                                    </p:set>
                                  </p:childTnLst>
                                </p:cTn>
                              </p:par>
                            </p:childTnLst>
                          </p:cTn>
                        </p:par>
                      </p:childTnLst>
                    </p:cTn>
                  </p:par>
                </p:childTnLst>
              </p:cTn>
              <p:nextCondLst>
                <p:cond evt="onClick" delay="0">
                  <p:tgtEl>
                    <p:spTgt spid="84"/>
                  </p:tgtEl>
                </p:cond>
              </p:nextCondLst>
            </p:seq>
            <p:seq concurrent="1" nextAc="seek">
              <p:cTn id="62" restart="whenNotActive" fill="hold" evtFilter="cancelBubble" nodeType="interactiveSeq">
                <p:stCondLst>
                  <p:cond evt="onClick" delay="0">
                    <p:tgtEl>
                      <p:spTgt spid="85"/>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85"/>
                                        </p:tgtEl>
                                      </p:cBhvr>
                                    </p:animEffect>
                                    <p:set>
                                      <p:cBhvr>
                                        <p:cTn id="67" dur="1" fill="hold">
                                          <p:stCondLst>
                                            <p:cond delay="4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85"/>
                  </p:tgtEl>
                </p:cond>
              </p:nextCondLst>
            </p:seq>
            <p:seq concurrent="1" nextAc="seek">
              <p:cTn id="68" restart="whenNotActive" fill="hold" evtFilter="cancelBubble" nodeType="interactiveSeq">
                <p:stCondLst>
                  <p:cond evt="onClick" delay="0">
                    <p:tgtEl>
                      <p:spTgt spid="86"/>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86"/>
                                        </p:tgtEl>
                                      </p:cBhvr>
                                    </p:animEffect>
                                    <p:set>
                                      <p:cBhvr>
                                        <p:cTn id="73"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74" restart="whenNotActive" fill="hold" evtFilter="cancelBubble" nodeType="interactiveSeq">
                <p:stCondLst>
                  <p:cond evt="onClick" delay="0">
                    <p:tgtEl>
                      <p:spTgt spid="87"/>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87"/>
                                        </p:tgtEl>
                                      </p:cBhvr>
                                    </p:animEffect>
                                    <p:set>
                                      <p:cBhvr>
                                        <p:cTn id="79" dur="1" fill="hold">
                                          <p:stCondLst>
                                            <p:cond delay="4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80" restart="whenNotActive" fill="hold" evtFilter="cancelBubble" nodeType="interactiveSeq">
                <p:stCondLst>
                  <p:cond evt="onClick" delay="0">
                    <p:tgtEl>
                      <p:spTgt spid="88"/>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88"/>
                                        </p:tgtEl>
                                      </p:cBhvr>
                                    </p:animEffect>
                                    <p:set>
                                      <p:cBhvr>
                                        <p:cTn id="85" dur="1" fill="hold">
                                          <p:stCondLst>
                                            <p:cond delay="4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86" restart="whenNotActive" fill="hold" evtFilter="cancelBubble" nodeType="interactiveSeq">
                <p:stCondLst>
                  <p:cond evt="onClick" delay="0">
                    <p:tgtEl>
                      <p:spTgt spid="89"/>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89"/>
                                        </p:tgtEl>
                                      </p:cBhvr>
                                    </p:animEffect>
                                    <p:set>
                                      <p:cBhvr>
                                        <p:cTn id="91" dur="1" fill="hold">
                                          <p:stCondLst>
                                            <p:cond delay="4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92" restart="whenNotActive" fill="hold" evtFilter="cancelBubble" nodeType="interactiveSeq">
                <p:stCondLst>
                  <p:cond evt="onClick" delay="0">
                    <p:tgtEl>
                      <p:spTgt spid="90"/>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90"/>
                                        </p:tgtEl>
                                      </p:cBhvr>
                                    </p:animEffect>
                                    <p:set>
                                      <p:cBhvr>
                                        <p:cTn id="97" dur="1" fill="hold">
                                          <p:stCondLst>
                                            <p:cond delay="499"/>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90"/>
                  </p:tgtEl>
                </p:cond>
              </p:nextCondLst>
            </p:seq>
            <p:seq concurrent="1" nextAc="seek">
              <p:cTn id="98" restart="whenNotActive" fill="hold" evtFilter="cancelBubble" nodeType="interactiveSeq">
                <p:stCondLst>
                  <p:cond evt="onClick" delay="0">
                    <p:tgtEl>
                      <p:spTgt spid="91"/>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91"/>
                                        </p:tgtEl>
                                      </p:cBhvr>
                                    </p:animEffect>
                                    <p:set>
                                      <p:cBhvr>
                                        <p:cTn id="103" dur="1" fill="hold">
                                          <p:stCondLst>
                                            <p:cond delay="499"/>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91"/>
                  </p:tgtEl>
                </p:cond>
              </p:nextCondLst>
            </p:seq>
          </p:childTnLst>
        </p:cTn>
      </p:par>
    </p:tnLst>
    <p:bldLst>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STARTER</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4"/>
          <p:cNvSpPr/>
          <p:nvPr/>
        </p:nvSpPr>
        <p:spPr>
          <a:xfrm>
            <a:off x="4155560" y="4916936"/>
            <a:ext cx="1296144" cy="5346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C</a:t>
            </a:r>
            <a:endParaRPr lang="en-GB" b="1" dirty="0"/>
          </a:p>
        </p:txBody>
      </p:sp>
      <p:sp>
        <p:nvSpPr>
          <p:cNvPr id="6" name="Rectangle 5"/>
          <p:cNvSpPr/>
          <p:nvPr/>
        </p:nvSpPr>
        <p:spPr>
          <a:xfrm>
            <a:off x="2504194" y="4916939"/>
            <a:ext cx="1296144" cy="5346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B</a:t>
            </a:r>
            <a:endParaRPr lang="en-GB" b="1" dirty="0"/>
          </a:p>
        </p:txBody>
      </p:sp>
      <p:sp>
        <p:nvSpPr>
          <p:cNvPr id="7" name="Rectangle 6"/>
          <p:cNvSpPr/>
          <p:nvPr/>
        </p:nvSpPr>
        <p:spPr>
          <a:xfrm>
            <a:off x="874395" y="4916936"/>
            <a:ext cx="1296144" cy="5346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A</a:t>
            </a:r>
            <a:endParaRPr lang="en-GB" b="1" dirty="0"/>
          </a:p>
        </p:txBody>
      </p:sp>
      <p:sp>
        <p:nvSpPr>
          <p:cNvPr id="8" name="Rectangle 7"/>
          <p:cNvSpPr/>
          <p:nvPr/>
        </p:nvSpPr>
        <p:spPr>
          <a:xfrm>
            <a:off x="5689417" y="4916938"/>
            <a:ext cx="1296144" cy="5346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D</a:t>
            </a:r>
            <a:endParaRPr lang="en-GB" b="1" dirty="0"/>
          </a:p>
        </p:txBody>
      </p:sp>
      <p:sp>
        <p:nvSpPr>
          <p:cNvPr id="9" name="Rectangle 8"/>
          <p:cNvSpPr/>
          <p:nvPr/>
        </p:nvSpPr>
        <p:spPr>
          <a:xfrm>
            <a:off x="7257808" y="4916937"/>
            <a:ext cx="1296144" cy="5346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E</a:t>
            </a:r>
            <a:endParaRPr lang="en-GB" b="1" dirty="0"/>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852883" y="1484784"/>
            <a:ext cx="3071045" cy="3096344"/>
          </a:xfrm>
          <a:prstGeom prst="rect">
            <a:avLst/>
          </a:prstGeom>
          <a:noFill/>
        </p:spPr>
      </p:pic>
      <mc:AlternateContent xmlns:mc="http://schemas.openxmlformats.org/markup-compatibility/2006" xmlns:a14="http://schemas.microsoft.com/office/drawing/2010/main">
        <mc:Choice Requires="a14">
          <p:sp>
            <p:nvSpPr>
              <p:cNvPr id="11" name="Rectangle 10"/>
              <p:cNvSpPr/>
              <p:nvPr/>
            </p:nvSpPr>
            <p:spPr>
              <a:xfrm>
                <a:off x="4582252" y="1628800"/>
                <a:ext cx="2934072" cy="2422458"/>
              </a:xfrm>
              <a:prstGeom prst="rect">
                <a:avLst/>
              </a:prstGeom>
            </p:spPr>
            <p:txBody>
              <a:bodyPr wrap="squar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[IMC 2011 Q5] The diagram shows a rectangle placed on a grid of 1cm </a:t>
                </a:r>
                <a14:m>
                  <m:oMath xmlns:m="http://schemas.openxmlformats.org/officeDocument/2006/math">
                    <m:r>
                      <a:rPr lang="en-GB"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1cm squares. What is the area of the rectangle in cm</a:t>
                </a:r>
                <a:r>
                  <a:rPr lang="en-GB" baseline="30000" dirty="0">
                    <a:effectLst/>
                    <a:latin typeface="Calibri" panose="020F0502020204030204" pitchFamily="34" charset="0"/>
                    <a:ea typeface="Times New Roman" panose="02020603050405020304" pitchFamily="18" charset="0"/>
                    <a:cs typeface="Times New Roman" panose="02020603050405020304" pitchFamily="18" charset="0"/>
                  </a:rPr>
                  <a:t>2</a:t>
                </a:r>
                <a:r>
                  <a:rPr lang="en-GB" dirty="0">
                    <a:effectLst/>
                    <a:latin typeface="Calibri" panose="020F0502020204030204" pitchFamily="34" charset="0"/>
                    <a:ea typeface="Times New Roman" panose="02020603050405020304" pitchFamily="18" charset="0"/>
                    <a:cs typeface="Times New Roman" panose="02020603050405020304" pitchFamily="18" charset="0"/>
                  </a:rPr>
                  <a:t>?</a:t>
                </a:r>
                <a:br>
                  <a:rPr lang="en-GB" dirty="0">
                    <a:effectLst/>
                    <a:latin typeface="Calibri" panose="020F0502020204030204" pitchFamily="34" charset="0"/>
                    <a:ea typeface="Times New Roman" panose="02020603050405020304" pitchFamily="18" charset="0"/>
                    <a:cs typeface="Times New Roman" panose="02020603050405020304" pitchFamily="18" charset="0"/>
                  </a:rPr>
                </a:br>
                <a:r>
                  <a:rPr lang="en-GB" dirty="0">
                    <a:effectLst/>
                    <a:latin typeface="Calibri" panose="020F0502020204030204" pitchFamily="34" charset="0"/>
                    <a:ea typeface="Times New Roman" panose="02020603050405020304" pitchFamily="18" charset="0"/>
                    <a:cs typeface="Times New Roman" panose="02020603050405020304" pitchFamily="18" charset="0"/>
                  </a:rPr>
                  <a:t>A  15		B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22</m:t>
                    </m:r>
                    <m:f>
                      <m:fPr>
                        <m:ctrlPr>
                          <a:rPr lang="en-GB" i="1">
                            <a:effectLst/>
                            <a:latin typeface="Cambria Math" panose="02040503050406030204" pitchFamily="18" charset="0"/>
                            <a:ea typeface="Times New Roman" panose="02020603050405020304" pitchFamily="18" charset="0"/>
                          </a:rPr>
                        </m:ctrlPr>
                      </m:fPr>
                      <m:num>
                        <m:r>
                          <a:rPr lang="en-GB"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i="1">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n-GB" dirty="0">
                    <a:effectLst/>
                    <a:latin typeface="Calibri" panose="020F0502020204030204" pitchFamily="34" charset="0"/>
                    <a:ea typeface="Times New Roman" panose="02020603050405020304" pitchFamily="18" charset="0"/>
                    <a:cs typeface="Times New Roman" panose="02020603050405020304" pitchFamily="18" charset="0"/>
                  </a:rPr>
                  <a:t>C   30		D   36	</a:t>
                </a:r>
              </a:p>
              <a:p>
                <a:r>
                  <a:rPr lang="en-GB" dirty="0">
                    <a:effectLst/>
                    <a:latin typeface="Calibri" panose="020F0502020204030204" pitchFamily="34" charset="0"/>
                    <a:ea typeface="Times New Roman" panose="02020603050405020304" pitchFamily="18" charset="0"/>
                    <a:cs typeface="Times New Roman" panose="02020603050405020304" pitchFamily="18" charset="0"/>
                  </a:rPr>
                  <a:t>E   45</a:t>
                </a:r>
                <a:endParaRPr lang="en-GB" dirty="0"/>
              </a:p>
            </p:txBody>
          </p:sp>
        </mc:Choice>
        <mc:Fallback xmlns="">
          <p:sp>
            <p:nvSpPr>
              <p:cNvPr id="11" name="Rectangle 10"/>
              <p:cNvSpPr>
                <a:spLocks noRot="1" noChangeAspect="1" noMove="1" noResize="1" noEditPoints="1" noAdjustHandles="1" noChangeArrowheads="1" noChangeShapeType="1" noTextEdit="1"/>
              </p:cNvSpPr>
              <p:nvPr/>
            </p:nvSpPr>
            <p:spPr>
              <a:xfrm>
                <a:off x="4582252" y="1628800"/>
                <a:ext cx="2934072" cy="2422458"/>
              </a:xfrm>
              <a:prstGeom prst="rect">
                <a:avLst/>
              </a:prstGeom>
              <a:blipFill rotWithShape="0">
                <a:blip r:embed="rId3"/>
                <a:stretch>
                  <a:fillRect l="-1871" t="-1256" r="-2079" b="-3015"/>
                </a:stretch>
              </a:blipFill>
            </p:spPr>
            <p:txBody>
              <a:bodyPr/>
              <a:lstStyle/>
              <a:p>
                <a:r>
                  <a:rPr lang="en-GB">
                    <a:noFill/>
                  </a:rPr>
                  <a:t> </a:t>
                </a:r>
              </a:p>
            </p:txBody>
          </p:sp>
        </mc:Fallback>
      </mc:AlternateContent>
    </p:spTree>
    <p:extLst>
      <p:ext uri="{BB962C8B-B14F-4D97-AF65-F5344CB8AC3E}">
        <p14:creationId xmlns:p14="http://schemas.microsoft.com/office/powerpoint/2010/main" val="19010773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5"/>
                                        </p:tgtEl>
                                        <p:attrNameLst>
                                          <p:attrName>style.color</p:attrName>
                                        </p:attrNameLst>
                                      </p:cBhvr>
                                      <p:to>
                                        <a:srgbClr val="2CFF0F"/>
                                      </p:to>
                                    </p:animClr>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3" presetClass="emph" presetSubtype="2" fill="hold" grpId="0" nodeType="clickEffect">
                                  <p:stCondLst>
                                    <p:cond delay="0"/>
                                  </p:stCondLst>
                                  <p:childTnLst>
                                    <p:animClr clrSpc="rgb" dir="cw">
                                      <p:cBhvr override="childStyle">
                                        <p:cTn id="11" dur="500" fill="hold"/>
                                        <p:tgtEl>
                                          <p:spTgt spid="6"/>
                                        </p:tgtEl>
                                        <p:attrNameLst>
                                          <p:attrName>style.color</p:attrName>
                                        </p:attrNameLst>
                                      </p:cBhvr>
                                      <p:to>
                                        <a:srgbClr val="FF1111"/>
                                      </p:to>
                                    </p:animClr>
                                  </p:child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3" presetClass="emph" presetSubtype="2" fill="hold" grpId="0" nodeType="clickEffect">
                                  <p:stCondLst>
                                    <p:cond delay="0"/>
                                  </p:stCondLst>
                                  <p:childTnLst>
                                    <p:animClr clrSpc="rgb" dir="cw">
                                      <p:cBhvr override="childStyle">
                                        <p:cTn id="16" dur="500" fill="hold"/>
                                        <p:tgtEl>
                                          <p:spTgt spid="7"/>
                                        </p:tgtEl>
                                        <p:attrNameLst>
                                          <p:attrName>style.color</p:attrName>
                                        </p:attrNameLst>
                                      </p:cBhvr>
                                      <p:to>
                                        <a:srgbClr val="FF1111"/>
                                      </p:to>
                                    </p:animClr>
                                  </p:childTnLst>
                                </p:cTn>
                              </p:par>
                            </p:childTnLst>
                          </p:cTn>
                        </p:par>
                      </p:childTnLst>
                    </p:cTn>
                  </p:par>
                </p:childTnLst>
              </p:cTn>
              <p:nextCondLst>
                <p:cond evt="onClick" delay="0">
                  <p:tgtEl>
                    <p:spTgt spid="7"/>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3" presetClass="emph" presetSubtype="2" fill="hold" grpId="0" nodeType="clickEffect">
                                  <p:stCondLst>
                                    <p:cond delay="0"/>
                                  </p:stCondLst>
                                  <p:childTnLst>
                                    <p:animClr clrSpc="rgb" dir="cw">
                                      <p:cBhvr override="childStyle">
                                        <p:cTn id="21" dur="500" fill="hold"/>
                                        <p:tgtEl>
                                          <p:spTgt spid="8"/>
                                        </p:tgtEl>
                                        <p:attrNameLst>
                                          <p:attrName>style.color</p:attrName>
                                        </p:attrNameLst>
                                      </p:cBhvr>
                                      <p:to>
                                        <a:srgbClr val="FF1111"/>
                                      </p:to>
                                    </p:animClr>
                                  </p:childTnLst>
                                </p:cTn>
                              </p:par>
                            </p:childTnLst>
                          </p:cTn>
                        </p:par>
                      </p:childTnLst>
                    </p:cTn>
                  </p:par>
                </p:childTnLst>
              </p:cTn>
              <p:nextCondLst>
                <p:cond evt="onClick" delay="0">
                  <p:tgtEl>
                    <p:spTgt spid="8"/>
                  </p:tgtEl>
                </p:cond>
              </p:nextCondLst>
            </p:seq>
            <p:seq concurrent="1" nextAc="seek">
              <p:cTn id="22" restart="whenNotActive" fill="hold" evtFilter="cancelBubble" nodeType="interactiveSeq">
                <p:stCondLst>
                  <p:cond evt="onClick" delay="0">
                    <p:tgtEl>
                      <p:spTgt spid="9"/>
                    </p:tgtEl>
                  </p:cond>
                </p:stCondLst>
                <p:endSync evt="end" delay="0">
                  <p:rtn val="all"/>
                </p:endSync>
                <p:childTnLst>
                  <p:par>
                    <p:cTn id="23" fill="hold">
                      <p:stCondLst>
                        <p:cond delay="0"/>
                      </p:stCondLst>
                      <p:childTnLst>
                        <p:par>
                          <p:cTn id="24" fill="hold">
                            <p:stCondLst>
                              <p:cond delay="0"/>
                            </p:stCondLst>
                            <p:childTnLst>
                              <p:par>
                                <p:cTn id="25" presetID="3" presetClass="emph" presetSubtype="2" fill="hold" grpId="0" nodeType="clickEffect">
                                  <p:stCondLst>
                                    <p:cond delay="0"/>
                                  </p:stCondLst>
                                  <p:childTnLst>
                                    <p:animClr clrSpc="rgb" dir="cw">
                                      <p:cBhvr override="childStyle">
                                        <p:cTn id="26" dur="500" fill="hold"/>
                                        <p:tgtEl>
                                          <p:spTgt spid="9"/>
                                        </p:tgtEl>
                                        <p:attrNameLst>
                                          <p:attrName>style.color</p:attrName>
                                        </p:attrNameLst>
                                      </p:cBhvr>
                                      <p:to>
                                        <a:srgbClr val="FF1111"/>
                                      </p:to>
                                    </p:animClr>
                                  </p:childTnLst>
                                </p:cTn>
                              </p:par>
                            </p:childTnLst>
                          </p:cTn>
                        </p:par>
                      </p:childTnLst>
                    </p:cTn>
                  </p:par>
                </p:childTnLst>
              </p:cTn>
              <p:nextCondLst>
                <p:cond evt="onClick" delay="0">
                  <p:tgtEl>
                    <p:spTgt spid="9"/>
                  </p:tgtEl>
                </p:cond>
              </p:nextCondLst>
            </p:seq>
          </p:childTnLst>
        </p:cTn>
      </p:par>
    </p:tnLst>
    <p:bldLst>
      <p:bldP spid="5" grpId="0" animBg="1"/>
      <p:bldP spid="6" grpId="0" animBg="1"/>
      <p:bldP spid="7" grpId="0" animBg="1"/>
      <p:bldP spid="8"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Additive and Subtractive Methods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5" name="Straight Connector 4"/>
          <p:cNvCxnSpPr/>
          <p:nvPr/>
        </p:nvCxnSpPr>
        <p:spPr>
          <a:xfrm>
            <a:off x="960863" y="1930772"/>
            <a:ext cx="907" cy="360045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960863" y="5531222"/>
            <a:ext cx="1440210"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2387807" y="4083422"/>
            <a:ext cx="13266" cy="144780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H="1">
            <a:off x="973564" y="1924422"/>
            <a:ext cx="3594099" cy="635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547804" y="1924422"/>
            <a:ext cx="12844" cy="21590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2401073" y="4083422"/>
            <a:ext cx="2146731" cy="1"/>
          </a:xfrm>
          <a:prstGeom prst="line">
            <a:avLst/>
          </a:prstGeom>
        </p:spPr>
        <p:style>
          <a:lnRef idx="1">
            <a:schemeClr val="dk1"/>
          </a:lnRef>
          <a:fillRef idx="0">
            <a:schemeClr val="dk1"/>
          </a:fillRef>
          <a:effectRef idx="0">
            <a:schemeClr val="dk1"/>
          </a:effectRef>
          <a:fontRef idx="minor">
            <a:schemeClr val="tx1"/>
          </a:fontRef>
        </p:style>
      </p:cxnSp>
      <p:grpSp>
        <p:nvGrpSpPr>
          <p:cNvPr id="11" name="Group 10"/>
          <p:cNvGrpSpPr/>
          <p:nvPr/>
        </p:nvGrpSpPr>
        <p:grpSpPr>
          <a:xfrm>
            <a:off x="973564" y="5262919"/>
            <a:ext cx="260399" cy="288033"/>
            <a:chOff x="2267743" y="5157191"/>
            <a:chExt cx="260399" cy="288033"/>
          </a:xfrm>
        </p:grpSpPr>
        <p:cxnSp>
          <p:nvCxnSpPr>
            <p:cNvPr id="12" name="Straight Connector 11"/>
            <p:cNvCxnSpPr/>
            <p:nvPr/>
          </p:nvCxnSpPr>
          <p:spPr>
            <a:xfrm>
              <a:off x="2528142" y="5157192"/>
              <a:ext cx="0" cy="28803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H="1" flipV="1">
              <a:off x="2267743" y="5157191"/>
              <a:ext cx="260399" cy="1"/>
            </a:xfrm>
            <a:prstGeom prst="line">
              <a:avLst/>
            </a:prstGeom>
          </p:spPr>
          <p:style>
            <a:lnRef idx="1">
              <a:schemeClr val="dk1"/>
            </a:lnRef>
            <a:fillRef idx="0">
              <a:schemeClr val="dk1"/>
            </a:fillRef>
            <a:effectRef idx="0">
              <a:schemeClr val="dk1"/>
            </a:effectRef>
            <a:fontRef idx="minor">
              <a:schemeClr val="tx1"/>
            </a:fontRef>
          </p:style>
        </p:cxnSp>
      </p:grpSp>
      <p:grpSp>
        <p:nvGrpSpPr>
          <p:cNvPr id="14" name="Group 13"/>
          <p:cNvGrpSpPr/>
          <p:nvPr/>
        </p:nvGrpSpPr>
        <p:grpSpPr>
          <a:xfrm rot="16200000">
            <a:off x="4273588" y="3809206"/>
            <a:ext cx="260399" cy="288033"/>
            <a:chOff x="2267743" y="5157191"/>
            <a:chExt cx="260399" cy="288033"/>
          </a:xfrm>
        </p:grpSpPr>
        <p:cxnSp>
          <p:nvCxnSpPr>
            <p:cNvPr id="15" name="Straight Connector 14"/>
            <p:cNvCxnSpPr/>
            <p:nvPr/>
          </p:nvCxnSpPr>
          <p:spPr>
            <a:xfrm>
              <a:off x="2528142" y="5157192"/>
              <a:ext cx="0" cy="288032"/>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H="1" flipV="1">
              <a:off x="2267743" y="5157191"/>
              <a:ext cx="260399" cy="1"/>
            </a:xfrm>
            <a:prstGeom prst="line">
              <a:avLst/>
            </a:prstGeom>
          </p:spPr>
          <p:style>
            <a:lnRef idx="1">
              <a:schemeClr val="dk1"/>
            </a:lnRef>
            <a:fillRef idx="0">
              <a:schemeClr val="dk1"/>
            </a:fillRef>
            <a:effectRef idx="0">
              <a:schemeClr val="dk1"/>
            </a:effectRef>
            <a:fontRef idx="minor">
              <a:schemeClr val="tx1"/>
            </a:fontRef>
          </p:style>
        </p:cxnSp>
      </p:grpSp>
      <p:grpSp>
        <p:nvGrpSpPr>
          <p:cNvPr id="17" name="Group 16"/>
          <p:cNvGrpSpPr/>
          <p:nvPr/>
        </p:nvGrpSpPr>
        <p:grpSpPr>
          <a:xfrm rot="16200000">
            <a:off x="2146810" y="5245624"/>
            <a:ext cx="260399" cy="288033"/>
            <a:chOff x="2267743" y="5157191"/>
            <a:chExt cx="260399" cy="288033"/>
          </a:xfrm>
        </p:grpSpPr>
        <p:cxnSp>
          <p:nvCxnSpPr>
            <p:cNvPr id="18" name="Straight Connector 17"/>
            <p:cNvCxnSpPr/>
            <p:nvPr/>
          </p:nvCxnSpPr>
          <p:spPr>
            <a:xfrm>
              <a:off x="2528142" y="5157192"/>
              <a:ext cx="0" cy="288032"/>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H="1" flipV="1">
              <a:off x="2267743" y="5157191"/>
              <a:ext cx="260399" cy="1"/>
            </a:xfrm>
            <a:prstGeom prst="line">
              <a:avLst/>
            </a:prstGeom>
          </p:spPr>
          <p:style>
            <a:lnRef idx="1">
              <a:schemeClr val="dk1"/>
            </a:lnRef>
            <a:fillRef idx="0">
              <a:schemeClr val="dk1"/>
            </a:fillRef>
            <a:effectRef idx="0">
              <a:schemeClr val="dk1"/>
            </a:effectRef>
            <a:fontRef idx="minor">
              <a:schemeClr val="tx1"/>
            </a:fontRef>
          </p:style>
        </p:cxnSp>
      </p:grpSp>
      <p:grpSp>
        <p:nvGrpSpPr>
          <p:cNvPr id="20" name="Group 19"/>
          <p:cNvGrpSpPr/>
          <p:nvPr/>
        </p:nvGrpSpPr>
        <p:grpSpPr>
          <a:xfrm rot="10800000">
            <a:off x="4275442" y="1924422"/>
            <a:ext cx="260399" cy="288033"/>
            <a:chOff x="2267743" y="5157191"/>
            <a:chExt cx="260399" cy="288033"/>
          </a:xfrm>
        </p:grpSpPr>
        <p:cxnSp>
          <p:nvCxnSpPr>
            <p:cNvPr id="21" name="Straight Connector 20"/>
            <p:cNvCxnSpPr/>
            <p:nvPr/>
          </p:nvCxnSpPr>
          <p:spPr>
            <a:xfrm>
              <a:off x="2528142" y="5157192"/>
              <a:ext cx="0" cy="288032"/>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H="1" flipV="1">
              <a:off x="2267743" y="5157191"/>
              <a:ext cx="260399" cy="1"/>
            </a:xfrm>
            <a:prstGeom prst="line">
              <a:avLst/>
            </a:prstGeom>
          </p:spPr>
          <p:style>
            <a:lnRef idx="1">
              <a:schemeClr val="dk1"/>
            </a:lnRef>
            <a:fillRef idx="0">
              <a:schemeClr val="dk1"/>
            </a:fillRef>
            <a:effectRef idx="0">
              <a:schemeClr val="dk1"/>
            </a:effectRef>
            <a:fontRef idx="minor">
              <a:schemeClr val="tx1"/>
            </a:fontRef>
          </p:style>
        </p:cxnSp>
      </p:grpSp>
      <p:grpSp>
        <p:nvGrpSpPr>
          <p:cNvPr id="23" name="Group 22"/>
          <p:cNvGrpSpPr/>
          <p:nvPr/>
        </p:nvGrpSpPr>
        <p:grpSpPr>
          <a:xfrm rot="5400000">
            <a:off x="973563" y="1944851"/>
            <a:ext cx="260399" cy="288033"/>
            <a:chOff x="2267743" y="5157191"/>
            <a:chExt cx="260399" cy="288033"/>
          </a:xfrm>
        </p:grpSpPr>
        <p:cxnSp>
          <p:nvCxnSpPr>
            <p:cNvPr id="24" name="Straight Connector 23"/>
            <p:cNvCxnSpPr/>
            <p:nvPr/>
          </p:nvCxnSpPr>
          <p:spPr>
            <a:xfrm>
              <a:off x="2528142" y="5157192"/>
              <a:ext cx="0" cy="288032"/>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H="1" flipV="1">
              <a:off x="2267743" y="5157191"/>
              <a:ext cx="260399" cy="1"/>
            </a:xfrm>
            <a:prstGeom prst="line">
              <a:avLst/>
            </a:prstGeom>
          </p:spPr>
          <p:style>
            <a:lnRef idx="1">
              <a:schemeClr val="dk1"/>
            </a:lnRef>
            <a:fillRef idx="0">
              <a:schemeClr val="dk1"/>
            </a:fillRef>
            <a:effectRef idx="0">
              <a:schemeClr val="dk1"/>
            </a:effectRef>
            <a:fontRef idx="minor">
              <a:schemeClr val="tx1"/>
            </a:fontRef>
          </p:style>
        </p:cxnSp>
      </p:grpSp>
      <p:sp>
        <p:nvSpPr>
          <p:cNvPr id="26" name="TextBox 25"/>
          <p:cNvSpPr txBox="1"/>
          <p:nvPr/>
        </p:nvSpPr>
        <p:spPr>
          <a:xfrm>
            <a:off x="2344844" y="1462757"/>
            <a:ext cx="833534" cy="461665"/>
          </a:xfrm>
          <a:prstGeom prst="rect">
            <a:avLst/>
          </a:prstGeom>
          <a:noFill/>
        </p:spPr>
        <p:txBody>
          <a:bodyPr wrap="square" rtlCol="0">
            <a:spAutoFit/>
          </a:bodyPr>
          <a:lstStyle/>
          <a:p>
            <a:r>
              <a:rPr lang="en-GB" sz="2400" dirty="0"/>
              <a:t>12m</a:t>
            </a:r>
          </a:p>
        </p:txBody>
      </p:sp>
      <p:sp>
        <p:nvSpPr>
          <p:cNvPr id="27" name="TextBox 26"/>
          <p:cNvSpPr txBox="1"/>
          <p:nvPr/>
        </p:nvSpPr>
        <p:spPr>
          <a:xfrm>
            <a:off x="-10687" y="3519358"/>
            <a:ext cx="1082860" cy="461665"/>
          </a:xfrm>
          <a:prstGeom prst="rect">
            <a:avLst/>
          </a:prstGeom>
          <a:noFill/>
        </p:spPr>
        <p:txBody>
          <a:bodyPr wrap="square" rtlCol="0">
            <a:spAutoFit/>
          </a:bodyPr>
          <a:lstStyle/>
          <a:p>
            <a:pPr algn="ctr"/>
            <a:r>
              <a:rPr lang="en-GB" sz="2400" dirty="0"/>
              <a:t>13m</a:t>
            </a:r>
          </a:p>
        </p:txBody>
      </p:sp>
      <p:sp>
        <p:nvSpPr>
          <p:cNvPr id="28" name="TextBox 27"/>
          <p:cNvSpPr txBox="1"/>
          <p:nvPr/>
        </p:nvSpPr>
        <p:spPr>
          <a:xfrm>
            <a:off x="1139538" y="5542605"/>
            <a:ext cx="1082860" cy="461665"/>
          </a:xfrm>
          <a:prstGeom prst="rect">
            <a:avLst/>
          </a:prstGeom>
          <a:noFill/>
        </p:spPr>
        <p:txBody>
          <a:bodyPr wrap="square" rtlCol="0">
            <a:spAutoFit/>
          </a:bodyPr>
          <a:lstStyle/>
          <a:p>
            <a:pPr algn="ctr"/>
            <a:r>
              <a:rPr lang="en-GB" sz="2400" dirty="0"/>
              <a:t>4m</a:t>
            </a:r>
          </a:p>
        </p:txBody>
      </p:sp>
      <p:sp>
        <p:nvSpPr>
          <p:cNvPr id="29" name="TextBox 28"/>
          <p:cNvSpPr txBox="1"/>
          <p:nvPr/>
        </p:nvSpPr>
        <p:spPr>
          <a:xfrm>
            <a:off x="4302479" y="2759909"/>
            <a:ext cx="1082860" cy="461665"/>
          </a:xfrm>
          <a:prstGeom prst="rect">
            <a:avLst/>
          </a:prstGeom>
          <a:noFill/>
        </p:spPr>
        <p:txBody>
          <a:bodyPr wrap="square" rtlCol="0">
            <a:spAutoFit/>
          </a:bodyPr>
          <a:lstStyle/>
          <a:p>
            <a:pPr algn="ctr"/>
            <a:r>
              <a:rPr lang="en-GB" sz="2400" dirty="0"/>
              <a:t>7m</a:t>
            </a:r>
          </a:p>
        </p:txBody>
      </p:sp>
      <p:sp>
        <p:nvSpPr>
          <p:cNvPr id="30" name="TextBox 29"/>
          <p:cNvSpPr txBox="1"/>
          <p:nvPr/>
        </p:nvSpPr>
        <p:spPr>
          <a:xfrm>
            <a:off x="5508104" y="1535346"/>
            <a:ext cx="3096344" cy="67710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b="1" dirty="0"/>
              <a:t>Additive method:</a:t>
            </a:r>
          </a:p>
          <a:p>
            <a:r>
              <a:rPr lang="en-GB" dirty="0"/>
              <a:t>(i.e. adding areas)</a:t>
            </a:r>
          </a:p>
        </p:txBody>
      </p:sp>
      <mc:AlternateContent xmlns:mc="http://schemas.openxmlformats.org/markup-compatibility/2006" xmlns:a14="http://schemas.microsoft.com/office/drawing/2010/main">
        <mc:Choice Requires="a14">
          <p:sp>
            <p:nvSpPr>
              <p:cNvPr id="31" name="TextBox 30"/>
              <p:cNvSpPr txBox="1"/>
              <p:nvPr/>
            </p:nvSpPr>
            <p:spPr>
              <a:xfrm>
                <a:off x="5508104" y="2390577"/>
                <a:ext cx="3217944" cy="369332"/>
              </a:xfrm>
              <a:prstGeom prst="rect">
                <a:avLst/>
              </a:prstGeom>
              <a:noFill/>
            </p:spPr>
            <p:txBody>
              <a:bodyPr wrap="square" rtlCol="0">
                <a:spAutoFit/>
              </a:bodyPr>
              <a:lstStyle/>
              <a:p>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13×4</m:t>
                        </m:r>
                      </m:e>
                    </m:d>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8×7</m:t>
                        </m:r>
                      </m:e>
                    </m:d>
                    <m:r>
                      <a:rPr lang="en-GB" b="0" i="1" smtClean="0">
                        <a:latin typeface="Cambria Math" panose="02040503050406030204" pitchFamily="18" charset="0"/>
                      </a:rPr>
                      <m:t>=108</m:t>
                    </m:r>
                  </m:oMath>
                </a14:m>
                <a:r>
                  <a:rPr lang="en-GB" dirty="0"/>
                  <a:t> m</a:t>
                </a:r>
                <a:r>
                  <a:rPr lang="en-GB" baseline="30000" dirty="0"/>
                  <a:t>2</a:t>
                </a:r>
              </a:p>
            </p:txBody>
          </p:sp>
        </mc:Choice>
        <mc:Fallback xmlns="">
          <p:sp>
            <p:nvSpPr>
              <p:cNvPr id="31" name="TextBox 30"/>
              <p:cNvSpPr txBox="1">
                <a:spLocks noRot="1" noChangeAspect="1" noMove="1" noResize="1" noEditPoints="1" noAdjustHandles="1" noChangeArrowheads="1" noChangeShapeType="1" noTextEdit="1"/>
              </p:cNvSpPr>
              <p:nvPr/>
            </p:nvSpPr>
            <p:spPr>
              <a:xfrm>
                <a:off x="5508104" y="2390577"/>
                <a:ext cx="3217944" cy="369332"/>
              </a:xfrm>
              <a:prstGeom prst="rect">
                <a:avLst/>
              </a:prstGeom>
              <a:blipFill rotWithShape="0">
                <a:blip r:embed="rId2"/>
                <a:stretch>
                  <a:fillRect t="-8197" b="-24590"/>
                </a:stretch>
              </a:blipFill>
            </p:spPr>
            <p:txBody>
              <a:bodyPr/>
              <a:lstStyle/>
              <a:p>
                <a:r>
                  <a:rPr lang="en-GB">
                    <a:noFill/>
                  </a:rPr>
                  <a:t> </a:t>
                </a:r>
              </a:p>
            </p:txBody>
          </p:sp>
        </mc:Fallback>
      </mc:AlternateContent>
      <p:sp>
        <p:nvSpPr>
          <p:cNvPr id="32" name="TextBox 31"/>
          <p:cNvSpPr txBox="1"/>
          <p:nvPr/>
        </p:nvSpPr>
        <p:spPr>
          <a:xfrm>
            <a:off x="5508104" y="3125938"/>
            <a:ext cx="3096344" cy="67710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b="1" dirty="0"/>
              <a:t>Subtractive method:</a:t>
            </a:r>
          </a:p>
          <a:p>
            <a:r>
              <a:rPr lang="en-GB" dirty="0"/>
              <a:t>(i.e. subtracting areas)</a:t>
            </a:r>
          </a:p>
        </p:txBody>
      </p:sp>
      <mc:AlternateContent xmlns:mc="http://schemas.openxmlformats.org/markup-compatibility/2006" xmlns:a14="http://schemas.microsoft.com/office/drawing/2010/main">
        <mc:Choice Requires="a14">
          <p:sp>
            <p:nvSpPr>
              <p:cNvPr id="33" name="TextBox 32"/>
              <p:cNvSpPr txBox="1"/>
              <p:nvPr/>
            </p:nvSpPr>
            <p:spPr>
              <a:xfrm>
                <a:off x="5442147" y="3898756"/>
                <a:ext cx="3217944" cy="369332"/>
              </a:xfrm>
              <a:prstGeom prst="rect">
                <a:avLst/>
              </a:prstGeom>
              <a:noFill/>
            </p:spPr>
            <p:txBody>
              <a:bodyPr wrap="square" rtlCol="0">
                <a:spAutoFit/>
              </a:bodyPr>
              <a:lstStyle/>
              <a:p>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12×13</m:t>
                        </m:r>
                      </m:e>
                    </m:d>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8×6</m:t>
                        </m:r>
                      </m:e>
                    </m:d>
                    <m:r>
                      <a:rPr lang="en-GB" b="0" i="1" smtClean="0">
                        <a:latin typeface="Cambria Math" panose="02040503050406030204" pitchFamily="18" charset="0"/>
                      </a:rPr>
                      <m:t>=108</m:t>
                    </m:r>
                  </m:oMath>
                </a14:m>
                <a:r>
                  <a:rPr lang="en-GB" dirty="0"/>
                  <a:t> m</a:t>
                </a:r>
                <a:r>
                  <a:rPr lang="en-GB" baseline="30000" dirty="0"/>
                  <a:t>2</a:t>
                </a:r>
              </a:p>
            </p:txBody>
          </p:sp>
        </mc:Choice>
        <mc:Fallback xmlns="">
          <p:sp>
            <p:nvSpPr>
              <p:cNvPr id="33" name="TextBox 32"/>
              <p:cNvSpPr txBox="1">
                <a:spLocks noRot="1" noChangeAspect="1" noMove="1" noResize="1" noEditPoints="1" noAdjustHandles="1" noChangeArrowheads="1" noChangeShapeType="1" noTextEdit="1"/>
              </p:cNvSpPr>
              <p:nvPr/>
            </p:nvSpPr>
            <p:spPr>
              <a:xfrm>
                <a:off x="5442147" y="3898756"/>
                <a:ext cx="3217944" cy="369332"/>
              </a:xfrm>
              <a:prstGeom prst="rect">
                <a:avLst/>
              </a:prstGeom>
              <a:blipFill rotWithShape="0">
                <a:blip r:embed="rId3"/>
                <a:stretch>
                  <a:fillRect t="-10000" b="-26667"/>
                </a:stretch>
              </a:blipFill>
            </p:spPr>
            <p:txBody>
              <a:bodyPr/>
              <a:lstStyle/>
              <a:p>
                <a:r>
                  <a:rPr lang="en-GB">
                    <a:noFill/>
                  </a:rPr>
                  <a:t> </a:t>
                </a:r>
              </a:p>
            </p:txBody>
          </p:sp>
        </mc:Fallback>
      </mc:AlternateContent>
      <p:sp>
        <p:nvSpPr>
          <p:cNvPr id="34" name="Rectangle 33"/>
          <p:cNvSpPr/>
          <p:nvPr/>
        </p:nvSpPr>
        <p:spPr>
          <a:xfrm>
            <a:off x="5514478" y="2207755"/>
            <a:ext cx="3073282" cy="5521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Rectangle 34"/>
          <p:cNvSpPr/>
          <p:nvPr/>
        </p:nvSpPr>
        <p:spPr>
          <a:xfrm>
            <a:off x="5508104" y="3823023"/>
            <a:ext cx="3096344" cy="5420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6" name="TextBox 35"/>
          <p:cNvSpPr txBox="1"/>
          <p:nvPr/>
        </p:nvSpPr>
        <p:spPr>
          <a:xfrm>
            <a:off x="395536" y="764704"/>
            <a:ext cx="2782842" cy="369332"/>
          </a:xfrm>
          <a:prstGeom prst="rect">
            <a:avLst/>
          </a:prstGeom>
          <a:noFill/>
        </p:spPr>
        <p:txBody>
          <a:bodyPr wrap="square" rtlCol="0">
            <a:spAutoFit/>
          </a:bodyPr>
          <a:lstStyle/>
          <a:p>
            <a:r>
              <a:rPr lang="en-GB" dirty="0"/>
              <a:t>A reminder…</a:t>
            </a:r>
          </a:p>
        </p:txBody>
      </p:sp>
    </p:spTree>
    <p:extLst>
      <p:ext uri="{BB962C8B-B14F-4D97-AF65-F5344CB8AC3E}">
        <p14:creationId xmlns:p14="http://schemas.microsoft.com/office/powerpoint/2010/main" val="33332118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8" restart="whenNotActive" fill="hold" evtFilter="cancelBubble" nodeType="interactiveSeq">
                <p:stCondLst>
                  <p:cond evt="onClick" delay="0">
                    <p:tgtEl>
                      <p:spTgt spid="3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5"/>
                                        </p:tgtEl>
                                      </p:cBhvr>
                                    </p:animEffect>
                                    <p:set>
                                      <p:cBhvr>
                                        <p:cTn id="1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34" grpId="0" animBg="1"/>
      <p:bldP spid="3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Additive Method Examples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4"/>
          <p:cNvSpPr/>
          <p:nvPr/>
        </p:nvSpPr>
        <p:spPr>
          <a:xfrm>
            <a:off x="5580112" y="1780672"/>
            <a:ext cx="2304256" cy="12961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Pie 5"/>
          <p:cNvSpPr/>
          <p:nvPr/>
        </p:nvSpPr>
        <p:spPr>
          <a:xfrm>
            <a:off x="5580112" y="703892"/>
            <a:ext cx="2304256" cy="2153559"/>
          </a:xfrm>
          <a:prstGeom prst="pie">
            <a:avLst>
              <a:gd name="adj1" fmla="val 10798831"/>
              <a:gd name="adj2" fmla="val 21584806"/>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5597872" y="1765989"/>
            <a:ext cx="2278856" cy="119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p:nvPr/>
        </p:nvCxnSpPr>
        <p:spPr>
          <a:xfrm>
            <a:off x="8100392" y="1765989"/>
            <a:ext cx="0" cy="1310827"/>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
        <p:nvSpPr>
          <p:cNvPr id="12" name="TextBox 11"/>
          <p:cNvSpPr txBox="1"/>
          <p:nvPr/>
        </p:nvSpPr>
        <p:spPr>
          <a:xfrm>
            <a:off x="8172400" y="2236736"/>
            <a:ext cx="504056" cy="369332"/>
          </a:xfrm>
          <a:prstGeom prst="rect">
            <a:avLst/>
          </a:prstGeom>
          <a:noFill/>
        </p:spPr>
        <p:txBody>
          <a:bodyPr wrap="square" rtlCol="0">
            <a:spAutoFit/>
          </a:bodyPr>
          <a:lstStyle/>
          <a:p>
            <a:r>
              <a:rPr lang="en-GB" dirty="0"/>
              <a:t>6m</a:t>
            </a:r>
          </a:p>
        </p:txBody>
      </p:sp>
      <p:sp>
        <p:nvSpPr>
          <p:cNvPr id="13" name="TextBox 12"/>
          <p:cNvSpPr txBox="1"/>
          <p:nvPr/>
        </p:nvSpPr>
        <p:spPr>
          <a:xfrm>
            <a:off x="6480212" y="3076816"/>
            <a:ext cx="612068" cy="369332"/>
          </a:xfrm>
          <a:prstGeom prst="rect">
            <a:avLst/>
          </a:prstGeom>
          <a:noFill/>
        </p:spPr>
        <p:txBody>
          <a:bodyPr wrap="square" rtlCol="0">
            <a:spAutoFit/>
          </a:bodyPr>
          <a:lstStyle/>
          <a:p>
            <a:pPr algn="ctr"/>
            <a:r>
              <a:rPr lang="en-GB" dirty="0"/>
              <a:t>10m</a:t>
            </a:r>
          </a:p>
        </p:txBody>
      </p:sp>
      <mc:AlternateContent xmlns:mc="http://schemas.openxmlformats.org/markup-compatibility/2006" xmlns:a14="http://schemas.microsoft.com/office/drawing/2010/main">
        <mc:Choice Requires="a14">
          <p:sp>
            <p:nvSpPr>
              <p:cNvPr id="14" name="TextBox 13"/>
              <p:cNvSpPr txBox="1"/>
              <p:nvPr/>
            </p:nvSpPr>
            <p:spPr>
              <a:xfrm>
                <a:off x="5446192" y="3686631"/>
                <a:ext cx="2726208" cy="495200"/>
              </a:xfrm>
              <a:prstGeom prst="rect">
                <a:avLst/>
              </a:prstGeom>
              <a:noFill/>
            </p:spPr>
            <p:txBody>
              <a:bodyPr wrap="square" rtlCol="0">
                <a:spAutoFit/>
              </a:bodyPr>
              <a:lstStyle/>
              <a:p>
                <a:pPr algn="ctr"/>
                <a14:m>
                  <m:oMath xmlns:m="http://schemas.openxmlformats.org/officeDocument/2006/math">
                    <m:r>
                      <a:rPr lang="en-GB" b="1" i="1" smtClean="0">
                        <a:latin typeface="Cambria Math" panose="02040503050406030204" pitchFamily="18" charset="0"/>
                      </a:rPr>
                      <m:t>𝑨</m:t>
                    </m:r>
                    <m:r>
                      <a:rPr lang="en-GB" b="1" i="1" smtClean="0">
                        <a:latin typeface="Cambria Math" panose="02040503050406030204" pitchFamily="18" charset="0"/>
                      </a:rPr>
                      <m:t>=</m:t>
                    </m:r>
                    <m:r>
                      <a:rPr lang="en-GB" b="1" i="1" smtClean="0">
                        <a:latin typeface="Cambria Math" panose="02040503050406030204" pitchFamily="18" charset="0"/>
                      </a:rPr>
                      <m:t>𝟔𝟎</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𝟐𝟓</m:t>
                        </m:r>
                        <m:r>
                          <a:rPr lang="en-GB" b="1" i="1" smtClean="0">
                            <a:latin typeface="Cambria Math" panose="02040503050406030204" pitchFamily="18" charset="0"/>
                          </a:rPr>
                          <m:t>𝝅</m:t>
                        </m:r>
                      </m:num>
                      <m:den>
                        <m:r>
                          <a:rPr lang="en-GB" b="1" i="1" smtClean="0">
                            <a:latin typeface="Cambria Math" panose="02040503050406030204" pitchFamily="18" charset="0"/>
                          </a:rPr>
                          <m:t>𝟐</m:t>
                        </m:r>
                      </m:den>
                    </m:f>
                    <m:r>
                      <a:rPr lang="en-GB" b="1" i="1" smtClean="0">
                        <a:latin typeface="Cambria Math" panose="02040503050406030204" pitchFamily="18" charset="0"/>
                      </a:rPr>
                      <m:t>=</m:t>
                    </m:r>
                    <m:r>
                      <a:rPr lang="en-GB" b="1" i="1" smtClean="0">
                        <a:latin typeface="Cambria Math" panose="02040503050406030204" pitchFamily="18" charset="0"/>
                      </a:rPr>
                      <m:t>𝟗𝟗</m:t>
                    </m:r>
                    <m:r>
                      <a:rPr lang="en-GB" b="1" i="1" smtClean="0">
                        <a:latin typeface="Cambria Math" panose="02040503050406030204" pitchFamily="18" charset="0"/>
                      </a:rPr>
                      <m:t>.</m:t>
                    </m:r>
                    <m:r>
                      <a:rPr lang="en-GB" b="1" i="1" smtClean="0">
                        <a:latin typeface="Cambria Math" panose="02040503050406030204" pitchFamily="18" charset="0"/>
                      </a:rPr>
                      <m:t>𝟑</m:t>
                    </m:r>
                  </m:oMath>
                </a14:m>
                <a:r>
                  <a:rPr lang="en-GB" b="1" dirty="0"/>
                  <a:t> m</a:t>
                </a:r>
                <a:r>
                  <a:rPr lang="en-GB" b="1" baseline="30000" dirty="0"/>
                  <a:t>2</a:t>
                </a:r>
              </a:p>
            </p:txBody>
          </p:sp>
        </mc:Choice>
        <mc:Fallback xmlns="">
          <p:sp>
            <p:nvSpPr>
              <p:cNvPr id="14" name="TextBox 13"/>
              <p:cNvSpPr txBox="1">
                <a:spLocks noRot="1" noChangeAspect="1" noMove="1" noResize="1" noEditPoints="1" noAdjustHandles="1" noChangeArrowheads="1" noChangeShapeType="1" noTextEdit="1"/>
              </p:cNvSpPr>
              <p:nvPr/>
            </p:nvSpPr>
            <p:spPr>
              <a:xfrm>
                <a:off x="5446192" y="3686631"/>
                <a:ext cx="2726208" cy="495200"/>
              </a:xfrm>
              <a:prstGeom prst="rect">
                <a:avLst/>
              </a:prstGeom>
              <a:blipFill rotWithShape="0">
                <a:blip r:embed="rId2"/>
                <a:stretch>
                  <a:fillRect b="-8642"/>
                </a:stretch>
              </a:blipFill>
            </p:spPr>
            <p:txBody>
              <a:bodyPr/>
              <a:lstStyle/>
              <a:p>
                <a:r>
                  <a:rPr lang="en-GB">
                    <a:noFill/>
                  </a:rPr>
                  <a:t> </a:t>
                </a:r>
              </a:p>
            </p:txBody>
          </p:sp>
        </mc:Fallback>
      </mc:AlternateContent>
      <p:cxnSp>
        <p:nvCxnSpPr>
          <p:cNvPr id="16" name="Straight Connector 15"/>
          <p:cNvCxnSpPr>
            <a:endCxn id="6" idx="2"/>
          </p:cNvCxnSpPr>
          <p:nvPr/>
        </p:nvCxnSpPr>
        <p:spPr>
          <a:xfrm flipH="1">
            <a:off x="5580112" y="1780671"/>
            <a:ext cx="2304256" cy="1"/>
          </a:xfrm>
          <a:prstGeom prst="line">
            <a:avLst/>
          </a:prstGeom>
          <a:ln>
            <a:prstDash val="sysDash"/>
          </a:ln>
        </p:spPr>
        <p:style>
          <a:lnRef idx="2">
            <a:schemeClr val="dk1"/>
          </a:lnRef>
          <a:fillRef idx="0">
            <a:schemeClr val="dk1"/>
          </a:fillRef>
          <a:effectRef idx="1">
            <a:schemeClr val="dk1"/>
          </a:effectRef>
          <a:fontRef idx="minor">
            <a:schemeClr val="tx1"/>
          </a:fontRef>
        </p:style>
      </p:cxnSp>
      <p:sp>
        <p:nvSpPr>
          <p:cNvPr id="17" name="Rectangle 16"/>
          <p:cNvSpPr/>
          <p:nvPr/>
        </p:nvSpPr>
        <p:spPr>
          <a:xfrm>
            <a:off x="1907054" y="1730604"/>
            <a:ext cx="1872208" cy="16716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Isosceles Triangle 17"/>
          <p:cNvSpPr/>
          <p:nvPr/>
        </p:nvSpPr>
        <p:spPr>
          <a:xfrm>
            <a:off x="1907054" y="752402"/>
            <a:ext cx="1872208" cy="968475"/>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Rectangle 18"/>
          <p:cNvSpPr/>
          <p:nvPr/>
        </p:nvSpPr>
        <p:spPr>
          <a:xfrm>
            <a:off x="1918464" y="1707596"/>
            <a:ext cx="1847875" cy="119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Connector 19"/>
          <p:cNvCxnSpPr/>
          <p:nvPr/>
        </p:nvCxnSpPr>
        <p:spPr>
          <a:xfrm flipH="1">
            <a:off x="1907302" y="1708176"/>
            <a:ext cx="1868562" cy="5483"/>
          </a:xfrm>
          <a:prstGeom prst="line">
            <a:avLst/>
          </a:prstGeom>
          <a:ln>
            <a:prstDash val="sysDash"/>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1452508" y="3810597"/>
                <a:ext cx="2726208" cy="369332"/>
              </a:xfrm>
              <a:prstGeom prst="rect">
                <a:avLst/>
              </a:prstGeom>
              <a:noFill/>
            </p:spPr>
            <p:txBody>
              <a:bodyPr wrap="square" rtlCol="0">
                <a:spAutoFit/>
              </a:bodyPr>
              <a:lstStyle/>
              <a:p>
                <a:pPr algn="ctr"/>
                <a14:m>
                  <m:oMath xmlns:m="http://schemas.openxmlformats.org/officeDocument/2006/math">
                    <m:r>
                      <a:rPr lang="en-GB" b="1" i="1" smtClean="0">
                        <a:latin typeface="Cambria Math" panose="02040503050406030204" pitchFamily="18" charset="0"/>
                      </a:rPr>
                      <m:t>𝑨</m:t>
                    </m:r>
                    <m:r>
                      <a:rPr lang="en-GB" b="1" i="1" smtClean="0">
                        <a:latin typeface="Cambria Math" panose="02040503050406030204" pitchFamily="18" charset="0"/>
                      </a:rPr>
                      <m:t>=</m:t>
                    </m:r>
                    <m:r>
                      <a:rPr lang="en-GB" b="1" i="1" smtClean="0">
                        <a:latin typeface="Cambria Math" panose="02040503050406030204" pitchFamily="18" charset="0"/>
                      </a:rPr>
                      <m:t>𝟔𝟒</m:t>
                    </m:r>
                    <m:r>
                      <a:rPr lang="en-GB" b="1" i="1" smtClean="0">
                        <a:latin typeface="Cambria Math" panose="02040503050406030204" pitchFamily="18" charset="0"/>
                      </a:rPr>
                      <m:t>+</m:t>
                    </m:r>
                    <m:r>
                      <a:rPr lang="en-GB" b="1" i="1" smtClean="0">
                        <a:latin typeface="Cambria Math" panose="02040503050406030204" pitchFamily="18" charset="0"/>
                      </a:rPr>
                      <m:t>𝟖</m:t>
                    </m:r>
                    <m:r>
                      <a:rPr lang="en-GB" b="1" i="1" smtClean="0">
                        <a:latin typeface="Cambria Math" panose="02040503050406030204" pitchFamily="18" charset="0"/>
                      </a:rPr>
                      <m:t>=</m:t>
                    </m:r>
                    <m:r>
                      <a:rPr lang="en-GB" b="1" i="1" smtClean="0">
                        <a:latin typeface="Cambria Math" panose="02040503050406030204" pitchFamily="18" charset="0"/>
                      </a:rPr>
                      <m:t>𝟕𝟐</m:t>
                    </m:r>
                  </m:oMath>
                </a14:m>
                <a:r>
                  <a:rPr lang="en-GB" b="1" baseline="30000" dirty="0"/>
                  <a:t> </a:t>
                </a:r>
                <a:r>
                  <a:rPr lang="en-GB" b="1" dirty="0"/>
                  <a:t>m</a:t>
                </a:r>
                <a:r>
                  <a:rPr lang="en-GB" b="1" baseline="30000" dirty="0"/>
                  <a:t>2</a:t>
                </a:r>
              </a:p>
            </p:txBody>
          </p:sp>
        </mc:Choice>
        <mc:Fallback xmlns="">
          <p:sp>
            <p:nvSpPr>
              <p:cNvPr id="22" name="TextBox 21"/>
              <p:cNvSpPr txBox="1">
                <a:spLocks noRot="1" noChangeAspect="1" noMove="1" noResize="1" noEditPoints="1" noAdjustHandles="1" noChangeArrowheads="1" noChangeShapeType="1" noTextEdit="1"/>
              </p:cNvSpPr>
              <p:nvPr/>
            </p:nvSpPr>
            <p:spPr>
              <a:xfrm>
                <a:off x="1452508" y="3810597"/>
                <a:ext cx="2726208" cy="369332"/>
              </a:xfrm>
              <a:prstGeom prst="rect">
                <a:avLst/>
              </a:prstGeom>
              <a:blipFill rotWithShape="0">
                <a:blip r:embed="rId3"/>
                <a:stretch>
                  <a:fillRect t="-8197" b="-24590"/>
                </a:stretch>
              </a:blipFill>
            </p:spPr>
            <p:txBody>
              <a:bodyPr/>
              <a:lstStyle/>
              <a:p>
                <a:r>
                  <a:rPr lang="en-GB">
                    <a:noFill/>
                  </a:rPr>
                  <a:t> </a:t>
                </a:r>
              </a:p>
            </p:txBody>
          </p:sp>
        </mc:Fallback>
      </mc:AlternateContent>
      <p:sp>
        <p:nvSpPr>
          <p:cNvPr id="23" name="TextBox 22"/>
          <p:cNvSpPr txBox="1"/>
          <p:nvPr/>
        </p:nvSpPr>
        <p:spPr>
          <a:xfrm>
            <a:off x="3952659" y="2197077"/>
            <a:ext cx="504056" cy="369332"/>
          </a:xfrm>
          <a:prstGeom prst="rect">
            <a:avLst/>
          </a:prstGeom>
          <a:noFill/>
        </p:spPr>
        <p:txBody>
          <a:bodyPr wrap="square" rtlCol="0">
            <a:spAutoFit/>
          </a:bodyPr>
          <a:lstStyle/>
          <a:p>
            <a:r>
              <a:rPr lang="en-GB" dirty="0"/>
              <a:t>8m</a:t>
            </a:r>
          </a:p>
        </p:txBody>
      </p:sp>
      <p:cxnSp>
        <p:nvCxnSpPr>
          <p:cNvPr id="24" name="Straight Arrow Connector 23"/>
          <p:cNvCxnSpPr/>
          <p:nvPr/>
        </p:nvCxnSpPr>
        <p:spPr>
          <a:xfrm flipH="1">
            <a:off x="3921914" y="1707596"/>
            <a:ext cx="409" cy="163253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
        <p:nvSpPr>
          <p:cNvPr id="26" name="TextBox 25"/>
          <p:cNvSpPr txBox="1"/>
          <p:nvPr/>
        </p:nvSpPr>
        <p:spPr>
          <a:xfrm>
            <a:off x="2589555" y="3402215"/>
            <a:ext cx="504056" cy="369332"/>
          </a:xfrm>
          <a:prstGeom prst="rect">
            <a:avLst/>
          </a:prstGeom>
          <a:noFill/>
        </p:spPr>
        <p:txBody>
          <a:bodyPr wrap="square" rtlCol="0">
            <a:spAutoFit/>
          </a:bodyPr>
          <a:lstStyle/>
          <a:p>
            <a:r>
              <a:rPr lang="en-GB" dirty="0"/>
              <a:t>8m</a:t>
            </a:r>
          </a:p>
        </p:txBody>
      </p:sp>
      <p:cxnSp>
        <p:nvCxnSpPr>
          <p:cNvPr id="27" name="Straight Arrow Connector 26"/>
          <p:cNvCxnSpPr/>
          <p:nvPr/>
        </p:nvCxnSpPr>
        <p:spPr>
          <a:xfrm>
            <a:off x="1699414" y="723926"/>
            <a:ext cx="3026" cy="2651371"/>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
        <p:nvSpPr>
          <p:cNvPr id="29" name="TextBox 28"/>
          <p:cNvSpPr txBox="1"/>
          <p:nvPr/>
        </p:nvSpPr>
        <p:spPr>
          <a:xfrm>
            <a:off x="1140614" y="2079904"/>
            <a:ext cx="623788" cy="369332"/>
          </a:xfrm>
          <a:prstGeom prst="rect">
            <a:avLst/>
          </a:prstGeom>
          <a:noFill/>
        </p:spPr>
        <p:txBody>
          <a:bodyPr wrap="square" rtlCol="0">
            <a:spAutoFit/>
          </a:bodyPr>
          <a:lstStyle/>
          <a:p>
            <a:r>
              <a:rPr lang="en-GB" dirty="0"/>
              <a:t>10m</a:t>
            </a:r>
          </a:p>
        </p:txBody>
      </p:sp>
      <p:sp>
        <p:nvSpPr>
          <p:cNvPr id="30" name="Isosceles Triangle 29"/>
          <p:cNvSpPr/>
          <p:nvPr/>
        </p:nvSpPr>
        <p:spPr>
          <a:xfrm rot="16200000">
            <a:off x="2585895" y="4507433"/>
            <a:ext cx="1511591" cy="2291712"/>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1" name="Pie 30"/>
          <p:cNvSpPr/>
          <p:nvPr/>
        </p:nvSpPr>
        <p:spPr>
          <a:xfrm>
            <a:off x="3050320" y="4897493"/>
            <a:ext cx="2874230" cy="3008257"/>
          </a:xfrm>
          <a:prstGeom prst="pie">
            <a:avLst>
              <a:gd name="adj1" fmla="val 16196108"/>
              <a:gd name="adj2" fmla="val 21598502"/>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32" name="Rectangle 31"/>
          <p:cNvSpPr/>
          <p:nvPr/>
        </p:nvSpPr>
        <p:spPr>
          <a:xfrm>
            <a:off x="4467225" y="4914900"/>
            <a:ext cx="104775" cy="1478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Arrow Connector 32"/>
          <p:cNvCxnSpPr/>
          <p:nvPr/>
        </p:nvCxnSpPr>
        <p:spPr>
          <a:xfrm flipH="1">
            <a:off x="1893506" y="4776555"/>
            <a:ext cx="409" cy="163253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
        <p:nvSpPr>
          <p:cNvPr id="34" name="TextBox 33"/>
          <p:cNvSpPr txBox="1"/>
          <p:nvPr/>
        </p:nvSpPr>
        <p:spPr>
          <a:xfrm>
            <a:off x="1248229" y="5424117"/>
            <a:ext cx="623273" cy="369332"/>
          </a:xfrm>
          <a:prstGeom prst="rect">
            <a:avLst/>
          </a:prstGeom>
          <a:noFill/>
        </p:spPr>
        <p:txBody>
          <a:bodyPr wrap="square" rtlCol="0">
            <a:spAutoFit/>
          </a:bodyPr>
          <a:lstStyle/>
          <a:p>
            <a:r>
              <a:rPr lang="en-GB" dirty="0"/>
              <a:t>10m</a:t>
            </a:r>
          </a:p>
        </p:txBody>
      </p:sp>
      <p:cxnSp>
        <p:nvCxnSpPr>
          <p:cNvPr id="35" name="Straight Arrow Connector 34"/>
          <p:cNvCxnSpPr/>
          <p:nvPr/>
        </p:nvCxnSpPr>
        <p:spPr>
          <a:xfrm>
            <a:off x="1936347" y="4718974"/>
            <a:ext cx="4052558"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
        <p:nvSpPr>
          <p:cNvPr id="37" name="TextBox 36"/>
          <p:cNvSpPr txBox="1"/>
          <p:nvPr/>
        </p:nvSpPr>
        <p:spPr>
          <a:xfrm>
            <a:off x="3775864" y="4332155"/>
            <a:ext cx="623273" cy="369332"/>
          </a:xfrm>
          <a:prstGeom prst="rect">
            <a:avLst/>
          </a:prstGeom>
          <a:noFill/>
        </p:spPr>
        <p:txBody>
          <a:bodyPr wrap="square" rtlCol="0">
            <a:spAutoFit/>
          </a:bodyPr>
          <a:lstStyle/>
          <a:p>
            <a:r>
              <a:rPr lang="en-GB" dirty="0"/>
              <a:t>25m</a:t>
            </a:r>
          </a:p>
        </p:txBody>
      </p:sp>
      <mc:AlternateContent xmlns:mc="http://schemas.openxmlformats.org/markup-compatibility/2006" xmlns:a14="http://schemas.microsoft.com/office/drawing/2010/main">
        <mc:Choice Requires="a14">
          <p:sp>
            <p:nvSpPr>
              <p:cNvPr id="38" name="TextBox 37"/>
              <p:cNvSpPr txBox="1"/>
              <p:nvPr/>
            </p:nvSpPr>
            <p:spPr>
              <a:xfrm>
                <a:off x="5978376" y="5329489"/>
                <a:ext cx="2986680" cy="369332"/>
              </a:xfrm>
              <a:prstGeom prst="rect">
                <a:avLst/>
              </a:prstGeom>
              <a:noFill/>
            </p:spPr>
            <p:txBody>
              <a:bodyPr wrap="square" rtlCol="0">
                <a:spAutoFit/>
              </a:bodyPr>
              <a:lstStyle/>
              <a:p>
                <a:pPr algn="ctr"/>
                <a14:m>
                  <m:oMath xmlns:m="http://schemas.openxmlformats.org/officeDocument/2006/math">
                    <m:r>
                      <a:rPr lang="en-GB" b="1" i="1" smtClean="0">
                        <a:latin typeface="Cambria Math" panose="02040503050406030204" pitchFamily="18" charset="0"/>
                      </a:rPr>
                      <m:t>𝑨</m:t>
                    </m:r>
                    <m:r>
                      <a:rPr lang="en-GB" b="1" i="1" smtClean="0">
                        <a:latin typeface="Cambria Math" panose="02040503050406030204" pitchFamily="18" charset="0"/>
                      </a:rPr>
                      <m:t>=</m:t>
                    </m:r>
                    <m:r>
                      <a:rPr lang="en-GB" b="1" i="1" smtClean="0">
                        <a:latin typeface="Cambria Math" panose="02040503050406030204" pitchFamily="18" charset="0"/>
                      </a:rPr>
                      <m:t>𝟕𝟓</m:t>
                    </m:r>
                    <m:r>
                      <a:rPr lang="en-GB" b="1" i="1" smtClean="0">
                        <a:latin typeface="Cambria Math" panose="02040503050406030204" pitchFamily="18" charset="0"/>
                      </a:rPr>
                      <m:t>+</m:t>
                    </m:r>
                    <m:r>
                      <a:rPr lang="en-GB" b="1" i="1" smtClean="0">
                        <a:latin typeface="Cambria Math" panose="02040503050406030204" pitchFamily="18" charset="0"/>
                      </a:rPr>
                      <m:t>𝟐𝟓</m:t>
                    </m:r>
                    <m:r>
                      <a:rPr lang="en-GB" b="1" i="1" smtClean="0">
                        <a:latin typeface="Cambria Math" panose="02040503050406030204" pitchFamily="18" charset="0"/>
                      </a:rPr>
                      <m:t>𝝅</m:t>
                    </m:r>
                    <m:r>
                      <a:rPr lang="en-GB" b="1" i="1" smtClean="0">
                        <a:latin typeface="Cambria Math" panose="02040503050406030204" pitchFamily="18" charset="0"/>
                      </a:rPr>
                      <m:t>=</m:t>
                    </m:r>
                    <m:r>
                      <a:rPr lang="en-GB" b="1" i="1" smtClean="0">
                        <a:latin typeface="Cambria Math" panose="02040503050406030204" pitchFamily="18" charset="0"/>
                      </a:rPr>
                      <m:t>𝟏𝟓𝟑</m:t>
                    </m:r>
                    <m:r>
                      <a:rPr lang="en-GB" b="1" i="1" smtClean="0">
                        <a:latin typeface="Cambria Math" panose="02040503050406030204" pitchFamily="18" charset="0"/>
                      </a:rPr>
                      <m:t>.</m:t>
                    </m:r>
                    <m:r>
                      <a:rPr lang="en-GB" b="1" i="1" smtClean="0">
                        <a:latin typeface="Cambria Math" panose="02040503050406030204" pitchFamily="18" charset="0"/>
                      </a:rPr>
                      <m:t>𝟓</m:t>
                    </m:r>
                  </m:oMath>
                </a14:m>
                <a:r>
                  <a:rPr lang="en-GB" b="1" dirty="0"/>
                  <a:t> m</a:t>
                </a:r>
                <a:r>
                  <a:rPr lang="en-GB" b="1" baseline="30000" dirty="0"/>
                  <a:t>2</a:t>
                </a:r>
              </a:p>
            </p:txBody>
          </p:sp>
        </mc:Choice>
        <mc:Fallback xmlns="">
          <p:sp>
            <p:nvSpPr>
              <p:cNvPr id="38" name="TextBox 37"/>
              <p:cNvSpPr txBox="1">
                <a:spLocks noRot="1" noChangeAspect="1" noMove="1" noResize="1" noEditPoints="1" noAdjustHandles="1" noChangeArrowheads="1" noChangeShapeType="1" noTextEdit="1"/>
              </p:cNvSpPr>
              <p:nvPr/>
            </p:nvSpPr>
            <p:spPr>
              <a:xfrm>
                <a:off x="5978376" y="5329489"/>
                <a:ext cx="2986680" cy="369332"/>
              </a:xfrm>
              <a:prstGeom prst="rect">
                <a:avLst/>
              </a:prstGeom>
              <a:blipFill rotWithShape="0">
                <a:blip r:embed="rId4"/>
                <a:stretch>
                  <a:fillRect t="-8197" b="-24590"/>
                </a:stretch>
              </a:blipFill>
            </p:spPr>
            <p:txBody>
              <a:bodyPr/>
              <a:lstStyle/>
              <a:p>
                <a:r>
                  <a:rPr lang="en-GB">
                    <a:noFill/>
                  </a:rPr>
                  <a:t> </a:t>
                </a:r>
              </a:p>
            </p:txBody>
          </p:sp>
        </mc:Fallback>
      </mc:AlternateContent>
      <p:sp>
        <p:nvSpPr>
          <p:cNvPr id="39" name="Rectangle 38"/>
          <p:cNvSpPr/>
          <p:nvPr/>
        </p:nvSpPr>
        <p:spPr>
          <a:xfrm>
            <a:off x="2227692" y="3771920"/>
            <a:ext cx="1694222" cy="4080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0" name="Rectangle 39"/>
          <p:cNvSpPr/>
          <p:nvPr/>
        </p:nvSpPr>
        <p:spPr>
          <a:xfrm>
            <a:off x="6034144" y="3684572"/>
            <a:ext cx="2119256" cy="5191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1" name="Rectangle 40"/>
          <p:cNvSpPr/>
          <p:nvPr/>
        </p:nvSpPr>
        <p:spPr>
          <a:xfrm>
            <a:off x="6610728" y="5254591"/>
            <a:ext cx="2354328" cy="5191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42" name="Straight Connector 41"/>
          <p:cNvCxnSpPr/>
          <p:nvPr/>
        </p:nvCxnSpPr>
        <p:spPr>
          <a:xfrm flipV="1">
            <a:off x="4470400" y="4914901"/>
            <a:ext cx="25400" cy="1473199"/>
          </a:xfrm>
          <a:prstGeom prst="line">
            <a:avLst/>
          </a:prstGeom>
          <a:ln>
            <a:prstDash val="sysDash"/>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305592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9"/>
                                        </p:tgtEl>
                                      </p:cBhvr>
                                    </p:animEffect>
                                    <p:set>
                                      <p:cBhvr>
                                        <p:cTn id="7" dur="1" fill="hold">
                                          <p:stCondLst>
                                            <p:cond delay="499"/>
                                          </p:stCondLst>
                                        </p:cTn>
                                        <p:tgtEl>
                                          <p:spTgt spid="39"/>
                                        </p:tgtEl>
                                        <p:attrNameLst>
                                          <p:attrName>style.visibility</p:attrName>
                                        </p:attrNameLst>
                                      </p:cBhvr>
                                      <p:to>
                                        <p:strVal val="hidden"/>
                                      </p:to>
                                    </p:set>
                                  </p:childTnLst>
                                </p:cTn>
                              </p:par>
                              <p:par>
                                <p:cTn id="8" presetID="2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childTnLst>
                    </p:cTn>
                  </p:par>
                </p:childTnLst>
              </p:cTn>
              <p:nextCondLst>
                <p:cond evt="onClick" delay="0">
                  <p:tgtEl>
                    <p:spTgt spid="39"/>
                  </p:tgtEl>
                </p:cond>
              </p:nextCondLst>
            </p:seq>
            <p:seq concurrent="1" nextAc="seek">
              <p:cTn id="11" restart="whenNotActive" fill="hold" evtFilter="cancelBubble" nodeType="interactiveSeq">
                <p:stCondLst>
                  <p:cond evt="onClick" delay="0">
                    <p:tgtEl>
                      <p:spTgt spid="4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40"/>
                                        </p:tgtEl>
                                      </p:cBhvr>
                                    </p:animEffect>
                                    <p:set>
                                      <p:cBhvr>
                                        <p:cTn id="16" dur="1" fill="hold">
                                          <p:stCondLst>
                                            <p:cond delay="499"/>
                                          </p:stCondLst>
                                        </p:cTn>
                                        <p:tgtEl>
                                          <p:spTgt spid="40"/>
                                        </p:tgtEl>
                                        <p:attrNameLst>
                                          <p:attrName>style.visibility</p:attrName>
                                        </p:attrNameLst>
                                      </p:cBhvr>
                                      <p:to>
                                        <p:strVal val="hidden"/>
                                      </p:to>
                                    </p:set>
                                  </p:childTnLst>
                                </p:cTn>
                              </p:par>
                              <p:par>
                                <p:cTn id="17" presetID="22" presetClass="entr" presetSubtype="8"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childTnLst>
              </p:cTn>
              <p:nextCondLst>
                <p:cond evt="onClick" delay="0">
                  <p:tgtEl>
                    <p:spTgt spid="40"/>
                  </p:tgtEl>
                </p:cond>
              </p:nextCondLst>
            </p:seq>
            <p:seq concurrent="1" nextAc="seek">
              <p:cTn id="20" restart="whenNotActive" fill="hold" evtFilter="cancelBubble" nodeType="interactiveSeq">
                <p:stCondLst>
                  <p:cond evt="onClick" delay="0">
                    <p:tgtEl>
                      <p:spTgt spid="4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41"/>
                                        </p:tgtEl>
                                      </p:cBhvr>
                                    </p:animEffect>
                                    <p:set>
                                      <p:cBhvr>
                                        <p:cTn id="25" dur="1" fill="hold">
                                          <p:stCondLst>
                                            <p:cond delay="499"/>
                                          </p:stCondLst>
                                        </p:cTn>
                                        <p:tgtEl>
                                          <p:spTgt spid="41"/>
                                        </p:tgtEl>
                                        <p:attrNameLst>
                                          <p:attrName>style.visibility</p:attrName>
                                        </p:attrNameLst>
                                      </p:cBhvr>
                                      <p:to>
                                        <p:strVal val="hidden"/>
                                      </p:to>
                                    </p:set>
                                  </p:childTnLst>
                                </p:cTn>
                              </p:par>
                              <p:par>
                                <p:cTn id="26" presetID="22" presetClass="entr" presetSubtype="1"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up)">
                                      <p:cBhvr>
                                        <p:cTn id="28" dur="500"/>
                                        <p:tgtEl>
                                          <p:spTgt spid="42"/>
                                        </p:tgtEl>
                                      </p:cBhvr>
                                    </p:animEffect>
                                  </p:childTnLst>
                                </p:cTn>
                              </p:par>
                            </p:childTnLst>
                          </p:cTn>
                        </p:par>
                      </p:childTnLst>
                    </p:cTn>
                  </p:par>
                </p:childTnLst>
              </p:cTn>
              <p:nextCondLst>
                <p:cond evt="onClick" delay="0">
                  <p:tgtEl>
                    <p:spTgt spid="41"/>
                  </p:tgtEl>
                </p:cond>
              </p:nextCondLst>
            </p:seq>
          </p:childTnLst>
        </p:cTn>
      </p:par>
    </p:tnLst>
    <p:bldLst>
      <p:bldP spid="39" grpId="0" animBg="1"/>
      <p:bldP spid="40" grpId="0" animBg="1"/>
      <p:bldP spid="4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4"/>
          <p:cNvSpPr/>
          <p:nvPr/>
        </p:nvSpPr>
        <p:spPr>
          <a:xfrm>
            <a:off x="1403648" y="4293096"/>
            <a:ext cx="2376264" cy="170140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Trapezoid 5"/>
          <p:cNvSpPr/>
          <p:nvPr/>
        </p:nvSpPr>
        <p:spPr>
          <a:xfrm rot="5400000">
            <a:off x="3469020" y="4603493"/>
            <a:ext cx="1701903" cy="1080120"/>
          </a:xfrm>
          <a:prstGeom prst="trapezoid">
            <a:avLst>
              <a:gd name="adj" fmla="val 35826"/>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Pie 6"/>
          <p:cNvSpPr/>
          <p:nvPr/>
        </p:nvSpPr>
        <p:spPr>
          <a:xfrm rot="5400000">
            <a:off x="4364881" y="4567183"/>
            <a:ext cx="964298" cy="1151739"/>
          </a:xfrm>
          <a:prstGeom prst="pie">
            <a:avLst>
              <a:gd name="adj1" fmla="val 10798831"/>
              <a:gd name="adj2" fmla="val 21584806"/>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8" name="TextBox 7"/>
          <p:cNvSpPr txBox="1"/>
          <p:nvPr/>
        </p:nvSpPr>
        <p:spPr>
          <a:xfrm>
            <a:off x="1920511" y="4727553"/>
            <a:ext cx="1368152" cy="830997"/>
          </a:xfrm>
          <a:prstGeom prst="rect">
            <a:avLst/>
          </a:prstGeom>
          <a:noFill/>
        </p:spPr>
        <p:txBody>
          <a:bodyPr wrap="square" rtlCol="0">
            <a:spAutoFit/>
          </a:bodyPr>
          <a:lstStyle/>
          <a:p>
            <a:pPr algn="ctr"/>
            <a:r>
              <a:rPr lang="en-GB" sz="2400" dirty="0"/>
              <a:t>DEATH LASER</a:t>
            </a:r>
          </a:p>
        </p:txBody>
      </p:sp>
      <p:cxnSp>
        <p:nvCxnSpPr>
          <p:cNvPr id="9" name="Straight Arrow Connector 8"/>
          <p:cNvCxnSpPr/>
          <p:nvPr/>
        </p:nvCxnSpPr>
        <p:spPr>
          <a:xfrm>
            <a:off x="1206500" y="4292600"/>
            <a:ext cx="640" cy="1724297"/>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
        <p:nvSpPr>
          <p:cNvPr id="11" name="TextBox 10"/>
          <p:cNvSpPr txBox="1"/>
          <p:nvPr/>
        </p:nvSpPr>
        <p:spPr>
          <a:xfrm>
            <a:off x="467544" y="4958385"/>
            <a:ext cx="719729" cy="369332"/>
          </a:xfrm>
          <a:prstGeom prst="rect">
            <a:avLst/>
          </a:prstGeom>
          <a:noFill/>
        </p:spPr>
        <p:txBody>
          <a:bodyPr wrap="square" rtlCol="0">
            <a:spAutoFit/>
          </a:bodyPr>
          <a:lstStyle/>
          <a:p>
            <a:pPr algn="ctr"/>
            <a:r>
              <a:rPr lang="en-GB" dirty="0"/>
              <a:t>12m</a:t>
            </a:r>
          </a:p>
        </p:txBody>
      </p:sp>
      <p:sp>
        <p:nvSpPr>
          <p:cNvPr id="12" name="TextBox 11"/>
          <p:cNvSpPr txBox="1"/>
          <p:nvPr/>
        </p:nvSpPr>
        <p:spPr>
          <a:xfrm>
            <a:off x="2231915" y="3781811"/>
            <a:ext cx="719729" cy="369332"/>
          </a:xfrm>
          <a:prstGeom prst="rect">
            <a:avLst/>
          </a:prstGeom>
          <a:noFill/>
        </p:spPr>
        <p:txBody>
          <a:bodyPr wrap="square" rtlCol="0">
            <a:spAutoFit/>
          </a:bodyPr>
          <a:lstStyle/>
          <a:p>
            <a:pPr algn="ctr"/>
            <a:r>
              <a:rPr lang="en-GB" dirty="0"/>
              <a:t>14m</a:t>
            </a:r>
          </a:p>
        </p:txBody>
      </p:sp>
      <p:cxnSp>
        <p:nvCxnSpPr>
          <p:cNvPr id="13" name="Straight Arrow Connector 12"/>
          <p:cNvCxnSpPr/>
          <p:nvPr/>
        </p:nvCxnSpPr>
        <p:spPr>
          <a:xfrm flipH="1">
            <a:off x="5597768" y="4648200"/>
            <a:ext cx="15632" cy="1008819"/>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
        <p:nvSpPr>
          <p:cNvPr id="15" name="TextBox 14"/>
          <p:cNvSpPr txBox="1"/>
          <p:nvPr/>
        </p:nvSpPr>
        <p:spPr>
          <a:xfrm>
            <a:off x="5554283" y="4958385"/>
            <a:ext cx="719729" cy="369332"/>
          </a:xfrm>
          <a:prstGeom prst="rect">
            <a:avLst/>
          </a:prstGeom>
          <a:noFill/>
        </p:spPr>
        <p:txBody>
          <a:bodyPr wrap="square" rtlCol="0">
            <a:spAutoFit/>
          </a:bodyPr>
          <a:lstStyle/>
          <a:p>
            <a:pPr algn="ctr"/>
            <a:r>
              <a:rPr lang="en-GB" dirty="0"/>
              <a:t>8m</a:t>
            </a:r>
          </a:p>
        </p:txBody>
      </p:sp>
      <p:cxnSp>
        <p:nvCxnSpPr>
          <p:cNvPr id="16" name="Straight Arrow Connector 15"/>
          <p:cNvCxnSpPr/>
          <p:nvPr/>
        </p:nvCxnSpPr>
        <p:spPr>
          <a:xfrm>
            <a:off x="1444948" y="6165304"/>
            <a:ext cx="4021437"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
        <p:nvSpPr>
          <p:cNvPr id="19" name="TextBox 18"/>
          <p:cNvSpPr txBox="1"/>
          <p:nvPr/>
        </p:nvSpPr>
        <p:spPr>
          <a:xfrm>
            <a:off x="2928798" y="6174345"/>
            <a:ext cx="719729" cy="369332"/>
          </a:xfrm>
          <a:prstGeom prst="rect">
            <a:avLst/>
          </a:prstGeom>
          <a:noFill/>
        </p:spPr>
        <p:txBody>
          <a:bodyPr wrap="square" rtlCol="0">
            <a:spAutoFit/>
          </a:bodyPr>
          <a:lstStyle/>
          <a:p>
            <a:pPr algn="ctr"/>
            <a:r>
              <a:rPr lang="en-GB" dirty="0"/>
              <a:t>25m</a:t>
            </a:r>
          </a:p>
        </p:txBody>
      </p:sp>
      <mc:AlternateContent xmlns:mc="http://schemas.openxmlformats.org/markup-compatibility/2006" xmlns:a14="http://schemas.microsoft.com/office/drawing/2010/main">
        <mc:Choice Requires="a14">
          <p:sp>
            <p:nvSpPr>
              <p:cNvPr id="20" name="TextBox 19"/>
              <p:cNvSpPr txBox="1"/>
              <p:nvPr/>
            </p:nvSpPr>
            <p:spPr>
              <a:xfrm>
                <a:off x="6274012" y="4437112"/>
                <a:ext cx="2868844" cy="1200329"/>
              </a:xfrm>
              <a:prstGeom prst="rect">
                <a:avLst/>
              </a:prstGeom>
              <a:noFill/>
            </p:spPr>
            <p:txBody>
              <a:bodyPr wrap="square" rtlCol="0">
                <a:spAutoFit/>
              </a:bodyPr>
              <a:lstStyle/>
              <a:p>
                <a:r>
                  <a:rPr lang="en-GB" b="1" dirty="0"/>
                  <a:t>Rectangle: </a:t>
                </a:r>
                <a14:m>
                  <m:oMath xmlns:m="http://schemas.openxmlformats.org/officeDocument/2006/math">
                    <m:r>
                      <a:rPr lang="en-GB" b="1" i="1" smtClean="0">
                        <a:latin typeface="Cambria Math" panose="02040503050406030204" pitchFamily="18" charset="0"/>
                      </a:rPr>
                      <m:t>𝟏𝟒</m:t>
                    </m:r>
                    <m:r>
                      <a:rPr lang="en-GB" b="1" i="1" smtClean="0">
                        <a:latin typeface="Cambria Math" panose="02040503050406030204" pitchFamily="18" charset="0"/>
                      </a:rPr>
                      <m:t>×</m:t>
                    </m:r>
                    <m:r>
                      <a:rPr lang="en-GB" b="1" i="1" smtClean="0">
                        <a:latin typeface="Cambria Math" panose="02040503050406030204" pitchFamily="18" charset="0"/>
                      </a:rPr>
                      <m:t>𝟏𝟐</m:t>
                    </m:r>
                    <m:r>
                      <a:rPr lang="en-GB" b="1" i="1" smtClean="0">
                        <a:latin typeface="Cambria Math" panose="02040503050406030204" pitchFamily="18" charset="0"/>
                      </a:rPr>
                      <m:t>=</m:t>
                    </m:r>
                    <m:r>
                      <a:rPr lang="en-GB" b="1" i="1" smtClean="0">
                        <a:latin typeface="Cambria Math" panose="02040503050406030204" pitchFamily="18" charset="0"/>
                      </a:rPr>
                      <m:t>𝟏𝟔𝟖</m:t>
                    </m:r>
                  </m:oMath>
                </a14:m>
                <a:endParaRPr lang="en-GB" b="1" dirty="0"/>
              </a:p>
              <a:p>
                <a:r>
                  <a:rPr lang="en-GB" b="1" dirty="0"/>
                  <a:t>Trapezium: </a:t>
                </a:r>
                <a14:m>
                  <m:oMath xmlns:m="http://schemas.openxmlformats.org/officeDocument/2006/math">
                    <m:r>
                      <a:rPr lang="en-GB" b="1" i="1" smtClean="0">
                        <a:latin typeface="Cambria Math" panose="02040503050406030204" pitchFamily="18" charset="0"/>
                      </a:rPr>
                      <m:t>𝟏𝟎</m:t>
                    </m:r>
                    <m:r>
                      <a:rPr lang="en-GB" b="1" i="1" smtClean="0">
                        <a:latin typeface="Cambria Math" panose="02040503050406030204" pitchFamily="18" charset="0"/>
                      </a:rPr>
                      <m:t>×</m:t>
                    </m:r>
                    <m:r>
                      <a:rPr lang="en-GB" b="1" i="1" smtClean="0">
                        <a:latin typeface="Cambria Math" panose="02040503050406030204" pitchFamily="18" charset="0"/>
                      </a:rPr>
                      <m:t>𝟕</m:t>
                    </m:r>
                    <m:r>
                      <a:rPr lang="en-GB" b="1" i="1" smtClean="0">
                        <a:latin typeface="Cambria Math" panose="02040503050406030204" pitchFamily="18" charset="0"/>
                      </a:rPr>
                      <m:t>=</m:t>
                    </m:r>
                    <m:r>
                      <a:rPr lang="en-GB" b="1" i="1" smtClean="0">
                        <a:latin typeface="Cambria Math" panose="02040503050406030204" pitchFamily="18" charset="0"/>
                      </a:rPr>
                      <m:t>𝟕𝟎</m:t>
                    </m:r>
                  </m:oMath>
                </a14:m>
                <a:endParaRPr lang="en-GB" b="1" dirty="0"/>
              </a:p>
              <a:p>
                <a:r>
                  <a:rPr lang="en-GB" b="1" dirty="0"/>
                  <a:t>Semicircle: </a:t>
                </a:r>
                <a14:m>
                  <m:oMath xmlns:m="http://schemas.openxmlformats.org/officeDocument/2006/math">
                    <m:r>
                      <a:rPr lang="en-GB" b="1" i="1" smtClean="0">
                        <a:latin typeface="Cambria Math" panose="02040503050406030204" pitchFamily="18" charset="0"/>
                      </a:rPr>
                      <m:t>𝟖</m:t>
                    </m:r>
                    <m:r>
                      <a:rPr lang="en-GB" b="1" i="1" smtClean="0">
                        <a:latin typeface="Cambria Math" panose="02040503050406030204" pitchFamily="18" charset="0"/>
                      </a:rPr>
                      <m:t>𝝅</m:t>
                    </m:r>
                  </m:oMath>
                </a14:m>
                <a:endParaRPr lang="en-GB" b="1" dirty="0"/>
              </a:p>
              <a:p>
                <a:r>
                  <a:rPr lang="en-GB" b="1" dirty="0"/>
                  <a:t>Total </a:t>
                </a:r>
                <a14:m>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𝟐𝟔𝟑</m:t>
                    </m:r>
                    <m:r>
                      <a:rPr lang="en-GB" b="1" i="1" smtClean="0">
                        <a:latin typeface="Cambria Math" panose="02040503050406030204" pitchFamily="18" charset="0"/>
                      </a:rPr>
                      <m:t>.</m:t>
                    </m:r>
                    <m:r>
                      <a:rPr lang="en-GB" b="1" i="1" smtClean="0">
                        <a:latin typeface="Cambria Math" panose="02040503050406030204" pitchFamily="18" charset="0"/>
                      </a:rPr>
                      <m:t>𝟏</m:t>
                    </m:r>
                  </m:oMath>
                </a14:m>
                <a:r>
                  <a:rPr lang="en-GB" b="1" dirty="0"/>
                  <a:t> m</a:t>
                </a:r>
                <a:r>
                  <a:rPr lang="en-GB" b="1" baseline="30000" dirty="0"/>
                  <a:t>2</a:t>
                </a:r>
              </a:p>
            </p:txBody>
          </p:sp>
        </mc:Choice>
        <mc:Fallback xmlns="">
          <p:sp>
            <p:nvSpPr>
              <p:cNvPr id="20" name="TextBox 19"/>
              <p:cNvSpPr txBox="1">
                <a:spLocks noRot="1" noChangeAspect="1" noMove="1" noResize="1" noEditPoints="1" noAdjustHandles="1" noChangeArrowheads="1" noChangeShapeType="1" noTextEdit="1"/>
              </p:cNvSpPr>
              <p:nvPr/>
            </p:nvSpPr>
            <p:spPr>
              <a:xfrm>
                <a:off x="6274012" y="4437112"/>
                <a:ext cx="2868844" cy="1200329"/>
              </a:xfrm>
              <a:prstGeom prst="rect">
                <a:avLst/>
              </a:prstGeom>
              <a:blipFill rotWithShape="0">
                <a:blip r:embed="rId2"/>
                <a:stretch>
                  <a:fillRect l="-1699" t="-3046" b="-7107"/>
                </a:stretch>
              </a:blipFill>
            </p:spPr>
            <p:txBody>
              <a:bodyPr/>
              <a:lstStyle/>
              <a:p>
                <a:r>
                  <a:rPr lang="en-GB">
                    <a:noFill/>
                  </a:rPr>
                  <a:t> </a:t>
                </a:r>
              </a:p>
            </p:txBody>
          </p:sp>
        </mc:Fallback>
      </mc:AlternateContent>
      <p:cxnSp>
        <p:nvCxnSpPr>
          <p:cNvPr id="21" name="Straight Arrow Connector 20"/>
          <p:cNvCxnSpPr/>
          <p:nvPr/>
        </p:nvCxnSpPr>
        <p:spPr>
          <a:xfrm flipH="1" flipV="1">
            <a:off x="1384300" y="4178300"/>
            <a:ext cx="2400301" cy="1270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
        <p:nvSpPr>
          <p:cNvPr id="25" name="Rectangle 24"/>
          <p:cNvSpPr/>
          <p:nvPr/>
        </p:nvSpPr>
        <p:spPr>
          <a:xfrm>
            <a:off x="2203347" y="1529092"/>
            <a:ext cx="2170630" cy="1218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Pie 25"/>
          <p:cNvSpPr/>
          <p:nvPr/>
        </p:nvSpPr>
        <p:spPr>
          <a:xfrm rot="5400000">
            <a:off x="3759093" y="1457614"/>
            <a:ext cx="1229767" cy="1349957"/>
          </a:xfrm>
          <a:prstGeom prst="pie">
            <a:avLst>
              <a:gd name="adj1" fmla="val 10798831"/>
              <a:gd name="adj2" fmla="val 21584806"/>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27" name="Pie 26"/>
          <p:cNvSpPr/>
          <p:nvPr/>
        </p:nvSpPr>
        <p:spPr>
          <a:xfrm rot="16200000">
            <a:off x="1588464" y="1468995"/>
            <a:ext cx="1229767" cy="1349957"/>
          </a:xfrm>
          <a:prstGeom prst="pie">
            <a:avLst>
              <a:gd name="adj1" fmla="val 10798831"/>
              <a:gd name="adj2" fmla="val 21584806"/>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cxnSp>
        <p:nvCxnSpPr>
          <p:cNvPr id="28" name="Straight Arrow Connector 27"/>
          <p:cNvCxnSpPr/>
          <p:nvPr/>
        </p:nvCxnSpPr>
        <p:spPr>
          <a:xfrm flipV="1">
            <a:off x="1544000" y="1346908"/>
            <a:ext cx="3504954" cy="2"/>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31" name="Straight Arrow Connector 30"/>
          <p:cNvCxnSpPr/>
          <p:nvPr/>
        </p:nvCxnSpPr>
        <p:spPr>
          <a:xfrm>
            <a:off x="5207000" y="1490176"/>
            <a:ext cx="0" cy="125730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
        <p:nvSpPr>
          <p:cNvPr id="34" name="TextBox 33"/>
          <p:cNvSpPr txBox="1"/>
          <p:nvPr/>
        </p:nvSpPr>
        <p:spPr>
          <a:xfrm>
            <a:off x="5194418" y="1969812"/>
            <a:ext cx="719729" cy="369332"/>
          </a:xfrm>
          <a:prstGeom prst="rect">
            <a:avLst/>
          </a:prstGeom>
          <a:noFill/>
        </p:spPr>
        <p:txBody>
          <a:bodyPr wrap="square" rtlCol="0">
            <a:spAutoFit/>
          </a:bodyPr>
          <a:lstStyle/>
          <a:p>
            <a:pPr algn="ctr"/>
            <a:r>
              <a:rPr lang="en-GB" dirty="0"/>
              <a:t>10m</a:t>
            </a:r>
          </a:p>
        </p:txBody>
      </p:sp>
      <p:sp>
        <p:nvSpPr>
          <p:cNvPr id="35" name="TextBox 34"/>
          <p:cNvSpPr txBox="1"/>
          <p:nvPr/>
        </p:nvSpPr>
        <p:spPr>
          <a:xfrm>
            <a:off x="2878326" y="954563"/>
            <a:ext cx="719729" cy="369332"/>
          </a:xfrm>
          <a:prstGeom prst="rect">
            <a:avLst/>
          </a:prstGeom>
          <a:noFill/>
        </p:spPr>
        <p:txBody>
          <a:bodyPr wrap="square" rtlCol="0">
            <a:spAutoFit/>
          </a:bodyPr>
          <a:lstStyle/>
          <a:p>
            <a:pPr algn="ctr"/>
            <a:r>
              <a:rPr lang="en-GB" dirty="0"/>
              <a:t>30m</a:t>
            </a:r>
          </a:p>
        </p:txBody>
      </p:sp>
      <mc:AlternateContent xmlns:mc="http://schemas.openxmlformats.org/markup-compatibility/2006" xmlns:a14="http://schemas.microsoft.com/office/drawing/2010/main">
        <mc:Choice Requires="a14">
          <p:sp>
            <p:nvSpPr>
              <p:cNvPr id="36" name="TextBox 35"/>
              <p:cNvSpPr txBox="1"/>
              <p:nvPr/>
            </p:nvSpPr>
            <p:spPr>
              <a:xfrm>
                <a:off x="6072192" y="1517709"/>
                <a:ext cx="2868844" cy="929550"/>
              </a:xfrm>
              <a:prstGeom prst="rect">
                <a:avLst/>
              </a:prstGeom>
              <a:noFill/>
            </p:spPr>
            <p:txBody>
              <a:bodyPr wrap="square" rtlCol="0">
                <a:spAutoFit/>
              </a:bodyPr>
              <a:lstStyle/>
              <a:p>
                <a:r>
                  <a:rPr lang="en-GB" b="1" dirty="0"/>
                  <a:t>Rectangle: </a:t>
                </a:r>
                <a14:m>
                  <m:oMath xmlns:m="http://schemas.openxmlformats.org/officeDocument/2006/math">
                    <m:r>
                      <a:rPr lang="en-GB" b="1" i="1" smtClean="0">
                        <a:latin typeface="Cambria Math" panose="02040503050406030204" pitchFamily="18" charset="0"/>
                      </a:rPr>
                      <m:t>𝟐𝟎</m:t>
                    </m:r>
                    <m:r>
                      <a:rPr lang="en-GB" b="1" i="1" smtClean="0">
                        <a:latin typeface="Cambria Math" panose="02040503050406030204" pitchFamily="18" charset="0"/>
                      </a:rPr>
                      <m:t>×</m:t>
                    </m:r>
                    <m:r>
                      <a:rPr lang="en-GB" b="1" i="1" smtClean="0">
                        <a:latin typeface="Cambria Math" panose="02040503050406030204" pitchFamily="18" charset="0"/>
                      </a:rPr>
                      <m:t>𝟏𝟎</m:t>
                    </m:r>
                    <m:r>
                      <a:rPr lang="en-GB" b="1" i="1" smtClean="0">
                        <a:latin typeface="Cambria Math" panose="02040503050406030204" pitchFamily="18" charset="0"/>
                      </a:rPr>
                      <m:t>=</m:t>
                    </m:r>
                    <m:r>
                      <a:rPr lang="en-GB" b="1" i="1" smtClean="0">
                        <a:latin typeface="Cambria Math" panose="02040503050406030204" pitchFamily="18" charset="0"/>
                      </a:rPr>
                      <m:t>𝟐𝟎𝟎</m:t>
                    </m:r>
                  </m:oMath>
                </a14:m>
                <a:endParaRPr lang="en-GB" b="1" dirty="0"/>
              </a:p>
              <a:p>
                <a:r>
                  <a:rPr lang="en-GB" b="1" dirty="0"/>
                  <a:t>Circle: </a:t>
                </a:r>
                <a14:m>
                  <m:oMath xmlns:m="http://schemas.openxmlformats.org/officeDocument/2006/math">
                    <m:r>
                      <a:rPr lang="en-GB" b="1" i="1" smtClean="0">
                        <a:latin typeface="Cambria Math" panose="02040503050406030204" pitchFamily="18" charset="0"/>
                      </a:rPr>
                      <m:t>𝝅</m:t>
                    </m:r>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𝟓</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𝟐𝟓</m:t>
                    </m:r>
                    <m:r>
                      <a:rPr lang="en-GB" b="1" i="1" smtClean="0">
                        <a:latin typeface="Cambria Math" panose="02040503050406030204" pitchFamily="18" charset="0"/>
                      </a:rPr>
                      <m:t>𝝅</m:t>
                    </m:r>
                  </m:oMath>
                </a14:m>
                <a:endParaRPr lang="en-GB" b="1" dirty="0"/>
              </a:p>
              <a:p>
                <a:r>
                  <a:rPr lang="en-GB" b="1" dirty="0"/>
                  <a:t>Total </a:t>
                </a:r>
                <a14:m>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𝟐𝟕𝟖</m:t>
                    </m:r>
                    <m:r>
                      <a:rPr lang="en-GB" b="1" i="1" smtClean="0">
                        <a:latin typeface="Cambria Math" panose="02040503050406030204" pitchFamily="18" charset="0"/>
                      </a:rPr>
                      <m:t>.</m:t>
                    </m:r>
                    <m:r>
                      <a:rPr lang="en-GB" b="1" i="1" smtClean="0">
                        <a:latin typeface="Cambria Math" panose="02040503050406030204" pitchFamily="18" charset="0"/>
                      </a:rPr>
                      <m:t>𝟓</m:t>
                    </m:r>
                  </m:oMath>
                </a14:m>
                <a:r>
                  <a:rPr lang="en-GB" b="1" dirty="0"/>
                  <a:t> m</a:t>
                </a:r>
                <a:r>
                  <a:rPr lang="en-GB" b="1" baseline="30000" dirty="0"/>
                  <a:t>2</a:t>
                </a:r>
              </a:p>
            </p:txBody>
          </p:sp>
        </mc:Choice>
        <mc:Fallback xmlns="">
          <p:sp>
            <p:nvSpPr>
              <p:cNvPr id="36" name="TextBox 35"/>
              <p:cNvSpPr txBox="1">
                <a:spLocks noRot="1" noChangeAspect="1" noMove="1" noResize="1" noEditPoints="1" noAdjustHandles="1" noChangeArrowheads="1" noChangeShapeType="1" noTextEdit="1"/>
              </p:cNvSpPr>
              <p:nvPr/>
            </p:nvSpPr>
            <p:spPr>
              <a:xfrm>
                <a:off x="6072192" y="1517709"/>
                <a:ext cx="2868844" cy="929550"/>
              </a:xfrm>
              <a:prstGeom prst="rect">
                <a:avLst/>
              </a:prstGeom>
              <a:blipFill rotWithShape="0">
                <a:blip r:embed="rId3"/>
                <a:stretch>
                  <a:fillRect l="-1699" t="-3947" b="-9868"/>
                </a:stretch>
              </a:blipFill>
            </p:spPr>
            <p:txBody>
              <a:bodyPr/>
              <a:lstStyle/>
              <a:p>
                <a:r>
                  <a:rPr lang="en-GB">
                    <a:noFill/>
                  </a:rPr>
                  <a:t> </a:t>
                </a:r>
              </a:p>
            </p:txBody>
          </p:sp>
        </mc:Fallback>
      </mc:AlternateContent>
      <p:sp>
        <p:nvSpPr>
          <p:cNvPr id="37" name="Rectangle 36"/>
          <p:cNvSpPr/>
          <p:nvPr/>
        </p:nvSpPr>
        <p:spPr>
          <a:xfrm>
            <a:off x="6072192" y="1509573"/>
            <a:ext cx="2748280" cy="9376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8" name="Rectangle 37"/>
          <p:cNvSpPr/>
          <p:nvPr/>
        </p:nvSpPr>
        <p:spPr>
          <a:xfrm>
            <a:off x="6203496" y="4334449"/>
            <a:ext cx="2737540" cy="13225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9" name="Rectangle 38"/>
          <p:cNvSpPr/>
          <p:nvPr/>
        </p:nvSpPr>
        <p:spPr>
          <a:xfrm>
            <a:off x="467544" y="1196752"/>
            <a:ext cx="432048"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err="1"/>
              <a:t>i</a:t>
            </a:r>
            <a:endParaRPr lang="en-GB" dirty="0"/>
          </a:p>
        </p:txBody>
      </p:sp>
      <p:sp>
        <p:nvSpPr>
          <p:cNvPr id="40" name="Rectangle 39"/>
          <p:cNvSpPr/>
          <p:nvPr/>
        </p:nvSpPr>
        <p:spPr>
          <a:xfrm>
            <a:off x="467544" y="3565787"/>
            <a:ext cx="432048"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ii</a:t>
            </a:r>
          </a:p>
        </p:txBody>
      </p:sp>
    </p:spTree>
    <p:extLst>
      <p:ext uri="{BB962C8B-B14F-4D97-AF65-F5344CB8AC3E}">
        <p14:creationId xmlns:p14="http://schemas.microsoft.com/office/powerpoint/2010/main" val="32678527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8" restart="whenNotActive" fill="hold" evtFilter="cancelBubble" nodeType="interactiveSeq">
                <p:stCondLst>
                  <p:cond evt="onClick" delay="0">
                    <p:tgtEl>
                      <p:spTgt spid="3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8"/>
                                        </p:tgtEl>
                                      </p:cBhvr>
                                    </p:animEffect>
                                    <p:set>
                                      <p:cBhvr>
                                        <p:cTn id="13"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bldLst>
      <p:bldP spid="37" grpId="0" animBg="1"/>
      <p:bldP spid="3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Subtractive Method Examples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4"/>
          <p:cNvSpPr/>
          <p:nvPr/>
        </p:nvSpPr>
        <p:spPr>
          <a:xfrm>
            <a:off x="1222400" y="2104409"/>
            <a:ext cx="2304256" cy="22322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 name="Oval 5"/>
          <p:cNvSpPr/>
          <p:nvPr/>
        </p:nvSpPr>
        <p:spPr>
          <a:xfrm>
            <a:off x="1222400" y="2093027"/>
            <a:ext cx="2304256" cy="22535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p:nvPr/>
        </p:nvCxnSpPr>
        <p:spPr>
          <a:xfrm>
            <a:off x="1187624" y="1955553"/>
            <a:ext cx="2339032" cy="23526"/>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2014663" y="1574388"/>
            <a:ext cx="719729" cy="461665"/>
          </a:xfrm>
          <a:prstGeom prst="rect">
            <a:avLst/>
          </a:prstGeom>
          <a:noFill/>
        </p:spPr>
        <p:txBody>
          <a:bodyPr wrap="square" rtlCol="0">
            <a:spAutoFit/>
          </a:bodyPr>
          <a:lstStyle/>
          <a:p>
            <a:pPr algn="ctr"/>
            <a:r>
              <a:rPr lang="en-GB" sz="2400" dirty="0"/>
              <a:t>8</a:t>
            </a:r>
            <a:endParaRPr lang="en-GB" dirty="0"/>
          </a:p>
        </p:txBody>
      </p:sp>
      <mc:AlternateContent xmlns:mc="http://schemas.openxmlformats.org/markup-compatibility/2006" xmlns:a14="http://schemas.microsoft.com/office/drawing/2010/main">
        <mc:Choice Requires="a14">
          <p:sp>
            <p:nvSpPr>
              <p:cNvPr id="10" name="TextBox 9"/>
              <p:cNvSpPr txBox="1"/>
              <p:nvPr/>
            </p:nvSpPr>
            <p:spPr>
              <a:xfrm>
                <a:off x="1294408" y="4456418"/>
                <a:ext cx="223224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𝐴</m:t>
                      </m:r>
                      <m:r>
                        <a:rPr lang="en-GB" sz="2400" b="0" i="1" smtClean="0">
                          <a:latin typeface="Cambria Math" panose="02040503050406030204" pitchFamily="18" charset="0"/>
                        </a:rPr>
                        <m:t>=</m:t>
                      </m:r>
                      <m:r>
                        <a:rPr lang="en-GB" sz="2400" b="1" i="1" smtClean="0">
                          <a:latin typeface="Cambria Math" panose="02040503050406030204" pitchFamily="18" charset="0"/>
                        </a:rPr>
                        <m:t>𝟔𝟒</m:t>
                      </m:r>
                      <m:r>
                        <a:rPr lang="en-GB" sz="2400" b="1" i="1" smtClean="0">
                          <a:latin typeface="Cambria Math" panose="02040503050406030204" pitchFamily="18" charset="0"/>
                        </a:rPr>
                        <m:t>−</m:t>
                      </m:r>
                      <m:r>
                        <a:rPr lang="en-GB" sz="2400" b="1" i="1" smtClean="0">
                          <a:latin typeface="Cambria Math" panose="02040503050406030204" pitchFamily="18" charset="0"/>
                        </a:rPr>
                        <m:t>𝟏𝟔</m:t>
                      </m:r>
                      <m:r>
                        <a:rPr lang="en-GB" sz="2400" b="1" i="1" smtClean="0">
                          <a:latin typeface="Cambria Math" panose="02040503050406030204" pitchFamily="18" charset="0"/>
                        </a:rPr>
                        <m:t>𝝅</m:t>
                      </m:r>
                    </m:oMath>
                  </m:oMathPara>
                </a14:m>
                <a:endParaRPr lang="en-GB" sz="24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1294408" y="4456418"/>
                <a:ext cx="2232248" cy="461665"/>
              </a:xfrm>
              <a:prstGeom prst="rect">
                <a:avLst/>
              </a:prstGeom>
              <a:blipFill rotWithShape="0">
                <a:blip r:embed="rId2"/>
                <a:stretch>
                  <a:fillRect/>
                </a:stretch>
              </a:blipFill>
            </p:spPr>
            <p:txBody>
              <a:bodyPr/>
              <a:lstStyle/>
              <a:p>
                <a:r>
                  <a:rPr lang="en-GB">
                    <a:noFill/>
                  </a:rPr>
                  <a:t> </a:t>
                </a:r>
              </a:p>
            </p:txBody>
          </p:sp>
        </mc:Fallback>
      </mc:AlternateContent>
      <p:sp>
        <p:nvSpPr>
          <p:cNvPr id="11" name="TextBox 10"/>
          <p:cNvSpPr txBox="1"/>
          <p:nvPr/>
        </p:nvSpPr>
        <p:spPr>
          <a:xfrm>
            <a:off x="395536" y="692696"/>
            <a:ext cx="7344816" cy="369332"/>
          </a:xfrm>
          <a:prstGeom prst="rect">
            <a:avLst/>
          </a:prstGeom>
          <a:noFill/>
        </p:spPr>
        <p:txBody>
          <a:bodyPr wrap="square" rtlCol="0">
            <a:spAutoFit/>
          </a:bodyPr>
          <a:lstStyle/>
          <a:p>
            <a:r>
              <a:rPr lang="en-GB" dirty="0"/>
              <a:t>What is the area of the black region in each case? (expressed exactly)</a:t>
            </a:r>
          </a:p>
        </p:txBody>
      </p:sp>
      <p:sp>
        <p:nvSpPr>
          <p:cNvPr id="12" name="Rectangle 11"/>
          <p:cNvSpPr/>
          <p:nvPr/>
        </p:nvSpPr>
        <p:spPr>
          <a:xfrm>
            <a:off x="5004048" y="2420348"/>
            <a:ext cx="3096000" cy="154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Pie 12"/>
          <p:cNvSpPr/>
          <p:nvPr/>
        </p:nvSpPr>
        <p:spPr>
          <a:xfrm>
            <a:off x="5004048" y="2420348"/>
            <a:ext cx="3096000" cy="3096000"/>
          </a:xfrm>
          <a:prstGeom prst="pie">
            <a:avLst>
              <a:gd name="adj1" fmla="val 10798831"/>
              <a:gd name="adj2" fmla="val 21584806"/>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4" name="TextBox 13"/>
          <p:cNvSpPr txBox="1"/>
          <p:nvPr/>
        </p:nvSpPr>
        <p:spPr>
          <a:xfrm>
            <a:off x="6192183" y="1835532"/>
            <a:ext cx="719729" cy="369332"/>
          </a:xfrm>
          <a:prstGeom prst="rect">
            <a:avLst/>
          </a:prstGeom>
          <a:noFill/>
        </p:spPr>
        <p:txBody>
          <a:bodyPr wrap="square" rtlCol="0">
            <a:spAutoFit/>
          </a:bodyPr>
          <a:lstStyle/>
          <a:p>
            <a:pPr algn="ctr"/>
            <a:r>
              <a:rPr lang="en-GB" dirty="0"/>
              <a:t>20</a:t>
            </a:r>
          </a:p>
        </p:txBody>
      </p:sp>
      <mc:AlternateContent xmlns:mc="http://schemas.openxmlformats.org/markup-compatibility/2006" xmlns:a14="http://schemas.microsoft.com/office/drawing/2010/main">
        <mc:Choice Requires="a14">
          <p:sp>
            <p:nvSpPr>
              <p:cNvPr id="15" name="TextBox 14"/>
              <p:cNvSpPr txBox="1"/>
              <p:nvPr/>
            </p:nvSpPr>
            <p:spPr>
              <a:xfrm>
                <a:off x="5220072" y="4320802"/>
                <a:ext cx="223224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𝐴</m:t>
                      </m:r>
                      <m:r>
                        <a:rPr lang="en-GB" sz="2400" b="0" i="1" smtClean="0">
                          <a:latin typeface="Cambria Math" panose="02040503050406030204" pitchFamily="18" charset="0"/>
                        </a:rPr>
                        <m:t>=</m:t>
                      </m:r>
                      <m:r>
                        <a:rPr lang="en-GB" sz="2400" b="1" i="1" smtClean="0">
                          <a:latin typeface="Cambria Math" panose="02040503050406030204" pitchFamily="18" charset="0"/>
                        </a:rPr>
                        <m:t>𝟐𝟎</m:t>
                      </m:r>
                      <m:r>
                        <a:rPr lang="en-GB" sz="2400" b="1" i="1" smtClean="0">
                          <a:latin typeface="Cambria Math" panose="02040503050406030204" pitchFamily="18" charset="0"/>
                        </a:rPr>
                        <m:t>−</m:t>
                      </m:r>
                      <m:r>
                        <a:rPr lang="en-GB" sz="2400" b="1" i="1" smtClean="0">
                          <a:latin typeface="Cambria Math" panose="02040503050406030204" pitchFamily="18" charset="0"/>
                        </a:rPr>
                        <m:t>𝟓𝟎</m:t>
                      </m:r>
                      <m:r>
                        <a:rPr lang="en-GB" sz="2400" b="1" i="1" smtClean="0">
                          <a:latin typeface="Cambria Math" panose="02040503050406030204" pitchFamily="18" charset="0"/>
                        </a:rPr>
                        <m:t>𝝅</m:t>
                      </m:r>
                    </m:oMath>
                  </m:oMathPara>
                </a14:m>
                <a:endParaRPr lang="en-GB" sz="2400" b="1" dirty="0"/>
              </a:p>
            </p:txBody>
          </p:sp>
        </mc:Choice>
        <mc:Fallback xmlns="">
          <p:sp>
            <p:nvSpPr>
              <p:cNvPr id="15" name="TextBox 14"/>
              <p:cNvSpPr txBox="1">
                <a:spLocks noRot="1" noChangeAspect="1" noMove="1" noResize="1" noEditPoints="1" noAdjustHandles="1" noChangeArrowheads="1" noChangeShapeType="1" noTextEdit="1"/>
              </p:cNvSpPr>
              <p:nvPr/>
            </p:nvSpPr>
            <p:spPr>
              <a:xfrm>
                <a:off x="5220072" y="4320802"/>
                <a:ext cx="2232248" cy="461665"/>
              </a:xfrm>
              <a:prstGeom prst="rect">
                <a:avLst/>
              </a:prstGeom>
              <a:blipFill rotWithShape="0">
                <a:blip r:embed="rId3"/>
                <a:stretch>
                  <a:fillRect/>
                </a:stretch>
              </a:blipFill>
            </p:spPr>
            <p:txBody>
              <a:bodyPr/>
              <a:lstStyle/>
              <a:p>
                <a:r>
                  <a:rPr lang="en-GB">
                    <a:noFill/>
                  </a:rPr>
                  <a:t> </a:t>
                </a:r>
              </a:p>
            </p:txBody>
          </p:sp>
        </mc:Fallback>
      </mc:AlternateContent>
      <p:cxnSp>
        <p:nvCxnSpPr>
          <p:cNvPr id="16" name="Straight Arrow Connector 15"/>
          <p:cNvCxnSpPr/>
          <p:nvPr/>
        </p:nvCxnSpPr>
        <p:spPr>
          <a:xfrm>
            <a:off x="5004048" y="2204864"/>
            <a:ext cx="3096000"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
        <p:nvSpPr>
          <p:cNvPr id="17" name="Rectangle 16"/>
          <p:cNvSpPr/>
          <p:nvPr/>
        </p:nvSpPr>
        <p:spPr>
          <a:xfrm>
            <a:off x="2032205" y="4440550"/>
            <a:ext cx="1710476" cy="4933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5957868" y="4304934"/>
            <a:ext cx="1710476" cy="4933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0177370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Rectilinear Shapes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23047" y="776251"/>
            <a:ext cx="6337276" cy="369332"/>
          </a:xfrm>
          <a:prstGeom prst="rect">
            <a:avLst/>
          </a:prstGeom>
          <a:noFill/>
        </p:spPr>
        <p:txBody>
          <a:bodyPr wrap="square" rtlCol="0">
            <a:spAutoFit/>
          </a:bodyPr>
          <a:lstStyle/>
          <a:p>
            <a:r>
              <a:rPr lang="en-GB" dirty="0"/>
              <a:t>A rectilinear shape is one whose edges all </a:t>
            </a:r>
            <a:r>
              <a:rPr lang="en-GB" u="sng" dirty="0"/>
              <a:t>meet at right angles</a:t>
            </a:r>
            <a:r>
              <a:rPr lang="en-GB" dirty="0"/>
              <a:t>.</a:t>
            </a:r>
          </a:p>
        </p:txBody>
      </p:sp>
      <p:cxnSp>
        <p:nvCxnSpPr>
          <p:cNvPr id="7" name="Straight Connector 6"/>
          <p:cNvCxnSpPr/>
          <p:nvPr/>
        </p:nvCxnSpPr>
        <p:spPr>
          <a:xfrm>
            <a:off x="2555111" y="2836708"/>
            <a:ext cx="0" cy="3312368"/>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2555111" y="6149076"/>
            <a:ext cx="4032448"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6587559" y="4852932"/>
            <a:ext cx="0" cy="1296144"/>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H="1" flipV="1">
            <a:off x="3635231" y="4852931"/>
            <a:ext cx="2952328" cy="1"/>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3635231" y="2836708"/>
            <a:ext cx="0" cy="2016222"/>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V="1">
            <a:off x="2555111" y="2836707"/>
            <a:ext cx="1080120" cy="1"/>
          </a:xfrm>
          <a:prstGeom prst="line">
            <a:avLst/>
          </a:prstGeom>
        </p:spPr>
        <p:style>
          <a:lnRef idx="1">
            <a:schemeClr val="dk1"/>
          </a:lnRef>
          <a:fillRef idx="0">
            <a:schemeClr val="dk1"/>
          </a:fillRef>
          <a:effectRef idx="0">
            <a:schemeClr val="dk1"/>
          </a:effectRef>
          <a:fontRef idx="minor">
            <a:schemeClr val="tx1"/>
          </a:fontRef>
        </p:style>
      </p:cxnSp>
      <p:grpSp>
        <p:nvGrpSpPr>
          <p:cNvPr id="28" name="Group 27"/>
          <p:cNvGrpSpPr/>
          <p:nvPr/>
        </p:nvGrpSpPr>
        <p:grpSpPr>
          <a:xfrm>
            <a:off x="2555110" y="5861043"/>
            <a:ext cx="260399" cy="288033"/>
            <a:chOff x="2267743" y="5157191"/>
            <a:chExt cx="260399" cy="288033"/>
          </a:xfrm>
        </p:grpSpPr>
        <p:cxnSp>
          <p:nvCxnSpPr>
            <p:cNvPr id="23" name="Straight Connector 22"/>
            <p:cNvCxnSpPr/>
            <p:nvPr/>
          </p:nvCxnSpPr>
          <p:spPr>
            <a:xfrm>
              <a:off x="2528142" y="5157192"/>
              <a:ext cx="0" cy="288032"/>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H="1" flipV="1">
              <a:off x="2267743" y="5157191"/>
              <a:ext cx="260399" cy="1"/>
            </a:xfrm>
            <a:prstGeom prst="line">
              <a:avLst/>
            </a:prstGeom>
          </p:spPr>
          <p:style>
            <a:lnRef idx="1">
              <a:schemeClr val="dk1"/>
            </a:lnRef>
            <a:fillRef idx="0">
              <a:schemeClr val="dk1"/>
            </a:fillRef>
            <a:effectRef idx="0">
              <a:schemeClr val="dk1"/>
            </a:effectRef>
            <a:fontRef idx="minor">
              <a:schemeClr val="tx1"/>
            </a:fontRef>
          </p:style>
        </p:cxnSp>
      </p:grpSp>
      <p:grpSp>
        <p:nvGrpSpPr>
          <p:cNvPr id="29" name="Group 28"/>
          <p:cNvGrpSpPr/>
          <p:nvPr/>
        </p:nvGrpSpPr>
        <p:grpSpPr>
          <a:xfrm rot="10800000">
            <a:off x="6324952" y="4854296"/>
            <a:ext cx="260399" cy="288033"/>
            <a:chOff x="2267743" y="5157191"/>
            <a:chExt cx="260399" cy="288033"/>
          </a:xfrm>
        </p:grpSpPr>
        <p:cxnSp>
          <p:nvCxnSpPr>
            <p:cNvPr id="30" name="Straight Connector 29"/>
            <p:cNvCxnSpPr/>
            <p:nvPr/>
          </p:nvCxnSpPr>
          <p:spPr>
            <a:xfrm>
              <a:off x="2528142" y="5157192"/>
              <a:ext cx="0" cy="288032"/>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H="1" flipV="1">
              <a:off x="2267743" y="5157191"/>
              <a:ext cx="260399" cy="1"/>
            </a:xfrm>
            <a:prstGeom prst="line">
              <a:avLst/>
            </a:prstGeom>
          </p:spPr>
          <p:style>
            <a:lnRef idx="1">
              <a:schemeClr val="dk1"/>
            </a:lnRef>
            <a:fillRef idx="0">
              <a:schemeClr val="dk1"/>
            </a:fillRef>
            <a:effectRef idx="0">
              <a:schemeClr val="dk1"/>
            </a:effectRef>
            <a:fontRef idx="minor">
              <a:schemeClr val="tx1"/>
            </a:fontRef>
          </p:style>
        </p:cxnSp>
      </p:grpSp>
      <p:grpSp>
        <p:nvGrpSpPr>
          <p:cNvPr id="32" name="Group 31"/>
          <p:cNvGrpSpPr/>
          <p:nvPr/>
        </p:nvGrpSpPr>
        <p:grpSpPr>
          <a:xfrm rot="16200000">
            <a:off x="6313344" y="5874859"/>
            <a:ext cx="260399" cy="288033"/>
            <a:chOff x="2267743" y="5157191"/>
            <a:chExt cx="260399" cy="288033"/>
          </a:xfrm>
        </p:grpSpPr>
        <p:cxnSp>
          <p:nvCxnSpPr>
            <p:cNvPr id="33" name="Straight Connector 32"/>
            <p:cNvCxnSpPr/>
            <p:nvPr/>
          </p:nvCxnSpPr>
          <p:spPr>
            <a:xfrm>
              <a:off x="2528142" y="5157192"/>
              <a:ext cx="0" cy="288032"/>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flipH="1" flipV="1">
              <a:off x="2267743" y="5157191"/>
              <a:ext cx="260399" cy="1"/>
            </a:xfrm>
            <a:prstGeom prst="line">
              <a:avLst/>
            </a:prstGeom>
          </p:spPr>
          <p:style>
            <a:lnRef idx="1">
              <a:schemeClr val="dk1"/>
            </a:lnRef>
            <a:fillRef idx="0">
              <a:schemeClr val="dk1"/>
            </a:fillRef>
            <a:effectRef idx="0">
              <a:schemeClr val="dk1"/>
            </a:effectRef>
            <a:fontRef idx="minor">
              <a:schemeClr val="tx1"/>
            </a:fontRef>
          </p:style>
        </p:cxnSp>
      </p:grpSp>
      <p:grpSp>
        <p:nvGrpSpPr>
          <p:cNvPr id="35" name="Group 34"/>
          <p:cNvGrpSpPr/>
          <p:nvPr/>
        </p:nvGrpSpPr>
        <p:grpSpPr>
          <a:xfrm rot="10800000">
            <a:off x="3374832" y="2829062"/>
            <a:ext cx="260399" cy="288033"/>
            <a:chOff x="2267743" y="5157191"/>
            <a:chExt cx="260399" cy="288033"/>
          </a:xfrm>
        </p:grpSpPr>
        <p:cxnSp>
          <p:nvCxnSpPr>
            <p:cNvPr id="36" name="Straight Connector 35"/>
            <p:cNvCxnSpPr/>
            <p:nvPr/>
          </p:nvCxnSpPr>
          <p:spPr>
            <a:xfrm>
              <a:off x="2528142" y="5157192"/>
              <a:ext cx="0" cy="288032"/>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flipH="1" flipV="1">
              <a:off x="2267743" y="5157191"/>
              <a:ext cx="260399" cy="1"/>
            </a:xfrm>
            <a:prstGeom prst="line">
              <a:avLst/>
            </a:prstGeom>
          </p:spPr>
          <p:style>
            <a:lnRef idx="1">
              <a:schemeClr val="dk1"/>
            </a:lnRef>
            <a:fillRef idx="0">
              <a:schemeClr val="dk1"/>
            </a:fillRef>
            <a:effectRef idx="0">
              <a:schemeClr val="dk1"/>
            </a:effectRef>
            <a:fontRef idx="minor">
              <a:schemeClr val="tx1"/>
            </a:fontRef>
          </p:style>
        </p:cxnSp>
      </p:grpSp>
      <p:grpSp>
        <p:nvGrpSpPr>
          <p:cNvPr id="38" name="Group 37"/>
          <p:cNvGrpSpPr/>
          <p:nvPr/>
        </p:nvGrpSpPr>
        <p:grpSpPr>
          <a:xfrm rot="5400000">
            <a:off x="2555109" y="2822890"/>
            <a:ext cx="260399" cy="288033"/>
            <a:chOff x="2267743" y="5157191"/>
            <a:chExt cx="260399" cy="288033"/>
          </a:xfrm>
        </p:grpSpPr>
        <p:cxnSp>
          <p:nvCxnSpPr>
            <p:cNvPr id="39" name="Straight Connector 38"/>
            <p:cNvCxnSpPr/>
            <p:nvPr/>
          </p:nvCxnSpPr>
          <p:spPr>
            <a:xfrm>
              <a:off x="2528142" y="5157192"/>
              <a:ext cx="0" cy="288032"/>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flipH="1" flipV="1">
              <a:off x="2267743" y="5157191"/>
              <a:ext cx="260399" cy="1"/>
            </a:xfrm>
            <a:prstGeom prst="line">
              <a:avLst/>
            </a:prstGeom>
          </p:spPr>
          <p:style>
            <a:lnRef idx="1">
              <a:schemeClr val="dk1"/>
            </a:lnRef>
            <a:fillRef idx="0">
              <a:schemeClr val="dk1"/>
            </a:fillRef>
            <a:effectRef idx="0">
              <a:schemeClr val="dk1"/>
            </a:effectRef>
            <a:fontRef idx="minor">
              <a:schemeClr val="tx1"/>
            </a:fontRef>
          </p:style>
        </p:cxnSp>
      </p:grpSp>
      <p:sp>
        <p:nvSpPr>
          <p:cNvPr id="41" name="TextBox 40"/>
          <p:cNvSpPr txBox="1"/>
          <p:nvPr/>
        </p:nvSpPr>
        <p:spPr>
          <a:xfrm>
            <a:off x="2741132" y="2417608"/>
            <a:ext cx="833534" cy="461665"/>
          </a:xfrm>
          <a:prstGeom prst="rect">
            <a:avLst/>
          </a:prstGeom>
          <a:noFill/>
        </p:spPr>
        <p:txBody>
          <a:bodyPr wrap="square" rtlCol="0">
            <a:spAutoFit/>
          </a:bodyPr>
          <a:lstStyle/>
          <a:p>
            <a:r>
              <a:rPr lang="en-GB" sz="2400" dirty="0"/>
              <a:t>2cm</a:t>
            </a:r>
          </a:p>
        </p:txBody>
      </p:sp>
      <p:sp>
        <p:nvSpPr>
          <p:cNvPr id="42" name="TextBox 41"/>
          <p:cNvSpPr txBox="1"/>
          <p:nvPr/>
        </p:nvSpPr>
        <p:spPr>
          <a:xfrm>
            <a:off x="1474991" y="4290849"/>
            <a:ext cx="1082860" cy="461665"/>
          </a:xfrm>
          <a:prstGeom prst="rect">
            <a:avLst/>
          </a:prstGeom>
          <a:noFill/>
        </p:spPr>
        <p:txBody>
          <a:bodyPr wrap="square" rtlCol="0">
            <a:spAutoFit/>
          </a:bodyPr>
          <a:lstStyle/>
          <a:p>
            <a:pPr algn="ctr"/>
            <a:r>
              <a:rPr lang="en-GB" sz="2400" dirty="0"/>
              <a:t>10cm</a:t>
            </a:r>
          </a:p>
        </p:txBody>
      </p:sp>
      <p:sp>
        <p:nvSpPr>
          <p:cNvPr id="43" name="TextBox 42"/>
          <p:cNvSpPr txBox="1"/>
          <p:nvPr/>
        </p:nvSpPr>
        <p:spPr>
          <a:xfrm>
            <a:off x="4047245" y="6206276"/>
            <a:ext cx="1082860" cy="461665"/>
          </a:xfrm>
          <a:prstGeom prst="rect">
            <a:avLst/>
          </a:prstGeom>
          <a:noFill/>
        </p:spPr>
        <p:txBody>
          <a:bodyPr wrap="square" rtlCol="0">
            <a:spAutoFit/>
          </a:bodyPr>
          <a:lstStyle/>
          <a:p>
            <a:pPr algn="ctr"/>
            <a:r>
              <a:rPr lang="en-GB" sz="2400" dirty="0"/>
              <a:t>10cm</a:t>
            </a:r>
          </a:p>
        </p:txBody>
      </p:sp>
      <p:sp>
        <p:nvSpPr>
          <p:cNvPr id="44" name="TextBox 43"/>
          <p:cNvSpPr txBox="1"/>
          <p:nvPr/>
        </p:nvSpPr>
        <p:spPr>
          <a:xfrm>
            <a:off x="6443544" y="5270171"/>
            <a:ext cx="1082860" cy="461665"/>
          </a:xfrm>
          <a:prstGeom prst="rect">
            <a:avLst/>
          </a:prstGeom>
          <a:noFill/>
        </p:spPr>
        <p:txBody>
          <a:bodyPr wrap="square" rtlCol="0">
            <a:spAutoFit/>
          </a:bodyPr>
          <a:lstStyle/>
          <a:p>
            <a:pPr algn="ctr"/>
            <a:r>
              <a:rPr lang="en-GB" sz="2400" dirty="0"/>
              <a:t>3cm</a:t>
            </a:r>
          </a:p>
        </p:txBody>
      </p:sp>
      <p:sp>
        <p:nvSpPr>
          <p:cNvPr id="45" name="TextBox 44"/>
          <p:cNvSpPr txBox="1"/>
          <p:nvPr/>
        </p:nvSpPr>
        <p:spPr>
          <a:xfrm>
            <a:off x="335661" y="1293657"/>
            <a:ext cx="4737695"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Copy this shape into your books and determine:</a:t>
            </a:r>
          </a:p>
          <a:p>
            <a:pPr marL="342900" indent="-342900">
              <a:buAutoNum type="alphaLcParenR"/>
            </a:pPr>
            <a:r>
              <a:rPr lang="en-GB" dirty="0"/>
              <a:t>The area</a:t>
            </a:r>
          </a:p>
          <a:p>
            <a:pPr marL="342900" indent="-342900">
              <a:buAutoNum type="alphaLcParenR"/>
            </a:pPr>
            <a:r>
              <a:rPr lang="en-GB" dirty="0"/>
              <a:t>The perimeter</a:t>
            </a:r>
          </a:p>
        </p:txBody>
      </p:sp>
      <p:sp>
        <p:nvSpPr>
          <p:cNvPr id="46" name="TextBox 45"/>
          <p:cNvSpPr txBox="1"/>
          <p:nvPr/>
        </p:nvSpPr>
        <p:spPr>
          <a:xfrm>
            <a:off x="4412765" y="2878716"/>
            <a:ext cx="3502220" cy="1169551"/>
          </a:xfrm>
          <a:prstGeom prst="rect">
            <a:avLst/>
          </a:prstGeom>
          <a:noFill/>
        </p:spPr>
        <p:txBody>
          <a:bodyPr wrap="square" rtlCol="0">
            <a:spAutoFit/>
          </a:bodyPr>
          <a:lstStyle/>
          <a:p>
            <a:r>
              <a:rPr lang="en-GB" sz="1400" dirty="0"/>
              <a:t>A few thoughts:</a:t>
            </a:r>
          </a:p>
          <a:p>
            <a:pPr marL="285750" indent="-285750">
              <a:buFont typeface="Arial" panose="020B0604020202020204" pitchFamily="34" charset="0"/>
              <a:buChar char="•"/>
            </a:pPr>
            <a:r>
              <a:rPr lang="en-GB" sz="1400" dirty="0"/>
              <a:t>Is it possible to find the area in </a:t>
            </a:r>
            <a:r>
              <a:rPr lang="en-GB" sz="1400" b="1" dirty="0"/>
              <a:t>two</a:t>
            </a:r>
            <a:r>
              <a:rPr lang="en-GB" sz="1400" dirty="0"/>
              <a:t> different ways?</a:t>
            </a:r>
          </a:p>
          <a:p>
            <a:pPr marL="285750" indent="-285750">
              <a:buFont typeface="Arial" panose="020B0604020202020204" pitchFamily="34" charset="0"/>
              <a:buChar char="•"/>
            </a:pPr>
            <a:r>
              <a:rPr lang="en-GB" sz="1400" dirty="0"/>
              <a:t>Is there a super clever way to find the perimeter without finding all the lengths?</a:t>
            </a:r>
          </a:p>
        </p:txBody>
      </p:sp>
    </p:spTree>
    <p:extLst>
      <p:ext uri="{BB962C8B-B14F-4D97-AF65-F5344CB8AC3E}">
        <p14:creationId xmlns:p14="http://schemas.microsoft.com/office/powerpoint/2010/main" val="13315184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789010" y="3920237"/>
                <a:ext cx="4572000" cy="2585323"/>
              </a:xfrm>
              <a:prstGeom prst="rect">
                <a:avLst/>
              </a:prstGeom>
            </p:spPr>
            <p:txBody>
              <a:bodyPr>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[JMO 2015 A5] Two circles of radius 1 cm fit exactly between two parallel lines, as shown in the diagram. The centres of the circles are 3 cm apart. What is the area of the shaded region bounded by the circles and the lines?</a:t>
                </a:r>
              </a:p>
              <a:p>
                <a:endParaRPr lang="en-GB" dirty="0">
                  <a:latin typeface="Calibri" panose="020F0502020204030204" pitchFamily="34" charset="0"/>
                  <a:cs typeface="Times New Roman" panose="02020603050405020304" pitchFamily="18" charset="0"/>
                </a:endParaRPr>
              </a:p>
              <a:p>
                <a:r>
                  <a:rPr lang="en-GB" b="1" dirty="0">
                    <a:latin typeface="Calibri" panose="020F0502020204030204" pitchFamily="34" charset="0"/>
                    <a:cs typeface="Times New Roman" panose="02020603050405020304" pitchFamily="18" charset="0"/>
                  </a:rPr>
                  <a:t>Solution: Cut two half circles (i.e. one full circle) out of a </a:t>
                </a:r>
                <a14:m>
                  <m:oMath xmlns:m="http://schemas.openxmlformats.org/officeDocument/2006/math">
                    <m:r>
                      <a:rPr lang="en-GB" b="1" i="1" smtClean="0">
                        <a:latin typeface="Cambria Math" panose="02040503050406030204" pitchFamily="18" charset="0"/>
                        <a:cs typeface="Times New Roman" panose="02020603050405020304" pitchFamily="18" charset="0"/>
                      </a:rPr>
                      <m:t>𝟐</m:t>
                    </m:r>
                    <m:r>
                      <a:rPr lang="en-GB" b="1" i="1" smtClean="0">
                        <a:latin typeface="Cambria Math" panose="02040503050406030204" pitchFamily="18" charset="0"/>
                        <a:cs typeface="Times New Roman" panose="02020603050405020304" pitchFamily="18" charset="0"/>
                      </a:rPr>
                      <m:t>×</m:t>
                    </m:r>
                    <m:r>
                      <a:rPr lang="en-GB" b="1" i="1" smtClean="0">
                        <a:latin typeface="Cambria Math" panose="02040503050406030204" pitchFamily="18" charset="0"/>
                        <a:cs typeface="Times New Roman" panose="02020603050405020304" pitchFamily="18" charset="0"/>
                      </a:rPr>
                      <m:t>𝟑</m:t>
                    </m:r>
                  </m:oMath>
                </a14:m>
                <a:r>
                  <a:rPr lang="en-GB" b="1" dirty="0">
                    <a:latin typeface="Calibri" panose="020F0502020204030204" pitchFamily="34" charset="0"/>
                    <a:cs typeface="Times New Roman" panose="02020603050405020304" pitchFamily="18" charset="0"/>
                  </a:rPr>
                  <a:t> rectangle, i.e.</a:t>
                </a:r>
              </a:p>
              <a:p>
                <a14:m>
                  <m:oMath xmlns:m="http://schemas.openxmlformats.org/officeDocument/2006/math">
                    <m:d>
                      <m:dPr>
                        <m:ctrlPr>
                          <a:rPr lang="en-GB" b="1" i="1" smtClean="0">
                            <a:latin typeface="Cambria Math" panose="02040503050406030204" pitchFamily="18" charset="0"/>
                            <a:cs typeface="Times New Roman" panose="02020603050405020304" pitchFamily="18" charset="0"/>
                          </a:rPr>
                        </m:ctrlPr>
                      </m:dPr>
                      <m:e>
                        <m:r>
                          <a:rPr lang="en-GB" b="1" i="1" smtClean="0">
                            <a:latin typeface="Cambria Math" panose="02040503050406030204" pitchFamily="18" charset="0"/>
                            <a:cs typeface="Times New Roman" panose="02020603050405020304" pitchFamily="18" charset="0"/>
                          </a:rPr>
                          <m:t>𝟔</m:t>
                        </m:r>
                        <m:r>
                          <a:rPr lang="en-GB" b="1" i="1" smtClean="0">
                            <a:latin typeface="Cambria Math" panose="02040503050406030204" pitchFamily="18" charset="0"/>
                            <a:cs typeface="Times New Roman" panose="02020603050405020304" pitchFamily="18" charset="0"/>
                          </a:rPr>
                          <m:t>−</m:t>
                        </m:r>
                        <m:r>
                          <a:rPr lang="en-GB" b="1" i="1" smtClean="0">
                            <a:latin typeface="Cambria Math" panose="02040503050406030204" pitchFamily="18" charset="0"/>
                            <a:cs typeface="Times New Roman" panose="02020603050405020304" pitchFamily="18" charset="0"/>
                          </a:rPr>
                          <m:t>𝝅</m:t>
                        </m:r>
                      </m:e>
                    </m:d>
                  </m:oMath>
                </a14:m>
                <a:r>
                  <a:rPr lang="en-GB" b="1" dirty="0"/>
                  <a:t> cm</a:t>
                </a:r>
                <a:r>
                  <a:rPr lang="en-GB" b="1" baseline="30000" dirty="0"/>
                  <a:t>2</a:t>
                </a:r>
              </a:p>
            </p:txBody>
          </p:sp>
        </mc:Choice>
        <mc:Fallback xmlns="">
          <p:sp>
            <p:nvSpPr>
              <p:cNvPr id="2" name="Rectangle 1"/>
              <p:cNvSpPr>
                <a:spLocks noRot="1" noChangeAspect="1" noMove="1" noResize="1" noEditPoints="1" noAdjustHandles="1" noChangeArrowheads="1" noChangeShapeType="1" noTextEdit="1"/>
              </p:cNvSpPr>
              <p:nvPr/>
            </p:nvSpPr>
            <p:spPr>
              <a:xfrm>
                <a:off x="789010" y="3920237"/>
                <a:ext cx="4572000" cy="2585323"/>
              </a:xfrm>
              <a:prstGeom prst="rect">
                <a:avLst/>
              </a:prstGeom>
              <a:blipFill rotWithShape="0">
                <a:blip r:embed="rId2"/>
                <a:stretch>
                  <a:fillRect l="-1067" t="-1179" r="-1333" b="-2830"/>
                </a:stretch>
              </a:blipFill>
            </p:spPr>
            <p:txBody>
              <a:bodyPr/>
              <a:lstStyle/>
              <a:p>
                <a:r>
                  <a:rPr lang="en-GB">
                    <a:noFill/>
                  </a:rPr>
                  <a:t> </a:t>
                </a:r>
              </a:p>
            </p:txBody>
          </p:sp>
        </mc:Fallback>
      </mc:AlternateContent>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861048"/>
            <a:ext cx="3240360" cy="1477328"/>
          </a:xfrm>
          <a:prstGeom prst="rect">
            <a:avLst/>
          </a:prstGeom>
          <a:noFill/>
          <a:ln>
            <a:noFill/>
          </a:ln>
        </p:spPr>
      </p:pic>
      <p:cxnSp>
        <p:nvCxnSpPr>
          <p:cNvPr id="5" name="Straight Arrow Connector 4"/>
          <p:cNvCxnSpPr/>
          <p:nvPr/>
        </p:nvCxnSpPr>
        <p:spPr>
          <a:xfrm>
            <a:off x="6156176" y="4599712"/>
            <a:ext cx="1872208"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6804248" y="4568934"/>
            <a:ext cx="792088" cy="400110"/>
          </a:xfrm>
          <a:prstGeom prst="rect">
            <a:avLst/>
          </a:prstGeom>
          <a:noFill/>
        </p:spPr>
        <p:txBody>
          <a:bodyPr wrap="square" rtlCol="0">
            <a:spAutoFit/>
          </a:bodyPr>
          <a:lstStyle/>
          <a:p>
            <a:r>
              <a:rPr lang="en-GB" sz="2000" b="1" dirty="0"/>
              <a:t>3cm</a:t>
            </a:r>
            <a:endParaRPr lang="en-GB" sz="1600" b="1" dirty="0"/>
          </a:p>
        </p:txBody>
      </p:sp>
      <p:cxnSp>
        <p:nvCxnSpPr>
          <p:cNvPr id="7" name="Straight Arrow Connector 6"/>
          <p:cNvCxnSpPr/>
          <p:nvPr/>
        </p:nvCxnSpPr>
        <p:spPr>
          <a:xfrm flipV="1">
            <a:off x="6181725" y="4019550"/>
            <a:ext cx="9525" cy="53340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5607732" y="4080301"/>
            <a:ext cx="792088" cy="400110"/>
          </a:xfrm>
          <a:prstGeom prst="rect">
            <a:avLst/>
          </a:prstGeom>
          <a:noFill/>
        </p:spPr>
        <p:txBody>
          <a:bodyPr wrap="square" rtlCol="0">
            <a:spAutoFit/>
          </a:bodyPr>
          <a:lstStyle/>
          <a:p>
            <a:r>
              <a:rPr lang="en-GB" sz="2000" b="1" dirty="0"/>
              <a:t>1cm</a:t>
            </a:r>
            <a:endParaRPr lang="en-GB" sz="1600" b="1" dirty="0"/>
          </a:p>
        </p:txBody>
      </p:sp>
      <mc:AlternateContent xmlns:mc="http://schemas.openxmlformats.org/markup-compatibility/2006" xmlns:a14="http://schemas.microsoft.com/office/drawing/2010/main">
        <mc:Choice Requires="a14">
          <p:sp>
            <p:nvSpPr>
              <p:cNvPr id="11" name="TextBox 10"/>
              <p:cNvSpPr txBox="1"/>
              <p:nvPr/>
            </p:nvSpPr>
            <p:spPr>
              <a:xfrm>
                <a:off x="5508104" y="5949280"/>
                <a:ext cx="3384376" cy="738664"/>
              </a:xfrm>
              <a:prstGeom prst="rect">
                <a:avLst/>
              </a:prstGeom>
              <a:noFill/>
            </p:spPr>
            <p:txBody>
              <a:bodyPr wrap="square" rtlCol="0">
                <a:spAutoFit/>
              </a:bodyPr>
              <a:lstStyle/>
              <a:p>
                <a:r>
                  <a:rPr lang="en-GB" sz="1400" dirty="0"/>
                  <a:t>The brackets ensures the unit of ‘cm</a:t>
                </a:r>
                <a:r>
                  <a:rPr lang="en-GB" sz="1400" baseline="30000" dirty="0"/>
                  <a:t>2</a:t>
                </a:r>
                <a:r>
                  <a:rPr lang="en-GB" sz="1400" dirty="0"/>
                  <a:t>’ applies to the 6 rather than just the </a:t>
                </a:r>
                <a14:m>
                  <m:oMath xmlns:m="http://schemas.openxmlformats.org/officeDocument/2006/math">
                    <m:r>
                      <a:rPr lang="en-GB" sz="1400" b="0" i="1" smtClean="0">
                        <a:latin typeface="Cambria Math" panose="02040503050406030204" pitchFamily="18" charset="0"/>
                      </a:rPr>
                      <m:t>𝜋</m:t>
                    </m:r>
                  </m:oMath>
                </a14:m>
                <a:r>
                  <a:rPr lang="en-GB" sz="1400" dirty="0"/>
                  <a:t> (BIDMAS applies to units as well!)</a:t>
                </a:r>
              </a:p>
            </p:txBody>
          </p:sp>
        </mc:Choice>
        <mc:Fallback xmlns="">
          <p:sp>
            <p:nvSpPr>
              <p:cNvPr id="11" name="TextBox 10"/>
              <p:cNvSpPr txBox="1">
                <a:spLocks noRot="1" noChangeAspect="1" noMove="1" noResize="1" noEditPoints="1" noAdjustHandles="1" noChangeArrowheads="1" noChangeShapeType="1" noTextEdit="1"/>
              </p:cNvSpPr>
              <p:nvPr/>
            </p:nvSpPr>
            <p:spPr>
              <a:xfrm>
                <a:off x="5508104" y="5949280"/>
                <a:ext cx="3384376" cy="738664"/>
              </a:xfrm>
              <a:prstGeom prst="rect">
                <a:avLst/>
              </a:prstGeom>
              <a:blipFill rotWithShape="0">
                <a:blip r:embed="rId4"/>
                <a:stretch>
                  <a:fillRect l="-541" t="-1653" b="-7438"/>
                </a:stretch>
              </a:blipFill>
            </p:spPr>
            <p:txBody>
              <a:bodyPr/>
              <a:lstStyle/>
              <a:p>
                <a:r>
                  <a:rPr lang="en-GB">
                    <a:noFill/>
                  </a:rPr>
                  <a:t> </a:t>
                </a:r>
              </a:p>
            </p:txBody>
          </p:sp>
        </mc:Fallback>
      </mc:AlternateContent>
      <p:cxnSp>
        <p:nvCxnSpPr>
          <p:cNvPr id="13" name="Straight Arrow Connector 12"/>
          <p:cNvCxnSpPr>
            <a:stCxn id="11" idx="1"/>
          </p:cNvCxnSpPr>
          <p:nvPr/>
        </p:nvCxnSpPr>
        <p:spPr>
          <a:xfrm flipH="1" flipV="1">
            <a:off x="4716016" y="6093296"/>
            <a:ext cx="792088" cy="2253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4" name="Group 13"/>
          <p:cNvGrpSpPr/>
          <p:nvPr/>
        </p:nvGrpSpPr>
        <p:grpSpPr>
          <a:xfrm>
            <a:off x="0" y="0"/>
            <a:ext cx="9143074" cy="599127"/>
            <a:chOff x="0" y="13335"/>
            <a:chExt cx="9144218" cy="599127"/>
          </a:xfrm>
        </p:grpSpPr>
        <p:sp>
          <p:nvSpPr>
            <p:cNvPr id="15"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16" name="Straight Connector 15"/>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7" name="Oval 16"/>
          <p:cNvSpPr/>
          <p:nvPr/>
        </p:nvSpPr>
        <p:spPr>
          <a:xfrm>
            <a:off x="1763688" y="1340768"/>
            <a:ext cx="2304256" cy="22075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8" name="Oval 17"/>
          <p:cNvSpPr/>
          <p:nvPr/>
        </p:nvSpPr>
        <p:spPr>
          <a:xfrm>
            <a:off x="2216086" y="1712687"/>
            <a:ext cx="1426999" cy="14369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p:cNvCxnSpPr/>
          <p:nvPr/>
        </p:nvCxnSpPr>
        <p:spPr>
          <a:xfrm>
            <a:off x="1728912" y="1175108"/>
            <a:ext cx="2339032" cy="23526"/>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
        <p:nvSpPr>
          <p:cNvPr id="20" name="TextBox 19"/>
          <p:cNvSpPr txBox="1"/>
          <p:nvPr/>
        </p:nvSpPr>
        <p:spPr>
          <a:xfrm>
            <a:off x="2555951" y="793943"/>
            <a:ext cx="719729" cy="461665"/>
          </a:xfrm>
          <a:prstGeom prst="rect">
            <a:avLst/>
          </a:prstGeom>
          <a:noFill/>
        </p:spPr>
        <p:txBody>
          <a:bodyPr wrap="square" rtlCol="0">
            <a:spAutoFit/>
          </a:bodyPr>
          <a:lstStyle/>
          <a:p>
            <a:pPr algn="ctr"/>
            <a:r>
              <a:rPr lang="en-GB" sz="2400" dirty="0"/>
              <a:t>8</a:t>
            </a:r>
            <a:endParaRPr lang="en-GB" dirty="0"/>
          </a:p>
        </p:txBody>
      </p:sp>
      <p:cxnSp>
        <p:nvCxnSpPr>
          <p:cNvPr id="21" name="Straight Arrow Connector 20"/>
          <p:cNvCxnSpPr/>
          <p:nvPr/>
        </p:nvCxnSpPr>
        <p:spPr>
          <a:xfrm>
            <a:off x="2232396" y="2404318"/>
            <a:ext cx="1352633" cy="19568"/>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
        <p:nvSpPr>
          <p:cNvPr id="23" name="TextBox 22"/>
          <p:cNvSpPr txBox="1"/>
          <p:nvPr/>
        </p:nvSpPr>
        <p:spPr>
          <a:xfrm>
            <a:off x="2618303" y="1941443"/>
            <a:ext cx="719729" cy="461665"/>
          </a:xfrm>
          <a:prstGeom prst="rect">
            <a:avLst/>
          </a:prstGeom>
          <a:noFill/>
        </p:spPr>
        <p:txBody>
          <a:bodyPr wrap="square" rtlCol="0">
            <a:spAutoFit/>
          </a:bodyPr>
          <a:lstStyle/>
          <a:p>
            <a:pPr algn="ctr"/>
            <a:r>
              <a:rPr lang="en-GB" sz="2400" dirty="0"/>
              <a:t>4</a:t>
            </a:r>
            <a:endParaRPr lang="en-GB" dirty="0"/>
          </a:p>
        </p:txBody>
      </p:sp>
      <p:sp>
        <p:nvSpPr>
          <p:cNvPr id="24" name="Rectangle 23"/>
          <p:cNvSpPr/>
          <p:nvPr/>
        </p:nvSpPr>
        <p:spPr>
          <a:xfrm>
            <a:off x="281876" y="1076271"/>
            <a:ext cx="432048"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err="1"/>
              <a:t>i</a:t>
            </a:r>
            <a:endParaRPr lang="en-GB" dirty="0"/>
          </a:p>
        </p:txBody>
      </p:sp>
      <p:sp>
        <p:nvSpPr>
          <p:cNvPr id="25" name="Rectangle 24"/>
          <p:cNvSpPr/>
          <p:nvPr/>
        </p:nvSpPr>
        <p:spPr>
          <a:xfrm>
            <a:off x="281876" y="3964028"/>
            <a:ext cx="432048"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ii</a:t>
            </a:r>
          </a:p>
        </p:txBody>
      </p:sp>
      <mc:AlternateContent xmlns:mc="http://schemas.openxmlformats.org/markup-compatibility/2006" xmlns:a14="http://schemas.microsoft.com/office/drawing/2010/main">
        <mc:Choice Requires="a14">
          <p:sp>
            <p:nvSpPr>
              <p:cNvPr id="26" name="TextBox 25"/>
              <p:cNvSpPr txBox="1"/>
              <p:nvPr/>
            </p:nvSpPr>
            <p:spPr>
              <a:xfrm>
                <a:off x="4716016" y="1340768"/>
                <a:ext cx="4176464" cy="830997"/>
              </a:xfrm>
              <a:prstGeom prst="rect">
                <a:avLst/>
              </a:prstGeom>
              <a:noFill/>
            </p:spPr>
            <p:txBody>
              <a:bodyPr wrap="square" rtlCol="0">
                <a:spAutoFit/>
              </a:bodyPr>
              <a:lstStyle/>
              <a:p>
                <a:r>
                  <a:rPr lang="en-GB" sz="2400" dirty="0"/>
                  <a:t>Exact area of black region:</a:t>
                </a:r>
              </a:p>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m:t>
                      </m:r>
                      <m:r>
                        <a:rPr lang="en-GB" sz="2400" b="1" i="1" smtClean="0">
                          <a:latin typeface="Cambria Math" panose="02040503050406030204" pitchFamily="18" charset="0"/>
                        </a:rPr>
                        <m:t>𝟏𝟔</m:t>
                      </m:r>
                      <m:r>
                        <a:rPr lang="en-GB" sz="2400" b="1" i="1" smtClean="0">
                          <a:latin typeface="Cambria Math" panose="02040503050406030204" pitchFamily="18" charset="0"/>
                        </a:rPr>
                        <m:t>𝝅</m:t>
                      </m:r>
                      <m:r>
                        <a:rPr lang="en-GB" sz="2400" b="1" i="1" smtClean="0">
                          <a:latin typeface="Cambria Math" panose="02040503050406030204" pitchFamily="18" charset="0"/>
                        </a:rPr>
                        <m:t>−</m:t>
                      </m:r>
                      <m:r>
                        <a:rPr lang="en-GB" sz="2400" b="1" i="1" smtClean="0">
                          <a:latin typeface="Cambria Math" panose="02040503050406030204" pitchFamily="18" charset="0"/>
                        </a:rPr>
                        <m:t>𝟒</m:t>
                      </m:r>
                      <m:r>
                        <a:rPr lang="en-GB" sz="2400" b="1" i="1" smtClean="0">
                          <a:latin typeface="Cambria Math" panose="02040503050406030204" pitchFamily="18" charset="0"/>
                        </a:rPr>
                        <m:t>𝝅</m:t>
                      </m:r>
                      <m:r>
                        <a:rPr lang="en-GB" sz="2400" b="1" i="1" smtClean="0">
                          <a:latin typeface="Cambria Math" panose="02040503050406030204" pitchFamily="18" charset="0"/>
                        </a:rPr>
                        <m:t>=</m:t>
                      </m:r>
                      <m:r>
                        <a:rPr lang="en-GB" sz="2400" b="1" i="1" smtClean="0">
                          <a:latin typeface="Cambria Math" panose="02040503050406030204" pitchFamily="18" charset="0"/>
                        </a:rPr>
                        <m:t>𝟏𝟐</m:t>
                      </m:r>
                      <m:r>
                        <a:rPr lang="en-GB" sz="2400" b="1" i="1" smtClean="0">
                          <a:latin typeface="Cambria Math" panose="02040503050406030204" pitchFamily="18" charset="0"/>
                        </a:rPr>
                        <m:t>𝝅</m:t>
                      </m:r>
                    </m:oMath>
                  </m:oMathPara>
                </a14:m>
                <a:endParaRPr lang="en-GB" sz="2400" b="1" dirty="0"/>
              </a:p>
            </p:txBody>
          </p:sp>
        </mc:Choice>
        <mc:Fallback xmlns="">
          <p:sp>
            <p:nvSpPr>
              <p:cNvPr id="26" name="TextBox 25"/>
              <p:cNvSpPr txBox="1">
                <a:spLocks noRot="1" noChangeAspect="1" noMove="1" noResize="1" noEditPoints="1" noAdjustHandles="1" noChangeArrowheads="1" noChangeShapeType="1" noTextEdit="1"/>
              </p:cNvSpPr>
              <p:nvPr/>
            </p:nvSpPr>
            <p:spPr>
              <a:xfrm>
                <a:off x="4716016" y="1340768"/>
                <a:ext cx="4176464" cy="830997"/>
              </a:xfrm>
              <a:prstGeom prst="rect">
                <a:avLst/>
              </a:prstGeom>
              <a:blipFill rotWithShape="0">
                <a:blip r:embed="rId5"/>
                <a:stretch>
                  <a:fillRect l="-2336" t="-5882"/>
                </a:stretch>
              </a:blipFill>
            </p:spPr>
            <p:txBody>
              <a:bodyPr/>
              <a:lstStyle/>
              <a:p>
                <a:r>
                  <a:rPr lang="en-GB">
                    <a:noFill/>
                  </a:rPr>
                  <a:t> </a:t>
                </a:r>
              </a:p>
            </p:txBody>
          </p:sp>
        </mc:Fallback>
      </mc:AlternateContent>
      <p:sp>
        <p:nvSpPr>
          <p:cNvPr id="27" name="Rectangle 26"/>
          <p:cNvSpPr/>
          <p:nvPr/>
        </p:nvSpPr>
        <p:spPr>
          <a:xfrm>
            <a:off x="5796421" y="1756315"/>
            <a:ext cx="2447693" cy="4933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827987" y="5498296"/>
            <a:ext cx="4104053" cy="10072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6156176" y="4019549"/>
            <a:ext cx="1825774" cy="1152525"/>
          </a:xfrm>
          <a:prstGeom prst="rect">
            <a:avLst/>
          </a:prstGeom>
          <a:solidFill>
            <a:schemeClr val="accent1">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5285798" y="3130138"/>
            <a:ext cx="3540956"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a:t>Bro Tip</a:t>
            </a:r>
            <a:r>
              <a:rPr lang="en-GB" sz="1600"/>
              <a:t>: Try and combine parts of circles to form full circles where possible.</a:t>
            </a:r>
            <a:endParaRPr lang="en-GB" sz="1600" dirty="0"/>
          </a:p>
        </p:txBody>
      </p:sp>
    </p:spTree>
    <p:extLst>
      <p:ext uri="{BB962C8B-B14F-4D97-AF65-F5344CB8AC3E}">
        <p14:creationId xmlns:p14="http://schemas.microsoft.com/office/powerpoint/2010/main" val="16813256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childTnLst>
              </p:cTn>
              <p:nextCondLst>
                <p:cond evt="onClick" delay="0">
                  <p:tgtEl>
                    <p:spTgt spid="28"/>
                  </p:tgtEl>
                </p:cond>
              </p:nextCondLst>
            </p:seq>
          </p:childTnLst>
        </p:cTn>
      </p:par>
    </p:tnLst>
    <p:bldLst>
      <p:bldP spid="11" grpId="0"/>
      <p:bldP spid="27" grpId="0" animBg="1"/>
      <p:bldP spid="28" grpId="0" animBg="1"/>
      <p:bldP spid="29" grpId="0" animBg="1"/>
      <p:bldP spid="3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p:nvPr/>
        </p:nvSpPr>
        <p:spPr>
          <a:xfrm>
            <a:off x="830580" y="1836420"/>
            <a:ext cx="3169920" cy="3177540"/>
          </a:xfrm>
          <a:custGeom>
            <a:avLst/>
            <a:gdLst>
              <a:gd name="connsiteX0" fmla="*/ 0 w 3169920"/>
              <a:gd name="connsiteY0" fmla="*/ 0 h 3177540"/>
              <a:gd name="connsiteX1" fmla="*/ 3169920 w 3169920"/>
              <a:gd name="connsiteY1" fmla="*/ 3177540 h 3177540"/>
              <a:gd name="connsiteX2" fmla="*/ 3147060 w 3169920"/>
              <a:gd name="connsiteY2" fmla="*/ 2781300 h 3177540"/>
              <a:gd name="connsiteX3" fmla="*/ 3108960 w 3169920"/>
              <a:gd name="connsiteY3" fmla="*/ 2598420 h 3177540"/>
              <a:gd name="connsiteX4" fmla="*/ 3040380 w 3169920"/>
              <a:gd name="connsiteY4" fmla="*/ 2286000 h 3177540"/>
              <a:gd name="connsiteX5" fmla="*/ 2941320 w 3169920"/>
              <a:gd name="connsiteY5" fmla="*/ 2019300 h 3177540"/>
              <a:gd name="connsiteX6" fmla="*/ 2781300 w 3169920"/>
              <a:gd name="connsiteY6" fmla="*/ 1676400 h 3177540"/>
              <a:gd name="connsiteX7" fmla="*/ 2590800 w 3169920"/>
              <a:gd name="connsiteY7" fmla="*/ 1348740 h 3177540"/>
              <a:gd name="connsiteX8" fmla="*/ 2339340 w 3169920"/>
              <a:gd name="connsiteY8" fmla="*/ 1051560 h 3177540"/>
              <a:gd name="connsiteX9" fmla="*/ 2080260 w 3169920"/>
              <a:gd name="connsiteY9" fmla="*/ 792480 h 3177540"/>
              <a:gd name="connsiteX10" fmla="*/ 1851660 w 3169920"/>
              <a:gd name="connsiteY10" fmla="*/ 601980 h 3177540"/>
              <a:gd name="connsiteX11" fmla="*/ 1676400 w 3169920"/>
              <a:gd name="connsiteY11" fmla="*/ 480060 h 3177540"/>
              <a:gd name="connsiteX12" fmla="*/ 1363980 w 3169920"/>
              <a:gd name="connsiteY12" fmla="*/ 304800 h 3177540"/>
              <a:gd name="connsiteX13" fmla="*/ 1127760 w 3169920"/>
              <a:gd name="connsiteY13" fmla="*/ 220980 h 3177540"/>
              <a:gd name="connsiteX14" fmla="*/ 899160 w 3169920"/>
              <a:gd name="connsiteY14" fmla="*/ 137160 h 3177540"/>
              <a:gd name="connsiteX15" fmla="*/ 647700 w 3169920"/>
              <a:gd name="connsiteY15" fmla="*/ 83820 h 3177540"/>
              <a:gd name="connsiteX16" fmla="*/ 373380 w 3169920"/>
              <a:gd name="connsiteY16" fmla="*/ 38100 h 3177540"/>
              <a:gd name="connsiteX17" fmla="*/ 182880 w 3169920"/>
              <a:gd name="connsiteY17" fmla="*/ 15240 h 3177540"/>
              <a:gd name="connsiteX18" fmla="*/ 0 w 3169920"/>
              <a:gd name="connsiteY18" fmla="*/ 0 h 317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69920" h="3177540">
                <a:moveTo>
                  <a:pt x="0" y="0"/>
                </a:moveTo>
                <a:lnTo>
                  <a:pt x="3169920" y="3177540"/>
                </a:lnTo>
                <a:lnTo>
                  <a:pt x="3147060" y="2781300"/>
                </a:lnTo>
                <a:lnTo>
                  <a:pt x="3108960" y="2598420"/>
                </a:lnTo>
                <a:lnTo>
                  <a:pt x="3040380" y="2286000"/>
                </a:lnTo>
                <a:lnTo>
                  <a:pt x="2941320" y="2019300"/>
                </a:lnTo>
                <a:lnTo>
                  <a:pt x="2781300" y="1676400"/>
                </a:lnTo>
                <a:lnTo>
                  <a:pt x="2590800" y="1348740"/>
                </a:lnTo>
                <a:lnTo>
                  <a:pt x="2339340" y="1051560"/>
                </a:lnTo>
                <a:lnTo>
                  <a:pt x="2080260" y="792480"/>
                </a:lnTo>
                <a:lnTo>
                  <a:pt x="1851660" y="601980"/>
                </a:lnTo>
                <a:lnTo>
                  <a:pt x="1676400" y="480060"/>
                </a:lnTo>
                <a:lnTo>
                  <a:pt x="1363980" y="304800"/>
                </a:lnTo>
                <a:lnTo>
                  <a:pt x="1127760" y="220980"/>
                </a:lnTo>
                <a:lnTo>
                  <a:pt x="899160" y="137160"/>
                </a:lnTo>
                <a:lnTo>
                  <a:pt x="647700" y="83820"/>
                </a:lnTo>
                <a:lnTo>
                  <a:pt x="373380" y="38100"/>
                </a:lnTo>
                <a:lnTo>
                  <a:pt x="182880" y="15240"/>
                </a:lnTo>
                <a:lnTo>
                  <a:pt x="0"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 More Interesting One…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4"/>
          <p:cNvSpPr/>
          <p:nvPr/>
        </p:nvSpPr>
        <p:spPr>
          <a:xfrm>
            <a:off x="827584" y="1844824"/>
            <a:ext cx="3168000" cy="316835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Pie 5"/>
          <p:cNvSpPr/>
          <p:nvPr/>
        </p:nvSpPr>
        <p:spPr>
          <a:xfrm>
            <a:off x="-2340416" y="1845176"/>
            <a:ext cx="6336000" cy="6336000"/>
          </a:xfrm>
          <a:prstGeom prst="pie">
            <a:avLst>
              <a:gd name="adj1" fmla="val 16196108"/>
              <a:gd name="adj2" fmla="val 21598502"/>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1" name="Pie 10"/>
          <p:cNvSpPr/>
          <p:nvPr/>
        </p:nvSpPr>
        <p:spPr>
          <a:xfrm rot="10800000">
            <a:off x="827584" y="-1334316"/>
            <a:ext cx="6336000" cy="6336000"/>
          </a:xfrm>
          <a:prstGeom prst="pie">
            <a:avLst>
              <a:gd name="adj1" fmla="val 16196108"/>
              <a:gd name="adj2" fmla="val 21598502"/>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13" name="TextBox 12"/>
              <p:cNvSpPr txBox="1"/>
              <p:nvPr/>
            </p:nvSpPr>
            <p:spPr>
              <a:xfrm>
                <a:off x="4499957" y="1164836"/>
                <a:ext cx="3961012" cy="2477473"/>
              </a:xfrm>
              <a:prstGeom prst="rect">
                <a:avLst/>
              </a:prstGeom>
              <a:noFill/>
            </p:spPr>
            <p:txBody>
              <a:bodyPr wrap="square" rtlCol="0">
                <a:spAutoFit/>
              </a:bodyPr>
              <a:lstStyle/>
              <a:p>
                <a:r>
                  <a:rPr lang="en-GB" dirty="0"/>
                  <a:t>How would you find this shaded area?</a:t>
                </a:r>
              </a:p>
              <a:p>
                <a:r>
                  <a:rPr lang="en-GB" b="1" dirty="0"/>
                  <a:t>We can start with a quarter circle, which has area </a:t>
                </a:r>
                <a14:m>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𝝅</m:t>
                        </m:r>
                      </m:num>
                      <m:den>
                        <m:r>
                          <a:rPr lang="en-GB" b="1" i="1" smtClean="0">
                            <a:latin typeface="Cambria Math" panose="02040503050406030204" pitchFamily="18" charset="0"/>
                          </a:rPr>
                          <m:t>𝟒</m:t>
                        </m:r>
                      </m:den>
                    </m:f>
                  </m:oMath>
                </a14:m>
                <a:r>
                  <a:rPr lang="en-GB" b="1" dirty="0"/>
                  <a:t>.</a:t>
                </a:r>
              </a:p>
              <a:p>
                <a:r>
                  <a:rPr lang="en-GB" b="1" dirty="0"/>
                  <a:t>We than cut out a triangle with base 1 and height 1. Its area is </a:t>
                </a:r>
                <a14:m>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oMath>
                </a14:m>
                <a:endParaRPr lang="en-GB" b="1" dirty="0"/>
              </a:p>
              <a:p>
                <a:r>
                  <a:rPr lang="en-GB" b="1" dirty="0"/>
                  <a:t>The area is therefore:</a:t>
                </a:r>
              </a:p>
              <a:p>
                <a:pPr/>
                <a14:m>
                  <m:oMathPara xmlns:m="http://schemas.openxmlformats.org/officeDocument/2006/math">
                    <m:oMathParaPr>
                      <m:jc m:val="centerGroup"/>
                    </m:oMathParaPr>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𝝅</m:t>
                          </m:r>
                        </m:num>
                        <m:den>
                          <m:r>
                            <a:rPr lang="en-GB" b="1" i="1" smtClean="0">
                              <a:latin typeface="Cambria Math" panose="02040503050406030204" pitchFamily="18" charset="0"/>
                            </a:rPr>
                            <m:t>𝟒</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oMath>
                  </m:oMathPara>
                </a14:m>
                <a:endParaRPr lang="en-GB" b="1" dirty="0"/>
              </a:p>
            </p:txBody>
          </p:sp>
        </mc:Choice>
        <mc:Fallback xmlns="">
          <p:sp>
            <p:nvSpPr>
              <p:cNvPr id="13" name="TextBox 12"/>
              <p:cNvSpPr txBox="1">
                <a:spLocks noRot="1" noChangeAspect="1" noMove="1" noResize="1" noEditPoints="1" noAdjustHandles="1" noChangeArrowheads="1" noChangeShapeType="1" noTextEdit="1"/>
              </p:cNvSpPr>
              <p:nvPr/>
            </p:nvSpPr>
            <p:spPr>
              <a:xfrm>
                <a:off x="4499957" y="1164836"/>
                <a:ext cx="3961012" cy="2477473"/>
              </a:xfrm>
              <a:prstGeom prst="rect">
                <a:avLst/>
              </a:prstGeom>
              <a:blipFill rotWithShape="0">
                <a:blip r:embed="rId2"/>
                <a:stretch>
                  <a:fillRect l="-1231" t="-1232"/>
                </a:stretch>
              </a:blipFill>
            </p:spPr>
            <p:txBody>
              <a:bodyPr/>
              <a:lstStyle/>
              <a:p>
                <a:r>
                  <a:rPr lang="en-GB">
                    <a:noFill/>
                  </a:rPr>
                  <a:t> </a:t>
                </a:r>
              </a:p>
            </p:txBody>
          </p:sp>
        </mc:Fallback>
      </mc:AlternateContent>
      <p:sp>
        <p:nvSpPr>
          <p:cNvPr id="14" name="TextBox 13"/>
          <p:cNvSpPr txBox="1"/>
          <p:nvPr/>
        </p:nvSpPr>
        <p:spPr>
          <a:xfrm>
            <a:off x="2015540" y="1211795"/>
            <a:ext cx="792088" cy="584775"/>
          </a:xfrm>
          <a:prstGeom prst="rect">
            <a:avLst/>
          </a:prstGeom>
          <a:noFill/>
        </p:spPr>
        <p:txBody>
          <a:bodyPr wrap="square" rtlCol="0">
            <a:spAutoFit/>
          </a:bodyPr>
          <a:lstStyle/>
          <a:p>
            <a:pPr algn="ctr"/>
            <a:r>
              <a:rPr lang="en-GB" sz="3200" dirty="0"/>
              <a:t>1</a:t>
            </a:r>
            <a:endParaRPr lang="en-GB" dirty="0"/>
          </a:p>
        </p:txBody>
      </p:sp>
      <p:sp>
        <p:nvSpPr>
          <p:cNvPr id="15" name="TextBox 14"/>
          <p:cNvSpPr txBox="1"/>
          <p:nvPr/>
        </p:nvSpPr>
        <p:spPr>
          <a:xfrm>
            <a:off x="238656" y="3212976"/>
            <a:ext cx="792088" cy="584775"/>
          </a:xfrm>
          <a:prstGeom prst="rect">
            <a:avLst/>
          </a:prstGeom>
          <a:noFill/>
        </p:spPr>
        <p:txBody>
          <a:bodyPr wrap="square" rtlCol="0">
            <a:spAutoFit/>
          </a:bodyPr>
          <a:lstStyle/>
          <a:p>
            <a:pPr algn="ctr"/>
            <a:r>
              <a:rPr lang="en-GB" sz="3200" dirty="0"/>
              <a:t>1</a:t>
            </a:r>
            <a:endParaRPr lang="en-GB" dirty="0"/>
          </a:p>
        </p:txBody>
      </p:sp>
      <mc:AlternateContent xmlns:mc="http://schemas.openxmlformats.org/markup-compatibility/2006" xmlns:a14="http://schemas.microsoft.com/office/drawing/2010/main">
        <mc:Choice Requires="a14">
          <p:sp>
            <p:nvSpPr>
              <p:cNvPr id="16" name="TextBox 15"/>
              <p:cNvSpPr txBox="1"/>
              <p:nvPr/>
            </p:nvSpPr>
            <p:spPr>
              <a:xfrm>
                <a:off x="4499957" y="4069282"/>
                <a:ext cx="3961012" cy="1121076"/>
              </a:xfrm>
              <a:prstGeom prst="rect">
                <a:avLst/>
              </a:prstGeom>
              <a:noFill/>
            </p:spPr>
            <p:txBody>
              <a:bodyPr wrap="square" rtlCol="0">
                <a:spAutoFit/>
              </a:bodyPr>
              <a:lstStyle/>
              <a:p>
                <a:r>
                  <a:rPr lang="en-GB" dirty="0"/>
                  <a:t>What about this?</a:t>
                </a:r>
              </a:p>
              <a:p>
                <a:r>
                  <a:rPr lang="en-GB" b="1" dirty="0"/>
                  <a:t>It’s just twice the area before:</a:t>
                </a:r>
              </a:p>
              <a:p>
                <a:pPr/>
                <a14:m>
                  <m:oMathPara xmlns:m="http://schemas.openxmlformats.org/officeDocument/2006/math">
                    <m:oMathParaPr>
                      <m:jc m:val="centerGroup"/>
                    </m:oMathParaPr>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𝝅</m:t>
                          </m:r>
                        </m:num>
                        <m:den>
                          <m:r>
                            <a:rPr lang="en-GB" b="1" i="1" smtClean="0">
                              <a:latin typeface="Cambria Math" panose="02040503050406030204" pitchFamily="18" charset="0"/>
                            </a:rPr>
                            <m:t>𝟐</m:t>
                          </m:r>
                        </m:den>
                      </m:f>
                      <m:r>
                        <a:rPr lang="en-GB" b="1" i="1" smtClean="0">
                          <a:latin typeface="Cambria Math" panose="02040503050406030204" pitchFamily="18" charset="0"/>
                        </a:rPr>
                        <m:t>−</m:t>
                      </m:r>
                      <m:r>
                        <a:rPr lang="en-GB" b="1" i="1" smtClean="0">
                          <a:latin typeface="Cambria Math" panose="02040503050406030204" pitchFamily="18" charset="0"/>
                        </a:rPr>
                        <m:t>𝟏</m:t>
                      </m:r>
                    </m:oMath>
                  </m:oMathPara>
                </a14:m>
                <a:endParaRPr lang="en-GB" b="1" dirty="0"/>
              </a:p>
            </p:txBody>
          </p:sp>
        </mc:Choice>
        <mc:Fallback xmlns="">
          <p:sp>
            <p:nvSpPr>
              <p:cNvPr id="16" name="TextBox 15"/>
              <p:cNvSpPr txBox="1">
                <a:spLocks noRot="1" noChangeAspect="1" noMove="1" noResize="1" noEditPoints="1" noAdjustHandles="1" noChangeArrowheads="1" noChangeShapeType="1" noTextEdit="1"/>
              </p:cNvSpPr>
              <p:nvPr/>
            </p:nvSpPr>
            <p:spPr>
              <a:xfrm>
                <a:off x="4499957" y="4069282"/>
                <a:ext cx="3961012" cy="1121076"/>
              </a:xfrm>
              <a:prstGeom prst="rect">
                <a:avLst/>
              </a:prstGeom>
              <a:blipFill rotWithShape="0">
                <a:blip r:embed="rId3"/>
                <a:stretch>
                  <a:fillRect l="-1231" t="-3279"/>
                </a:stretch>
              </a:blipFill>
            </p:spPr>
            <p:txBody>
              <a:bodyPr/>
              <a:lstStyle/>
              <a:p>
                <a:r>
                  <a:rPr lang="en-GB">
                    <a:noFill/>
                  </a:rPr>
                  <a:t> </a:t>
                </a:r>
              </a:p>
            </p:txBody>
          </p:sp>
        </mc:Fallback>
      </mc:AlternateContent>
      <p:sp>
        <p:nvSpPr>
          <p:cNvPr id="17" name="Freeform 16"/>
          <p:cNvSpPr/>
          <p:nvPr/>
        </p:nvSpPr>
        <p:spPr>
          <a:xfrm rot="10800000">
            <a:off x="835287" y="1827277"/>
            <a:ext cx="3169920" cy="3177540"/>
          </a:xfrm>
          <a:custGeom>
            <a:avLst/>
            <a:gdLst>
              <a:gd name="connsiteX0" fmla="*/ 0 w 3169920"/>
              <a:gd name="connsiteY0" fmla="*/ 0 h 3177540"/>
              <a:gd name="connsiteX1" fmla="*/ 3169920 w 3169920"/>
              <a:gd name="connsiteY1" fmla="*/ 3177540 h 3177540"/>
              <a:gd name="connsiteX2" fmla="*/ 3147060 w 3169920"/>
              <a:gd name="connsiteY2" fmla="*/ 2781300 h 3177540"/>
              <a:gd name="connsiteX3" fmla="*/ 3108960 w 3169920"/>
              <a:gd name="connsiteY3" fmla="*/ 2598420 h 3177540"/>
              <a:gd name="connsiteX4" fmla="*/ 3040380 w 3169920"/>
              <a:gd name="connsiteY4" fmla="*/ 2286000 h 3177540"/>
              <a:gd name="connsiteX5" fmla="*/ 2941320 w 3169920"/>
              <a:gd name="connsiteY5" fmla="*/ 2019300 h 3177540"/>
              <a:gd name="connsiteX6" fmla="*/ 2781300 w 3169920"/>
              <a:gd name="connsiteY6" fmla="*/ 1676400 h 3177540"/>
              <a:gd name="connsiteX7" fmla="*/ 2590800 w 3169920"/>
              <a:gd name="connsiteY7" fmla="*/ 1348740 h 3177540"/>
              <a:gd name="connsiteX8" fmla="*/ 2339340 w 3169920"/>
              <a:gd name="connsiteY8" fmla="*/ 1051560 h 3177540"/>
              <a:gd name="connsiteX9" fmla="*/ 2080260 w 3169920"/>
              <a:gd name="connsiteY9" fmla="*/ 792480 h 3177540"/>
              <a:gd name="connsiteX10" fmla="*/ 1851660 w 3169920"/>
              <a:gd name="connsiteY10" fmla="*/ 601980 h 3177540"/>
              <a:gd name="connsiteX11" fmla="*/ 1676400 w 3169920"/>
              <a:gd name="connsiteY11" fmla="*/ 480060 h 3177540"/>
              <a:gd name="connsiteX12" fmla="*/ 1363980 w 3169920"/>
              <a:gd name="connsiteY12" fmla="*/ 304800 h 3177540"/>
              <a:gd name="connsiteX13" fmla="*/ 1127760 w 3169920"/>
              <a:gd name="connsiteY13" fmla="*/ 220980 h 3177540"/>
              <a:gd name="connsiteX14" fmla="*/ 899160 w 3169920"/>
              <a:gd name="connsiteY14" fmla="*/ 137160 h 3177540"/>
              <a:gd name="connsiteX15" fmla="*/ 647700 w 3169920"/>
              <a:gd name="connsiteY15" fmla="*/ 83820 h 3177540"/>
              <a:gd name="connsiteX16" fmla="*/ 373380 w 3169920"/>
              <a:gd name="connsiteY16" fmla="*/ 38100 h 3177540"/>
              <a:gd name="connsiteX17" fmla="*/ 182880 w 3169920"/>
              <a:gd name="connsiteY17" fmla="*/ 15240 h 3177540"/>
              <a:gd name="connsiteX18" fmla="*/ 0 w 3169920"/>
              <a:gd name="connsiteY18" fmla="*/ 0 h 317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69920" h="3177540">
                <a:moveTo>
                  <a:pt x="0" y="0"/>
                </a:moveTo>
                <a:lnTo>
                  <a:pt x="3169920" y="3177540"/>
                </a:lnTo>
                <a:lnTo>
                  <a:pt x="3147060" y="2781300"/>
                </a:lnTo>
                <a:lnTo>
                  <a:pt x="3108960" y="2598420"/>
                </a:lnTo>
                <a:lnTo>
                  <a:pt x="3040380" y="2286000"/>
                </a:lnTo>
                <a:lnTo>
                  <a:pt x="2941320" y="2019300"/>
                </a:lnTo>
                <a:lnTo>
                  <a:pt x="2781300" y="1676400"/>
                </a:lnTo>
                <a:lnTo>
                  <a:pt x="2590800" y="1348740"/>
                </a:lnTo>
                <a:lnTo>
                  <a:pt x="2339340" y="1051560"/>
                </a:lnTo>
                <a:lnTo>
                  <a:pt x="2080260" y="792480"/>
                </a:lnTo>
                <a:lnTo>
                  <a:pt x="1851660" y="601980"/>
                </a:lnTo>
                <a:lnTo>
                  <a:pt x="1676400" y="480060"/>
                </a:lnTo>
                <a:lnTo>
                  <a:pt x="1363980" y="304800"/>
                </a:lnTo>
                <a:lnTo>
                  <a:pt x="1127760" y="220980"/>
                </a:lnTo>
                <a:lnTo>
                  <a:pt x="899160" y="137160"/>
                </a:lnTo>
                <a:lnTo>
                  <a:pt x="647700" y="83820"/>
                </a:lnTo>
                <a:lnTo>
                  <a:pt x="373380" y="38100"/>
                </a:lnTo>
                <a:lnTo>
                  <a:pt x="182880" y="15240"/>
                </a:lnTo>
                <a:lnTo>
                  <a:pt x="0"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4571428" y="1534558"/>
            <a:ext cx="4177036" cy="22631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4571428" y="4435796"/>
            <a:ext cx="4177036" cy="8374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32" name="Group 31"/>
          <p:cNvGrpSpPr/>
          <p:nvPr/>
        </p:nvGrpSpPr>
        <p:grpSpPr>
          <a:xfrm>
            <a:off x="755576" y="5257913"/>
            <a:ext cx="7056784" cy="1402443"/>
            <a:chOff x="755576" y="5257913"/>
            <a:chExt cx="7056784" cy="1402443"/>
          </a:xfrm>
        </p:grpSpPr>
        <p:sp>
          <p:nvSpPr>
            <p:cNvPr id="20" name="TextBox 19"/>
            <p:cNvSpPr txBox="1"/>
            <p:nvPr/>
          </p:nvSpPr>
          <p:spPr>
            <a:xfrm>
              <a:off x="755576" y="5651221"/>
              <a:ext cx="705678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Bro Note</a:t>
              </a:r>
              <a:r>
                <a:rPr lang="en-GB" dirty="0"/>
                <a:t>: Maths Challenge/Olympiad enthusiasts </a:t>
              </a:r>
            </a:p>
            <a:p>
              <a:r>
                <a:rPr lang="en-GB" dirty="0"/>
                <a:t>take note – these two shapes are quite common!</a:t>
              </a:r>
            </a:p>
          </p:txBody>
        </p:sp>
        <p:sp>
          <p:nvSpPr>
            <p:cNvPr id="21" name="Chord 20"/>
            <p:cNvSpPr/>
            <p:nvPr/>
          </p:nvSpPr>
          <p:spPr>
            <a:xfrm>
              <a:off x="5279232" y="5731756"/>
              <a:ext cx="949523" cy="928600"/>
            </a:xfrm>
            <a:prstGeom prst="chord">
              <a:avLst>
                <a:gd name="adj1" fmla="val 16218375"/>
                <a:gd name="adj2" fmla="val 14844"/>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hord 21"/>
            <p:cNvSpPr/>
            <p:nvPr/>
          </p:nvSpPr>
          <p:spPr>
            <a:xfrm>
              <a:off x="6120358" y="5718092"/>
              <a:ext cx="949523" cy="928600"/>
            </a:xfrm>
            <a:prstGeom prst="chord">
              <a:avLst>
                <a:gd name="adj1" fmla="val 16218375"/>
                <a:gd name="adj2" fmla="val 14844"/>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Chord 22"/>
            <p:cNvSpPr/>
            <p:nvPr/>
          </p:nvSpPr>
          <p:spPr>
            <a:xfrm rot="10800000">
              <a:off x="6588769" y="5257913"/>
              <a:ext cx="949523" cy="928600"/>
            </a:xfrm>
            <a:prstGeom prst="chord">
              <a:avLst>
                <a:gd name="adj1" fmla="val 16218375"/>
                <a:gd name="adj2" fmla="val 14844"/>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Connector 24"/>
            <p:cNvCxnSpPr/>
            <p:nvPr/>
          </p:nvCxnSpPr>
          <p:spPr>
            <a:xfrm>
              <a:off x="6624638" y="5743575"/>
              <a:ext cx="421481" cy="41671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776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par>
                          <p:cTn id="10" fill="hold">
                            <p:stCondLst>
                              <p:cond delay="0"/>
                            </p:stCondLst>
                            <p:childTnLst>
                              <p:par>
                                <p:cTn id="11" presetID="6" presetClass="entr" presetSubtype="16"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circle(in)">
                                      <p:cBhvr>
                                        <p:cTn id="1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childTnLst>
                    </p:cTn>
                  </p:par>
                </p:childTnLst>
              </p:cTn>
              <p:nextCondLst>
                <p:cond evt="onClick" delay="0">
                  <p:tgtEl>
                    <p:spTgt spid="19"/>
                  </p:tgtEl>
                </p:cond>
              </p:nextCondLst>
            </p:seq>
          </p:childTnLst>
        </p:cTn>
      </p:par>
    </p:tnLst>
    <p:bldLst>
      <p:bldP spid="16" grpId="0"/>
      <p:bldP spid="17" grpId="0" animBg="1"/>
      <p:bldP spid="18" grpId="0" animBg="1"/>
      <p:bldP spid="19" grpId="0" animBg="1"/>
      <p:bldP spid="19"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The ‘Frame’ Method</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836712"/>
            <a:ext cx="7992888" cy="646331"/>
          </a:xfrm>
          <a:prstGeom prst="rect">
            <a:avLst/>
          </a:prstGeom>
          <a:noFill/>
        </p:spPr>
        <p:txBody>
          <a:bodyPr wrap="square" rtlCol="0">
            <a:spAutoFit/>
          </a:bodyPr>
          <a:lstStyle/>
          <a:p>
            <a:r>
              <a:rPr lang="en-GB" dirty="0"/>
              <a:t>Sometimes we can subtract areas when it isn’t obvious we can do so.</a:t>
            </a:r>
          </a:p>
          <a:p>
            <a:r>
              <a:rPr lang="en-GB" dirty="0"/>
              <a:t>We can do this by drawing a rectangle (i.e. ‘frame’) around the shape.</a:t>
            </a:r>
          </a:p>
        </p:txBody>
      </p:sp>
      <mc:AlternateContent xmlns:mc="http://schemas.openxmlformats.org/markup-compatibility/2006" xmlns:a14="http://schemas.microsoft.com/office/drawing/2010/main">
        <mc:Choice Requires="a14">
          <p:sp>
            <p:nvSpPr>
              <p:cNvPr id="6" name="Rectangle 5"/>
              <p:cNvSpPr/>
              <p:nvPr/>
            </p:nvSpPr>
            <p:spPr>
              <a:xfrm>
                <a:off x="624756" y="2151931"/>
                <a:ext cx="4572000" cy="2031325"/>
              </a:xfrm>
              <a:prstGeom prst="rect">
                <a:avLst/>
              </a:prstGeom>
              <a:solidFill>
                <a:schemeClr val="bg1"/>
              </a:solidFill>
              <a:effectLst>
                <a:outerShdw blurRad="63500" sx="102000" sy="102000" algn="ctr" rotWithShape="0">
                  <a:prstClr val="black">
                    <a:alpha val="40000"/>
                  </a:prstClr>
                </a:outerShdw>
              </a:effectLst>
            </p:spPr>
            <p:txBody>
              <a:bodyPr>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[Kangaroo Grey 2013 Q15] The diagram shows a shaded quadrilateral </a:t>
                </a:r>
                <a14:m>
                  <m:oMath xmlns:m="http://schemas.openxmlformats.org/officeDocument/2006/math">
                    <m:r>
                      <a:rPr lang="en-GB" i="1">
                        <a:effectLst/>
                        <a:latin typeface="Cambria Math" panose="02040503050406030204" pitchFamily="18" charset="0"/>
                        <a:ea typeface="Calibri" panose="020F0502020204030204" pitchFamily="34" charset="0"/>
                        <a:cs typeface="Times New Roman" panose="02020603050405020304" pitchFamily="18" charset="0"/>
                      </a:rPr>
                      <m:t>𝑃𝑄𝑅𝑆</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a:t>
                </a:r>
                <a:r>
                  <a:rPr lang="en-GB" dirty="0">
                    <a:effectLst/>
                    <a:latin typeface="Calibri" panose="020F0502020204030204" pitchFamily="34" charset="0"/>
                    <a:ea typeface="Calibri" panose="020F0502020204030204" pitchFamily="34" charset="0"/>
                    <a:cs typeface="Times New Roman" panose="02020603050405020304" pitchFamily="18" charset="0"/>
                  </a:rPr>
                  <a:t>drawn on a grid. Each cell of the grid has sides of length 2 cm. What is the area of quadrilateral </a:t>
                </a:r>
                <a14:m>
                  <m:oMath xmlns:m="http://schemas.openxmlformats.org/officeDocument/2006/math">
                    <m:r>
                      <a:rPr lang="en-GB" i="1">
                        <a:effectLst/>
                        <a:latin typeface="Cambria Math" panose="02040503050406030204" pitchFamily="18" charset="0"/>
                        <a:ea typeface="Calibri" panose="020F0502020204030204" pitchFamily="34" charset="0"/>
                        <a:cs typeface="Times New Roman" panose="02020603050405020304" pitchFamily="18" charset="0"/>
                      </a:rPr>
                      <m:t>𝑃𝑄𝑅𝑆</m:t>
                    </m:r>
                  </m:oMath>
                </a14:m>
                <a:r>
                  <a:rPr lang="en-GB" dirty="0">
                    <a:effectLst/>
                    <a:latin typeface="Calibri" panose="020F0502020204030204" pitchFamily="34" charset="0"/>
                    <a:ea typeface="Calibri" panose="020F0502020204030204" pitchFamily="34" charset="0"/>
                    <a:cs typeface="Times New Roman" panose="02020603050405020304" pitchFamily="18" charset="0"/>
                  </a:rPr>
                  <a:t>?</a:t>
                </a:r>
                <a:br>
                  <a:rPr lang="en-GB" dirty="0">
                    <a:effectLst/>
                    <a:latin typeface="Calibri" panose="020F0502020204030204" pitchFamily="34" charset="0"/>
                    <a:ea typeface="Calibri" panose="020F0502020204030204" pitchFamily="34" charset="0"/>
                    <a:cs typeface="Times New Roman" panose="02020603050405020304" pitchFamily="18" charset="0"/>
                  </a:rPr>
                </a:br>
                <a:r>
                  <a:rPr lang="en-GB" dirty="0">
                    <a:effectLst/>
                    <a:latin typeface="Calibri" panose="020F0502020204030204" pitchFamily="34" charset="0"/>
                    <a:ea typeface="Calibri" panose="020F0502020204030204" pitchFamily="34" charset="0"/>
                    <a:cs typeface="Times New Roman" panose="02020603050405020304" pitchFamily="18" charset="0"/>
                  </a:rPr>
                  <a:t>A   96cm</a:t>
                </a:r>
                <a:r>
                  <a:rPr lang="en-GB"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GB" dirty="0">
                    <a:effectLst/>
                    <a:latin typeface="Calibri" panose="020F0502020204030204" pitchFamily="34" charset="0"/>
                    <a:ea typeface="Calibri" panose="020F0502020204030204" pitchFamily="34" charset="0"/>
                    <a:cs typeface="Times New Roman" panose="02020603050405020304" pitchFamily="18" charset="0"/>
                  </a:rPr>
                  <a:t>		B   84cm</a:t>
                </a:r>
                <a:r>
                  <a:rPr lang="en-GB"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GB" dirty="0">
                    <a:effectLst/>
                    <a:latin typeface="Calibri" panose="020F0502020204030204" pitchFamily="34" charset="0"/>
                    <a:ea typeface="Calibri" panose="020F0502020204030204" pitchFamily="34" charset="0"/>
                    <a:cs typeface="Times New Roman" panose="02020603050405020304" pitchFamily="18" charset="0"/>
                  </a:rPr>
                  <a:t>	</a:t>
                </a:r>
              </a:p>
              <a:p>
                <a:r>
                  <a:rPr lang="en-GB" dirty="0">
                    <a:effectLst/>
                    <a:latin typeface="Calibri" panose="020F0502020204030204" pitchFamily="34" charset="0"/>
                    <a:ea typeface="Calibri" panose="020F0502020204030204" pitchFamily="34" charset="0"/>
                    <a:cs typeface="Times New Roman" panose="02020603050405020304" pitchFamily="18" charset="0"/>
                  </a:rPr>
                  <a:t>C   76cm</a:t>
                </a:r>
                <a:r>
                  <a:rPr lang="en-GB"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GB" dirty="0">
                    <a:effectLst/>
                    <a:latin typeface="Calibri" panose="020F0502020204030204" pitchFamily="34" charset="0"/>
                    <a:ea typeface="Calibri" panose="020F0502020204030204" pitchFamily="34" charset="0"/>
                    <a:cs typeface="Times New Roman" panose="02020603050405020304" pitchFamily="18" charset="0"/>
                  </a:rPr>
                  <a:t>		D   88cm</a:t>
                </a:r>
                <a:r>
                  <a:rPr lang="en-GB"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GB" dirty="0">
                    <a:effectLst/>
                    <a:latin typeface="Calibri" panose="020F0502020204030204" pitchFamily="34" charset="0"/>
                    <a:ea typeface="Calibri" panose="020F0502020204030204" pitchFamily="34" charset="0"/>
                    <a:cs typeface="Times New Roman" panose="02020603050405020304" pitchFamily="18" charset="0"/>
                  </a:rPr>
                  <a:t>	</a:t>
                </a:r>
              </a:p>
              <a:p>
                <a:r>
                  <a:rPr lang="en-GB" dirty="0">
                    <a:effectLst/>
                    <a:latin typeface="Calibri" panose="020F0502020204030204" pitchFamily="34" charset="0"/>
                    <a:ea typeface="Calibri" panose="020F0502020204030204" pitchFamily="34" charset="0"/>
                    <a:cs typeface="Times New Roman" panose="02020603050405020304" pitchFamily="18" charset="0"/>
                  </a:rPr>
                  <a:t>E   104cm</a:t>
                </a:r>
                <a:r>
                  <a:rPr lang="en-GB"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GB"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mc:Choice>
        <mc:Fallback xmlns="">
          <p:sp>
            <p:nvSpPr>
              <p:cNvPr id="6" name="Rectangle 5"/>
              <p:cNvSpPr>
                <a:spLocks noRot="1" noChangeAspect="1" noMove="1" noResize="1" noEditPoints="1" noAdjustHandles="1" noChangeArrowheads="1" noChangeShapeType="1" noTextEdit="1"/>
              </p:cNvSpPr>
              <p:nvPr/>
            </p:nvSpPr>
            <p:spPr>
              <a:xfrm>
                <a:off x="624756" y="2151931"/>
                <a:ext cx="4572000" cy="2031325"/>
              </a:xfrm>
              <a:prstGeom prst="rect">
                <a:avLst/>
              </a:prstGeom>
              <a:blipFill rotWithShape="0">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994938"/>
            <a:ext cx="3096344" cy="2448272"/>
          </a:xfrm>
          <a:prstGeom prst="rect">
            <a:avLst/>
          </a:prstGeom>
          <a:noFill/>
        </p:spPr>
      </p:pic>
      <p:sp>
        <p:nvSpPr>
          <p:cNvPr id="8" name="Rectangle 7"/>
          <p:cNvSpPr/>
          <p:nvPr/>
        </p:nvSpPr>
        <p:spPr>
          <a:xfrm>
            <a:off x="6084168" y="2465334"/>
            <a:ext cx="2208932" cy="15113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204868" y="4517562"/>
            <a:ext cx="2088232" cy="792088"/>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a:t>Click to Bro Frame</a:t>
            </a:r>
          </a:p>
        </p:txBody>
      </p:sp>
      <mc:AlternateContent xmlns:mc="http://schemas.openxmlformats.org/markup-compatibility/2006" xmlns:a14="http://schemas.microsoft.com/office/drawing/2010/main">
        <mc:Choice Requires="a14">
          <p:sp>
            <p:nvSpPr>
              <p:cNvPr id="10" name="TextBox 9"/>
              <p:cNvSpPr txBox="1"/>
              <p:nvPr/>
            </p:nvSpPr>
            <p:spPr>
              <a:xfrm>
                <a:off x="395536" y="4437112"/>
                <a:ext cx="4896544" cy="2237536"/>
              </a:xfrm>
              <a:prstGeom prst="rect">
                <a:avLst/>
              </a:prstGeom>
              <a:noFill/>
            </p:spPr>
            <p:txBody>
              <a:bodyPr wrap="square" rtlCol="0">
                <a:spAutoFit/>
              </a:bodyPr>
              <a:lstStyle/>
              <a:p>
                <a:r>
                  <a:rPr lang="en-GB" b="1" dirty="0"/>
                  <a:t>By starting with the area of the ‘frame’ and subtracting the 4 triangles and 1 square:</a:t>
                </a:r>
              </a:p>
              <a:p>
                <a:endParaRPr lang="en-GB" b="1" dirty="0"/>
              </a:p>
              <a:p>
                <a:pPr/>
                <a14:m>
                  <m:oMathPara xmlns:m="http://schemas.openxmlformats.org/officeDocument/2006/math">
                    <m:oMathParaPr>
                      <m:jc m:val="centerGroup"/>
                    </m:oMathParaPr>
                    <m:oMath xmlns:m="http://schemas.openxmlformats.org/officeDocument/2006/math">
                      <m:d>
                        <m:dPr>
                          <m:ctrlPr>
                            <a:rPr lang="en-GB" b="1" i="1" smtClean="0">
                              <a:latin typeface="Cambria Math" panose="02040503050406030204" pitchFamily="18" charset="0"/>
                            </a:rPr>
                          </m:ctrlPr>
                        </m:dPr>
                        <m:e>
                          <m:r>
                            <a:rPr lang="en-GB" b="1" i="1" smtClean="0">
                              <a:latin typeface="Cambria Math" panose="02040503050406030204" pitchFamily="18" charset="0"/>
                            </a:rPr>
                            <m:t>𝟏𝟒</m:t>
                          </m:r>
                          <m:r>
                            <a:rPr lang="en-GB" b="1" i="1" smtClean="0">
                              <a:latin typeface="Cambria Math" panose="02040503050406030204" pitchFamily="18" charset="0"/>
                            </a:rPr>
                            <m:t>×</m:t>
                          </m:r>
                          <m:r>
                            <a:rPr lang="en-GB" b="1" i="1" smtClean="0">
                              <a:latin typeface="Cambria Math" panose="02040503050406030204" pitchFamily="18" charset="0"/>
                            </a:rPr>
                            <m:t>𝟏𝟎</m:t>
                          </m:r>
                        </m:e>
                      </m:d>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𝟔</m:t>
                          </m:r>
                          <m:r>
                            <a:rPr lang="en-GB" b="1" i="1" smtClean="0">
                              <a:latin typeface="Cambria Math" panose="02040503050406030204" pitchFamily="18" charset="0"/>
                            </a:rPr>
                            <m:t>×</m:t>
                          </m:r>
                          <m:r>
                            <a:rPr lang="en-GB" b="1" i="1" smtClean="0">
                              <a:latin typeface="Cambria Math" panose="02040503050406030204" pitchFamily="18" charset="0"/>
                            </a:rPr>
                            <m:t>𝟖</m:t>
                          </m:r>
                        </m:num>
                        <m:den>
                          <m:r>
                            <a:rPr lang="en-GB" b="1" i="1" smtClean="0">
                              <a:latin typeface="Cambria Math" panose="02040503050406030204" pitchFamily="18" charset="0"/>
                            </a:rPr>
                            <m:t>𝟐</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𝟔</m:t>
                          </m:r>
                          <m:r>
                            <a:rPr lang="en-GB" b="1" i="1" smtClean="0">
                              <a:latin typeface="Cambria Math" panose="02040503050406030204" pitchFamily="18" charset="0"/>
                            </a:rPr>
                            <m:t>×</m:t>
                          </m:r>
                          <m:r>
                            <a:rPr lang="en-GB" b="1" i="1" smtClean="0">
                              <a:latin typeface="Cambria Math" panose="02040503050406030204" pitchFamily="18" charset="0"/>
                            </a:rPr>
                            <m:t>𝟐</m:t>
                          </m:r>
                        </m:num>
                        <m:den>
                          <m:r>
                            <a:rPr lang="en-GB" b="1" i="1" smtClean="0">
                              <a:latin typeface="Cambria Math" panose="02040503050406030204" pitchFamily="18" charset="0"/>
                            </a:rPr>
                            <m:t>𝟐</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𝟖</m:t>
                          </m:r>
                          <m:r>
                            <a:rPr lang="en-GB" b="1" i="1" smtClean="0">
                              <a:latin typeface="Cambria Math" panose="02040503050406030204" pitchFamily="18" charset="0"/>
                            </a:rPr>
                            <m:t>×</m:t>
                          </m:r>
                          <m:r>
                            <a:rPr lang="en-GB" b="1" i="1" smtClean="0">
                              <a:latin typeface="Cambria Math" panose="02040503050406030204" pitchFamily="18" charset="0"/>
                            </a:rPr>
                            <m:t>𝟐</m:t>
                          </m:r>
                        </m:num>
                        <m:den>
                          <m:r>
                            <a:rPr lang="en-GB" b="1" i="1" smtClean="0">
                              <a:latin typeface="Cambria Math" panose="02040503050406030204" pitchFamily="18" charset="0"/>
                            </a:rPr>
                            <m:t>𝟐</m:t>
                          </m:r>
                        </m:den>
                      </m:f>
                    </m:oMath>
                    <m:oMath xmlns:m="http://schemas.openxmlformats.org/officeDocument/2006/math">
                      <m:r>
                        <a:rPr lang="en-GB" b="1" i="1" smtClean="0">
                          <a:latin typeface="Cambria Math" panose="02040503050406030204" pitchFamily="18" charset="0"/>
                        </a:rPr>
                        <m:t>             −</m:t>
                      </m:r>
                      <m:f>
                        <m:fPr>
                          <m:ctrlPr>
                            <a:rPr lang="en-GB" b="1" i="1" smtClean="0">
                              <a:latin typeface="Cambria Math" panose="02040503050406030204" pitchFamily="18" charset="0"/>
                            </a:rPr>
                          </m:ctrlPr>
                        </m:fPr>
                        <m:num>
                          <m:r>
                            <a:rPr lang="en-GB" b="1" i="1" smtClean="0">
                              <a:latin typeface="Cambria Math" panose="02040503050406030204" pitchFamily="18" charset="0"/>
                            </a:rPr>
                            <m:t>𝟏𝟒</m:t>
                          </m:r>
                          <m:r>
                            <a:rPr lang="en-GB" b="1" i="1" smtClean="0">
                              <a:latin typeface="Cambria Math" panose="02040503050406030204" pitchFamily="18" charset="0"/>
                            </a:rPr>
                            <m:t>×</m:t>
                          </m:r>
                          <m:r>
                            <a:rPr lang="en-GB" b="1" i="1" smtClean="0">
                              <a:latin typeface="Cambria Math" panose="02040503050406030204" pitchFamily="18" charset="0"/>
                            </a:rPr>
                            <m:t>𝟐</m:t>
                          </m:r>
                        </m:num>
                        <m:den>
                          <m:r>
                            <a:rPr lang="en-GB" b="1" i="1" smtClean="0">
                              <a:latin typeface="Cambria Math" panose="02040503050406030204" pitchFamily="18" charset="0"/>
                            </a:rPr>
                            <m:t>𝟐</m:t>
                          </m:r>
                        </m:den>
                      </m:f>
                      <m:r>
                        <a:rPr lang="en-GB" b="1" i="1" smtClean="0">
                          <a:latin typeface="Cambria Math" panose="02040503050406030204" pitchFamily="18" charset="0"/>
                        </a:rPr>
                        <m:t>−</m:t>
                      </m:r>
                      <m:d>
                        <m:dPr>
                          <m:ctrlPr>
                            <a:rPr lang="en-GB" b="1" i="1" smtClean="0">
                              <a:latin typeface="Cambria Math" panose="02040503050406030204" pitchFamily="18" charset="0"/>
                            </a:rPr>
                          </m:ctrlPr>
                        </m:dPr>
                        <m:e>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𝟐</m:t>
                          </m:r>
                        </m:e>
                      </m:d>
                    </m:oMath>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𝟖𝟒</m:t>
                      </m:r>
                    </m:oMath>
                  </m:oMathPara>
                </a14:m>
                <a:endParaRPr lang="en-GB" b="1" dirty="0"/>
              </a:p>
            </p:txBody>
          </p:sp>
        </mc:Choice>
        <mc:Fallback xmlns="">
          <p:sp>
            <p:nvSpPr>
              <p:cNvPr id="10" name="TextBox 9"/>
              <p:cNvSpPr txBox="1">
                <a:spLocks noRot="1" noChangeAspect="1" noMove="1" noResize="1" noEditPoints="1" noAdjustHandles="1" noChangeArrowheads="1" noChangeShapeType="1" noTextEdit="1"/>
              </p:cNvSpPr>
              <p:nvPr/>
            </p:nvSpPr>
            <p:spPr>
              <a:xfrm>
                <a:off x="395536" y="4437112"/>
                <a:ext cx="4896544" cy="2237536"/>
              </a:xfrm>
              <a:prstGeom prst="rect">
                <a:avLst/>
              </a:prstGeom>
              <a:blipFill rotWithShape="0">
                <a:blip r:embed="rId4"/>
                <a:stretch>
                  <a:fillRect l="-1121" t="-1635"/>
                </a:stretch>
              </a:blipFill>
            </p:spPr>
            <p:txBody>
              <a:bodyPr/>
              <a:lstStyle/>
              <a:p>
                <a:r>
                  <a:rPr lang="en-GB">
                    <a:noFill/>
                  </a:rPr>
                  <a:t> </a:t>
                </a:r>
              </a:p>
            </p:txBody>
          </p:sp>
        </mc:Fallback>
      </mc:AlternateContent>
      <p:sp>
        <p:nvSpPr>
          <p:cNvPr id="11" name="Rectangle 10"/>
          <p:cNvSpPr/>
          <p:nvPr/>
        </p:nvSpPr>
        <p:spPr>
          <a:xfrm>
            <a:off x="454427" y="4437112"/>
            <a:ext cx="4742329" cy="22375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8612187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8" grpId="0" animBg="1"/>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Check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grpSp>
        <p:nvGrpSpPr>
          <p:cNvPr id="12" name="Group 11"/>
          <p:cNvGrpSpPr/>
          <p:nvPr/>
        </p:nvGrpSpPr>
        <p:grpSpPr>
          <a:xfrm>
            <a:off x="971600" y="1844824"/>
            <a:ext cx="2880320" cy="3456384"/>
            <a:chOff x="2411760" y="1700808"/>
            <a:chExt cx="2880320" cy="3456384"/>
          </a:xfrm>
        </p:grpSpPr>
        <p:cxnSp>
          <p:nvCxnSpPr>
            <p:cNvPr id="6" name="Straight Connector 5"/>
            <p:cNvCxnSpPr/>
            <p:nvPr/>
          </p:nvCxnSpPr>
          <p:spPr>
            <a:xfrm>
              <a:off x="2411760" y="1700808"/>
              <a:ext cx="0" cy="3456384"/>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2987824" y="1700808"/>
              <a:ext cx="0" cy="3456384"/>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3563888" y="1700808"/>
              <a:ext cx="0" cy="3456384"/>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139952" y="1700808"/>
              <a:ext cx="0" cy="3456384"/>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4716016" y="1700808"/>
              <a:ext cx="0" cy="3456384"/>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5292080" y="1700808"/>
              <a:ext cx="0" cy="3456384"/>
            </a:xfrm>
            <a:prstGeom prst="line">
              <a:avLst/>
            </a:prstGeom>
          </p:spPr>
          <p:style>
            <a:lnRef idx="1">
              <a:schemeClr val="dk1"/>
            </a:lnRef>
            <a:fillRef idx="0">
              <a:schemeClr val="dk1"/>
            </a:fillRef>
            <a:effectRef idx="0">
              <a:schemeClr val="dk1"/>
            </a:effectRef>
            <a:fontRef idx="minor">
              <a:schemeClr val="tx1"/>
            </a:fontRef>
          </p:style>
        </p:cxnSp>
      </p:grpSp>
      <p:grpSp>
        <p:nvGrpSpPr>
          <p:cNvPr id="13" name="Group 12"/>
          <p:cNvGrpSpPr/>
          <p:nvPr/>
        </p:nvGrpSpPr>
        <p:grpSpPr>
          <a:xfrm rot="5400000">
            <a:off x="1043608" y="1916832"/>
            <a:ext cx="2880320" cy="3456384"/>
            <a:chOff x="2411760" y="1700808"/>
            <a:chExt cx="2880320" cy="3456384"/>
          </a:xfrm>
        </p:grpSpPr>
        <p:cxnSp>
          <p:nvCxnSpPr>
            <p:cNvPr id="14" name="Straight Connector 13"/>
            <p:cNvCxnSpPr/>
            <p:nvPr/>
          </p:nvCxnSpPr>
          <p:spPr>
            <a:xfrm>
              <a:off x="2411760" y="1700808"/>
              <a:ext cx="0" cy="3456384"/>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2987824" y="1700808"/>
              <a:ext cx="0" cy="3456384"/>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563888" y="1700808"/>
              <a:ext cx="0" cy="3456384"/>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4139952" y="1700808"/>
              <a:ext cx="0" cy="3456384"/>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4716016" y="1700808"/>
              <a:ext cx="0" cy="3456384"/>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5292080" y="1700808"/>
              <a:ext cx="0" cy="3456384"/>
            </a:xfrm>
            <a:prstGeom prst="line">
              <a:avLst/>
            </a:prstGeom>
          </p:spPr>
          <p:style>
            <a:lnRef idx="1">
              <a:schemeClr val="dk1"/>
            </a:lnRef>
            <a:fillRef idx="0">
              <a:schemeClr val="dk1"/>
            </a:fillRef>
            <a:effectRef idx="0">
              <a:schemeClr val="dk1"/>
            </a:effectRef>
            <a:fontRef idx="minor">
              <a:schemeClr val="tx1"/>
            </a:fontRef>
          </p:style>
        </p:cxnSp>
      </p:grpSp>
      <p:sp>
        <p:nvSpPr>
          <p:cNvPr id="20" name="Freeform 19"/>
          <p:cNvSpPr/>
          <p:nvPr/>
        </p:nvSpPr>
        <p:spPr>
          <a:xfrm flipH="1">
            <a:off x="960140" y="2210941"/>
            <a:ext cx="2905125" cy="2886075"/>
          </a:xfrm>
          <a:custGeom>
            <a:avLst/>
            <a:gdLst>
              <a:gd name="connsiteX0" fmla="*/ 0 w 2905125"/>
              <a:gd name="connsiteY0" fmla="*/ 2295525 h 2886075"/>
              <a:gd name="connsiteX1" fmla="*/ 600075 w 2905125"/>
              <a:gd name="connsiteY1" fmla="*/ 0 h 2886075"/>
              <a:gd name="connsiteX2" fmla="*/ 2905125 w 2905125"/>
              <a:gd name="connsiteY2" fmla="*/ 2886075 h 2886075"/>
              <a:gd name="connsiteX3" fmla="*/ 0 w 2905125"/>
              <a:gd name="connsiteY3" fmla="*/ 2295525 h 2886075"/>
            </a:gdLst>
            <a:ahLst/>
            <a:cxnLst>
              <a:cxn ang="0">
                <a:pos x="connsiteX0" y="connsiteY0"/>
              </a:cxn>
              <a:cxn ang="0">
                <a:pos x="connsiteX1" y="connsiteY1"/>
              </a:cxn>
              <a:cxn ang="0">
                <a:pos x="connsiteX2" y="connsiteY2"/>
              </a:cxn>
              <a:cxn ang="0">
                <a:pos x="connsiteX3" y="connsiteY3"/>
              </a:cxn>
            </a:cxnLst>
            <a:rect l="l" t="t" r="r" b="b"/>
            <a:pathLst>
              <a:path w="2905125" h="2886075">
                <a:moveTo>
                  <a:pt x="0" y="2295525"/>
                </a:moveTo>
                <a:lnTo>
                  <a:pt x="600075" y="0"/>
                </a:lnTo>
                <a:lnTo>
                  <a:pt x="2905125" y="2886075"/>
                </a:lnTo>
                <a:lnTo>
                  <a:pt x="0" y="2295525"/>
                </a:lnTo>
                <a:close/>
              </a:path>
            </a:pathLst>
          </a:custGeom>
          <a:solidFill>
            <a:schemeClr val="accent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4848944" y="1896472"/>
            <a:ext cx="3683496" cy="132343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The pictured triangle is a grid of unit width.</a:t>
            </a:r>
          </a:p>
          <a:p>
            <a:r>
              <a:rPr lang="en-GB" sz="2000" dirty="0"/>
              <a:t>Use the ‘frame method’ to find the area of the triangle. </a:t>
            </a:r>
          </a:p>
        </p:txBody>
      </p:sp>
      <p:sp>
        <p:nvSpPr>
          <p:cNvPr id="22" name="Rectangle 21"/>
          <p:cNvSpPr/>
          <p:nvPr/>
        </p:nvSpPr>
        <p:spPr>
          <a:xfrm>
            <a:off x="980977" y="2217562"/>
            <a:ext cx="2884288" cy="2879453"/>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3" name="TextBox 22"/>
              <p:cNvSpPr txBox="1"/>
              <p:nvPr/>
            </p:nvSpPr>
            <p:spPr>
              <a:xfrm>
                <a:off x="4848944" y="3573016"/>
                <a:ext cx="3672408" cy="830997"/>
              </a:xfrm>
              <a:prstGeom prst="rect">
                <a:avLst/>
              </a:prstGeom>
              <a:noFill/>
            </p:spPr>
            <p:txBody>
              <a:bodyPr wrap="square" rtlCol="0">
                <a:spAutoFit/>
              </a:bodyPr>
              <a:lstStyle/>
              <a:p>
                <a:pPr/>
                <a:r>
                  <a:rPr lang="en-GB" sz="2400" b="1" dirty="0"/>
                  <a:t>Area </a:t>
                </a:r>
                <a14:m>
                  <m:oMath xmlns:m="http://schemas.openxmlformats.org/officeDocument/2006/math">
                    <m:r>
                      <a:rPr lang="en-GB" sz="2400" b="1" i="1" smtClean="0">
                        <a:latin typeface="Cambria Math" panose="02040503050406030204" pitchFamily="18" charset="0"/>
                      </a:rPr>
                      <m:t>=</m:t>
                    </m:r>
                    <m:r>
                      <a:rPr lang="en-GB" sz="2400" b="1" i="1" smtClean="0">
                        <a:latin typeface="Cambria Math" panose="02040503050406030204" pitchFamily="18" charset="0"/>
                      </a:rPr>
                      <m:t>𝟐𝟓</m:t>
                    </m:r>
                    <m:r>
                      <a:rPr lang="en-GB" sz="2400" b="1" i="1" smtClean="0">
                        <a:latin typeface="Cambria Math" panose="02040503050406030204" pitchFamily="18" charset="0"/>
                      </a:rPr>
                      <m:t>−</m:t>
                    </m:r>
                    <m:r>
                      <a:rPr lang="en-GB" sz="2400" b="1" i="1" smtClean="0">
                        <a:latin typeface="Cambria Math" panose="02040503050406030204" pitchFamily="18" charset="0"/>
                      </a:rPr>
                      <m:t>𝟐</m:t>
                    </m:r>
                    <m:r>
                      <a:rPr lang="en-GB" sz="2400" b="1" i="1" smtClean="0">
                        <a:latin typeface="Cambria Math" panose="02040503050406030204" pitchFamily="18" charset="0"/>
                      </a:rPr>
                      <m:t>.</m:t>
                    </m:r>
                    <m:r>
                      <a:rPr lang="en-GB" sz="2400" b="1" i="1" smtClean="0">
                        <a:latin typeface="Cambria Math" panose="02040503050406030204" pitchFamily="18" charset="0"/>
                      </a:rPr>
                      <m:t>𝟓</m:t>
                    </m:r>
                    <m:r>
                      <a:rPr lang="en-GB" sz="2400" b="1" i="1" smtClean="0">
                        <a:latin typeface="Cambria Math" panose="02040503050406030204" pitchFamily="18" charset="0"/>
                      </a:rPr>
                      <m:t>−</m:t>
                    </m:r>
                    <m:r>
                      <a:rPr lang="en-GB" sz="2400" b="1" i="1" smtClean="0">
                        <a:latin typeface="Cambria Math" panose="02040503050406030204" pitchFamily="18" charset="0"/>
                      </a:rPr>
                      <m:t>𝟐</m:t>
                    </m:r>
                    <m:r>
                      <a:rPr lang="en-GB" sz="2400" b="1" i="1" smtClean="0">
                        <a:latin typeface="Cambria Math" panose="02040503050406030204" pitchFamily="18" charset="0"/>
                      </a:rPr>
                      <m:t>−</m:t>
                    </m:r>
                    <m:r>
                      <a:rPr lang="en-GB" sz="2400" b="1" i="1" smtClean="0">
                        <a:latin typeface="Cambria Math" panose="02040503050406030204" pitchFamily="18" charset="0"/>
                      </a:rPr>
                      <m:t>𝟏𝟎</m:t>
                    </m:r>
                  </m:oMath>
                </a14:m>
                <a:br>
                  <a:rPr lang="en-GB" sz="2400" b="1"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m:t>
                      </m:r>
                      <m:r>
                        <a:rPr lang="en-GB" sz="2400" b="1" i="1" smtClean="0">
                          <a:latin typeface="Cambria Math" panose="02040503050406030204" pitchFamily="18" charset="0"/>
                        </a:rPr>
                        <m:t>𝟏𝟎</m:t>
                      </m:r>
                      <m:r>
                        <a:rPr lang="en-GB" sz="2400" b="1" i="1" smtClean="0">
                          <a:latin typeface="Cambria Math" panose="02040503050406030204" pitchFamily="18" charset="0"/>
                        </a:rPr>
                        <m:t>.</m:t>
                      </m:r>
                      <m:r>
                        <a:rPr lang="en-GB" sz="2400" b="1" i="1" smtClean="0">
                          <a:latin typeface="Cambria Math" panose="02040503050406030204" pitchFamily="18" charset="0"/>
                        </a:rPr>
                        <m:t>𝟓</m:t>
                      </m:r>
                    </m:oMath>
                  </m:oMathPara>
                </a14:m>
                <a:endParaRPr lang="en-GB" sz="2400" b="1" dirty="0"/>
              </a:p>
            </p:txBody>
          </p:sp>
        </mc:Choice>
        <mc:Fallback xmlns="">
          <p:sp>
            <p:nvSpPr>
              <p:cNvPr id="23" name="TextBox 22"/>
              <p:cNvSpPr txBox="1">
                <a:spLocks noRot="1" noChangeAspect="1" noMove="1" noResize="1" noEditPoints="1" noAdjustHandles="1" noChangeArrowheads="1" noChangeShapeType="1" noTextEdit="1"/>
              </p:cNvSpPr>
              <p:nvPr/>
            </p:nvSpPr>
            <p:spPr>
              <a:xfrm>
                <a:off x="4848944" y="3573016"/>
                <a:ext cx="3672408" cy="830997"/>
              </a:xfrm>
              <a:prstGeom prst="rect">
                <a:avLst/>
              </a:prstGeom>
              <a:blipFill rotWithShape="0">
                <a:blip r:embed="rId2"/>
                <a:stretch>
                  <a:fillRect l="-2488" t="-5882"/>
                </a:stretch>
              </a:blipFill>
            </p:spPr>
            <p:txBody>
              <a:bodyPr/>
              <a:lstStyle/>
              <a:p>
                <a:r>
                  <a:rPr lang="en-GB">
                    <a:noFill/>
                  </a:rPr>
                  <a:t> </a:t>
                </a:r>
              </a:p>
            </p:txBody>
          </p:sp>
        </mc:Fallback>
      </mc:AlternateContent>
      <p:sp>
        <p:nvSpPr>
          <p:cNvPr id="24" name="Rectangle 23"/>
          <p:cNvSpPr/>
          <p:nvPr/>
        </p:nvSpPr>
        <p:spPr>
          <a:xfrm>
            <a:off x="4848944" y="3429466"/>
            <a:ext cx="3683496" cy="9745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4722347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par>
                                <p:cTn id="8" presetID="6" presetClass="entr" presetSubtype="16"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circle(in)">
                                      <p:cBhvr>
                                        <p:cTn id="10" dur="2000"/>
                                        <p:tgtEl>
                                          <p:spTgt spid="22"/>
                                        </p:tgtEl>
                                      </p:cBhvr>
                                    </p:animEffect>
                                  </p:childTnLst>
                                </p:cTn>
                              </p:par>
                            </p:childTnLst>
                          </p:cTn>
                        </p:par>
                      </p:childTnLst>
                    </p:cTn>
                  </p:par>
                </p:childTnLst>
              </p:cTn>
              <p:nextCondLst>
                <p:cond evt="onClick" delay="0">
                  <p:tgtEl>
                    <p:spTgt spid="24"/>
                  </p:tgtEl>
                </p:cond>
              </p:nextCondLst>
            </p:seq>
          </p:childTnLst>
        </p:cTn>
      </p:par>
    </p:tnLst>
    <p:bldLst>
      <p:bldP spid="22" grpId="0" animBg="1"/>
      <p:bldP spid="2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Cutting and Reforming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725206"/>
            <a:ext cx="7776864" cy="923330"/>
          </a:xfrm>
          <a:prstGeom prst="rect">
            <a:avLst/>
          </a:prstGeom>
          <a:noFill/>
        </p:spPr>
        <p:txBody>
          <a:bodyPr wrap="square" rtlCol="0">
            <a:spAutoFit/>
          </a:bodyPr>
          <a:lstStyle/>
          <a:p>
            <a:r>
              <a:rPr lang="en-GB" dirty="0"/>
              <a:t>We have seen we can add areas and subtract areas.</a:t>
            </a:r>
          </a:p>
          <a:p>
            <a:r>
              <a:rPr lang="en-GB" dirty="0"/>
              <a:t>But a third way we can sometimes use is to </a:t>
            </a:r>
            <a:r>
              <a:rPr lang="en-GB" b="1" dirty="0"/>
              <a:t>cut the shape up</a:t>
            </a:r>
            <a:r>
              <a:rPr lang="en-GB" dirty="0"/>
              <a:t>, and </a:t>
            </a:r>
            <a:r>
              <a:rPr lang="en-GB" b="1" dirty="0"/>
              <a:t>put it back together</a:t>
            </a:r>
            <a:r>
              <a:rPr lang="en-GB" dirty="0"/>
              <a:t> in such a way that </a:t>
            </a:r>
            <a:r>
              <a:rPr lang="en-GB" b="1" dirty="0"/>
              <a:t>gives us a simpler shape</a:t>
            </a:r>
            <a:r>
              <a:rPr lang="en-GB" dirty="0"/>
              <a:t>.</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539552" y="2458926"/>
            <a:ext cx="3168352" cy="1944216"/>
          </a:xfrm>
          <a:prstGeom prst="rect">
            <a:avLst/>
          </a:prstGeom>
          <a:noFill/>
        </p:spPr>
      </p:pic>
      <mc:AlternateContent xmlns:mc="http://schemas.openxmlformats.org/markup-compatibility/2006" xmlns:a14="http://schemas.microsoft.com/office/drawing/2010/main">
        <mc:Choice Requires="a14">
          <p:sp>
            <p:nvSpPr>
              <p:cNvPr id="7" name="Rectangle 6"/>
              <p:cNvSpPr/>
              <p:nvPr/>
            </p:nvSpPr>
            <p:spPr>
              <a:xfrm>
                <a:off x="4211960" y="2276872"/>
                <a:ext cx="4572000" cy="2308324"/>
              </a:xfrm>
              <a:prstGeom prst="rect">
                <a:avLst/>
              </a:prstGeom>
              <a:solidFill>
                <a:schemeClr val="bg1"/>
              </a:solidFill>
              <a:effectLst>
                <a:outerShdw blurRad="63500" sx="102000" sy="102000" algn="ctr" rotWithShape="0">
                  <a:prstClr val="black">
                    <a:alpha val="40000"/>
                  </a:prstClr>
                </a:outerShdw>
              </a:effectLst>
            </p:spPr>
            <p:txBody>
              <a:bodyPr>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[IMC 2004 Q12] This figure is made from a straight line 16cm long and two quarter circles, one with its centre at the midpoint of the straight line. What is the area of the figure (in cm</a:t>
                </a:r>
                <a:r>
                  <a:rPr lang="en-GB"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GB" dirty="0">
                    <a:effectLst/>
                    <a:latin typeface="Calibri" panose="020F0502020204030204" pitchFamily="34" charset="0"/>
                    <a:ea typeface="Calibri" panose="020F0502020204030204" pitchFamily="34" charset="0"/>
                    <a:cs typeface="Times New Roman" panose="02020603050405020304" pitchFamily="18" charset="0"/>
                  </a:rPr>
                  <a:t>)?</a:t>
                </a:r>
                <a:br>
                  <a:rPr lang="en-GB" dirty="0">
                    <a:effectLst/>
                    <a:latin typeface="Calibri" panose="020F0502020204030204" pitchFamily="34" charset="0"/>
                    <a:ea typeface="Calibri" panose="020F0502020204030204" pitchFamily="34" charset="0"/>
                    <a:cs typeface="Times New Roman" panose="02020603050405020304" pitchFamily="18" charset="0"/>
                  </a:rPr>
                </a:br>
                <a:r>
                  <a:rPr lang="en-GB" dirty="0">
                    <a:effectLst/>
                    <a:latin typeface="Calibri" panose="020F0502020204030204" pitchFamily="34" charset="0"/>
                    <a:ea typeface="Calibri" panose="020F0502020204030204" pitchFamily="34" charset="0"/>
                    <a:cs typeface="Times New Roman" panose="02020603050405020304" pitchFamily="18" charset="0"/>
                  </a:rPr>
                  <a:t>A   64		B   </a:t>
                </a:r>
                <a14:m>
                  <m:oMath xmlns:m="http://schemas.openxmlformats.org/officeDocument/2006/math">
                    <m:r>
                      <a:rPr lang="en-GB" i="1">
                        <a:effectLst/>
                        <a:latin typeface="Cambria Math" panose="02040503050406030204" pitchFamily="18" charset="0"/>
                        <a:ea typeface="Calibri" panose="020F0502020204030204" pitchFamily="34" charset="0"/>
                        <a:cs typeface="Times New Roman" panose="02020603050405020304" pitchFamily="18" charset="0"/>
                      </a:rPr>
                      <m:t>16</m:t>
                    </m:r>
                    <m:r>
                      <a:rPr lang="en-GB" i="1">
                        <a:effectLst/>
                        <a:latin typeface="Cambria Math" panose="02040503050406030204" pitchFamily="18" charset="0"/>
                        <a:ea typeface="Calibri" panose="020F0502020204030204" pitchFamily="34" charset="0"/>
                        <a:cs typeface="Times New Roman" panose="02020603050405020304" pitchFamily="18" charset="0"/>
                      </a:rPr>
                      <m:t>𝜋</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n-GB" dirty="0">
                    <a:effectLst/>
                    <a:latin typeface="Calibri" panose="020F0502020204030204" pitchFamily="34" charset="0"/>
                    <a:ea typeface="Times New Roman" panose="02020603050405020304" pitchFamily="18" charset="0"/>
                    <a:cs typeface="Times New Roman" panose="02020603050405020304" pitchFamily="18" charset="0"/>
                  </a:rPr>
                  <a:t>C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32+16</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𝜋</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D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32</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𝜋</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n-GB" dirty="0">
                    <a:effectLst/>
                    <a:latin typeface="Calibri" panose="020F0502020204030204" pitchFamily="34" charset="0"/>
                    <a:ea typeface="Times New Roman" panose="02020603050405020304" pitchFamily="18" charset="0"/>
                    <a:cs typeface="Times New Roman" panose="02020603050405020304" pitchFamily="18" charset="0"/>
                  </a:rPr>
                  <a:t>E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16+8</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𝜋</m:t>
                    </m:r>
                  </m:oMath>
                </a14:m>
                <a:endParaRPr lang="en-GB" dirty="0"/>
              </a:p>
            </p:txBody>
          </p:sp>
        </mc:Choice>
        <mc:Fallback xmlns="">
          <p:sp>
            <p:nvSpPr>
              <p:cNvPr id="7" name="Rectangle 6"/>
              <p:cNvSpPr>
                <a:spLocks noRot="1" noChangeAspect="1" noMove="1" noResize="1" noEditPoints="1" noAdjustHandles="1" noChangeArrowheads="1" noChangeShapeType="1" noTextEdit="1"/>
              </p:cNvSpPr>
              <p:nvPr/>
            </p:nvSpPr>
            <p:spPr>
              <a:xfrm>
                <a:off x="4211960" y="2276872"/>
                <a:ext cx="4572000" cy="2308324"/>
              </a:xfrm>
              <a:prstGeom prst="rect">
                <a:avLst/>
              </a:prstGeom>
              <a:blipFill rotWithShape="0">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8" name="Right Arrow 7"/>
          <p:cNvSpPr/>
          <p:nvPr/>
        </p:nvSpPr>
        <p:spPr>
          <a:xfrm rot="5400000">
            <a:off x="2045463" y="4541583"/>
            <a:ext cx="655154" cy="43204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Rectangle 8"/>
          <p:cNvSpPr/>
          <p:nvPr/>
        </p:nvSpPr>
        <p:spPr>
          <a:xfrm>
            <a:off x="755576" y="5185428"/>
            <a:ext cx="1584176" cy="1584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Pie 9"/>
          <p:cNvSpPr/>
          <p:nvPr/>
        </p:nvSpPr>
        <p:spPr>
          <a:xfrm rot="5400000">
            <a:off x="-828248" y="3601428"/>
            <a:ext cx="3168000" cy="3168000"/>
          </a:xfrm>
          <a:prstGeom prst="pie">
            <a:avLst>
              <a:gd name="adj1" fmla="val 16196108"/>
              <a:gd name="adj2" fmla="val 21598502"/>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1" name="TextBox 10"/>
          <p:cNvSpPr txBox="1"/>
          <p:nvPr/>
        </p:nvSpPr>
        <p:spPr>
          <a:xfrm>
            <a:off x="2373040" y="5661248"/>
            <a:ext cx="758800" cy="369332"/>
          </a:xfrm>
          <a:prstGeom prst="rect">
            <a:avLst/>
          </a:prstGeom>
          <a:noFill/>
        </p:spPr>
        <p:txBody>
          <a:bodyPr wrap="square" rtlCol="0">
            <a:spAutoFit/>
          </a:bodyPr>
          <a:lstStyle/>
          <a:p>
            <a:r>
              <a:rPr lang="en-GB" dirty="0"/>
              <a:t>8cm</a:t>
            </a:r>
          </a:p>
        </p:txBody>
      </p:sp>
      <p:sp>
        <p:nvSpPr>
          <p:cNvPr id="12" name="TextBox 11"/>
          <p:cNvSpPr txBox="1"/>
          <p:nvPr/>
        </p:nvSpPr>
        <p:spPr>
          <a:xfrm>
            <a:off x="3419872" y="5715818"/>
            <a:ext cx="2808312" cy="523220"/>
          </a:xfrm>
          <a:prstGeom prst="rect">
            <a:avLst/>
          </a:prstGeom>
          <a:noFill/>
        </p:spPr>
        <p:txBody>
          <a:bodyPr wrap="square" rtlCol="0">
            <a:spAutoFit/>
          </a:bodyPr>
          <a:lstStyle/>
          <a:p>
            <a:r>
              <a:rPr lang="en-GB" sz="2800" b="1" dirty="0"/>
              <a:t>Answer: A</a:t>
            </a:r>
          </a:p>
        </p:txBody>
      </p:sp>
      <p:sp>
        <p:nvSpPr>
          <p:cNvPr id="13" name="Rectangle 12"/>
          <p:cNvSpPr/>
          <p:nvPr/>
        </p:nvSpPr>
        <p:spPr>
          <a:xfrm>
            <a:off x="622660" y="5130800"/>
            <a:ext cx="2581188" cy="16655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4754736" y="5626100"/>
            <a:ext cx="1315864" cy="6246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2699685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3" grpId="0" animBg="1"/>
      <p:bldP spid="1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87160"/>
            <a:ext cx="3168352" cy="2304256"/>
          </a:xfrm>
          <a:prstGeom prst="rect">
            <a:avLst/>
          </a:prstGeom>
          <a:noFill/>
          <a:ln>
            <a:noFill/>
          </a:ln>
        </p:spPr>
      </p:pic>
      <p:sp>
        <p:nvSpPr>
          <p:cNvPr id="6" name="Rectangle 5"/>
          <p:cNvSpPr/>
          <p:nvPr/>
        </p:nvSpPr>
        <p:spPr>
          <a:xfrm>
            <a:off x="4067944" y="2177569"/>
            <a:ext cx="4752528" cy="1323439"/>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sz="2000" dirty="0">
                <a:latin typeface="Calibri" panose="020F0502020204030204" pitchFamily="34" charset="0"/>
                <a:ea typeface="Calibri" panose="020F0502020204030204" pitchFamily="34" charset="0"/>
                <a:cs typeface="Times New Roman" panose="02020603050405020304" pitchFamily="18" charset="0"/>
              </a:rPr>
              <a:t>[JMO 2014 A4] The figure shows two shapes that fit together exactly. Each shape is formed by four semicircles of radius 1. What is the total shaded area?</a:t>
            </a:r>
            <a:endParaRPr lang="en-GB" sz="2000" dirty="0"/>
          </a:p>
        </p:txBody>
      </p:sp>
      <p:sp>
        <p:nvSpPr>
          <p:cNvPr id="7" name="Right Arrow 6"/>
          <p:cNvSpPr/>
          <p:nvPr/>
        </p:nvSpPr>
        <p:spPr>
          <a:xfrm rot="5400000">
            <a:off x="1838419" y="4132565"/>
            <a:ext cx="858361" cy="57606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Rectangle 7"/>
          <p:cNvSpPr/>
          <p:nvPr/>
        </p:nvSpPr>
        <p:spPr>
          <a:xfrm>
            <a:off x="971600" y="5293716"/>
            <a:ext cx="2592000" cy="12961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TextBox 8"/>
          <p:cNvSpPr txBox="1"/>
          <p:nvPr/>
        </p:nvSpPr>
        <p:spPr>
          <a:xfrm>
            <a:off x="2123728" y="4924384"/>
            <a:ext cx="719936" cy="461665"/>
          </a:xfrm>
          <a:prstGeom prst="rect">
            <a:avLst/>
          </a:prstGeom>
          <a:noFill/>
        </p:spPr>
        <p:txBody>
          <a:bodyPr wrap="square" rtlCol="0">
            <a:spAutoFit/>
          </a:bodyPr>
          <a:lstStyle/>
          <a:p>
            <a:r>
              <a:rPr lang="en-GB" sz="2400" dirty="0"/>
              <a:t>4</a:t>
            </a:r>
          </a:p>
        </p:txBody>
      </p:sp>
      <p:sp>
        <p:nvSpPr>
          <p:cNvPr id="10" name="TextBox 9"/>
          <p:cNvSpPr txBox="1"/>
          <p:nvPr/>
        </p:nvSpPr>
        <p:spPr>
          <a:xfrm>
            <a:off x="3605644" y="5757122"/>
            <a:ext cx="719936" cy="461665"/>
          </a:xfrm>
          <a:prstGeom prst="rect">
            <a:avLst/>
          </a:prstGeom>
          <a:noFill/>
        </p:spPr>
        <p:txBody>
          <a:bodyPr wrap="square" rtlCol="0">
            <a:spAutoFit/>
          </a:bodyPr>
          <a:lstStyle/>
          <a:p>
            <a:r>
              <a:rPr lang="en-GB" sz="2400" dirty="0"/>
              <a:t>2</a:t>
            </a:r>
          </a:p>
        </p:txBody>
      </p:sp>
      <mc:AlternateContent xmlns:mc="http://schemas.openxmlformats.org/markup-compatibility/2006" xmlns:a14="http://schemas.microsoft.com/office/drawing/2010/main">
        <mc:Choice Requires="a14">
          <p:sp>
            <p:nvSpPr>
              <p:cNvPr id="11" name="TextBox 10"/>
              <p:cNvSpPr txBox="1"/>
              <p:nvPr/>
            </p:nvSpPr>
            <p:spPr>
              <a:xfrm>
                <a:off x="4932040" y="5445224"/>
                <a:ext cx="2376264" cy="523220"/>
              </a:xfrm>
              <a:prstGeom prst="rect">
                <a:avLst/>
              </a:prstGeom>
              <a:noFill/>
            </p:spPr>
            <p:txBody>
              <a:bodyPr wrap="square" rtlCol="0">
                <a:spAutoFit/>
              </a:bodyPr>
              <a:lstStyle/>
              <a:p>
                <a:r>
                  <a:rPr lang="en-GB" sz="2800" dirty="0"/>
                  <a:t>Area </a:t>
                </a:r>
                <a14:m>
                  <m:oMath xmlns:m="http://schemas.openxmlformats.org/officeDocument/2006/math">
                    <m:r>
                      <a:rPr lang="en-GB" sz="2800" b="0" i="1" smtClean="0">
                        <a:latin typeface="Cambria Math" panose="02040503050406030204" pitchFamily="18" charset="0"/>
                      </a:rPr>
                      <m:t>=8</m:t>
                    </m:r>
                  </m:oMath>
                </a14:m>
                <a:endParaRPr lang="en-GB" sz="2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932040" y="5445224"/>
                <a:ext cx="2376264" cy="523220"/>
              </a:xfrm>
              <a:prstGeom prst="rect">
                <a:avLst/>
              </a:prstGeom>
              <a:blipFill rotWithShape="0">
                <a:blip r:embed="rId3"/>
                <a:stretch>
                  <a:fillRect l="-5128" t="-10465" b="-32558"/>
                </a:stretch>
              </a:blipFill>
            </p:spPr>
            <p:txBody>
              <a:bodyPr/>
              <a:lstStyle/>
              <a:p>
                <a:r>
                  <a:rPr lang="en-GB">
                    <a:noFill/>
                  </a:rPr>
                  <a:t> </a:t>
                </a:r>
              </a:p>
            </p:txBody>
          </p:sp>
        </mc:Fallback>
      </mc:AlternateContent>
      <p:sp>
        <p:nvSpPr>
          <p:cNvPr id="12" name="Rectangle 11"/>
          <p:cNvSpPr/>
          <p:nvPr/>
        </p:nvSpPr>
        <p:spPr>
          <a:xfrm>
            <a:off x="807864" y="4981410"/>
            <a:ext cx="7004496" cy="17599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0910059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5</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grpSp>
        <p:nvGrpSpPr>
          <p:cNvPr id="9" name="Group 8"/>
          <p:cNvGrpSpPr/>
          <p:nvPr/>
        </p:nvGrpSpPr>
        <p:grpSpPr>
          <a:xfrm>
            <a:off x="5732780" y="3999665"/>
            <a:ext cx="2665436" cy="2869337"/>
            <a:chOff x="1370272" y="1340928"/>
            <a:chExt cx="2880000" cy="2879876"/>
          </a:xfrm>
        </p:grpSpPr>
        <p:sp>
          <p:nvSpPr>
            <p:cNvPr id="5" name="Arc 4"/>
            <p:cNvSpPr/>
            <p:nvPr/>
          </p:nvSpPr>
          <p:spPr>
            <a:xfrm>
              <a:off x="2810272" y="2060848"/>
              <a:ext cx="1440000" cy="1440160"/>
            </a:xfrm>
            <a:prstGeom prst="arc">
              <a:avLst>
                <a:gd name="adj1" fmla="val 16200000"/>
                <a:gd name="adj2" fmla="val 5444202"/>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sp>
          <p:nvSpPr>
            <p:cNvPr id="6" name="Arc 5"/>
            <p:cNvSpPr/>
            <p:nvPr/>
          </p:nvSpPr>
          <p:spPr>
            <a:xfrm rot="10800000">
              <a:off x="1370272" y="2060848"/>
              <a:ext cx="1440000" cy="1440160"/>
            </a:xfrm>
            <a:prstGeom prst="arc">
              <a:avLst>
                <a:gd name="adj1" fmla="val 16200000"/>
                <a:gd name="adj2" fmla="val 5444202"/>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sp>
          <p:nvSpPr>
            <p:cNvPr id="7" name="Arc 6"/>
            <p:cNvSpPr/>
            <p:nvPr/>
          </p:nvSpPr>
          <p:spPr>
            <a:xfrm rot="5400000">
              <a:off x="2107040" y="1340848"/>
              <a:ext cx="1440000" cy="1440160"/>
            </a:xfrm>
            <a:prstGeom prst="arc">
              <a:avLst>
                <a:gd name="adj1" fmla="val 16200000"/>
                <a:gd name="adj2" fmla="val 5444202"/>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sp>
          <p:nvSpPr>
            <p:cNvPr id="8" name="Arc 7"/>
            <p:cNvSpPr/>
            <p:nvPr/>
          </p:nvSpPr>
          <p:spPr>
            <a:xfrm rot="16200000">
              <a:off x="2095411" y="2780724"/>
              <a:ext cx="1440000" cy="1440160"/>
            </a:xfrm>
            <a:prstGeom prst="arc">
              <a:avLst>
                <a:gd name="adj1" fmla="val 16200000"/>
                <a:gd name="adj2" fmla="val 5444202"/>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grpSp>
      <p:sp>
        <p:nvSpPr>
          <p:cNvPr id="10" name="TextBox 9"/>
          <p:cNvSpPr txBox="1"/>
          <p:nvPr/>
        </p:nvSpPr>
        <p:spPr>
          <a:xfrm>
            <a:off x="6717228" y="4170894"/>
            <a:ext cx="752527" cy="369332"/>
          </a:xfrm>
          <a:prstGeom prst="rect">
            <a:avLst/>
          </a:prstGeom>
          <a:noFill/>
        </p:spPr>
        <p:txBody>
          <a:bodyPr wrap="square" rtlCol="0">
            <a:spAutoFit/>
          </a:bodyPr>
          <a:lstStyle/>
          <a:p>
            <a:pPr algn="ctr"/>
            <a:r>
              <a:rPr lang="en-GB" dirty="0"/>
              <a:t>2</a:t>
            </a:r>
          </a:p>
        </p:txBody>
      </p:sp>
      <p:cxnSp>
        <p:nvCxnSpPr>
          <p:cNvPr id="12" name="Straight Arrow Connector 11"/>
          <p:cNvCxnSpPr/>
          <p:nvPr/>
        </p:nvCxnSpPr>
        <p:spPr>
          <a:xfrm>
            <a:off x="6414584" y="4540227"/>
            <a:ext cx="1357816" cy="3198"/>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3" name="Oval 12"/>
          <p:cNvSpPr/>
          <p:nvPr/>
        </p:nvSpPr>
        <p:spPr>
          <a:xfrm>
            <a:off x="411508" y="1196460"/>
            <a:ext cx="2232248" cy="2160240"/>
          </a:xfrm>
          <a:prstGeom prst="ellipse">
            <a:avLst/>
          </a:prstGeom>
          <a:solidFill>
            <a:schemeClr val="bg1">
              <a:lumMod val="6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1239600" y="1512666"/>
            <a:ext cx="576064" cy="571071"/>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775716" y="2371271"/>
            <a:ext cx="576064" cy="571071"/>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1774786" y="2371270"/>
            <a:ext cx="576064" cy="571071"/>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16"/>
          <p:cNvCxnSpPr>
            <a:endCxn id="13" idx="6"/>
          </p:cNvCxnSpPr>
          <p:nvPr/>
        </p:nvCxnSpPr>
        <p:spPr>
          <a:xfrm>
            <a:off x="1527632" y="2276580"/>
            <a:ext cx="1116124"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9" name="TextBox 18"/>
          <p:cNvSpPr txBox="1"/>
          <p:nvPr/>
        </p:nvSpPr>
        <p:spPr>
          <a:xfrm>
            <a:off x="1772961" y="1927431"/>
            <a:ext cx="752527" cy="369332"/>
          </a:xfrm>
          <a:prstGeom prst="rect">
            <a:avLst/>
          </a:prstGeom>
          <a:noFill/>
        </p:spPr>
        <p:txBody>
          <a:bodyPr wrap="square" rtlCol="0">
            <a:spAutoFit/>
          </a:bodyPr>
          <a:lstStyle/>
          <a:p>
            <a:pPr algn="ctr"/>
            <a:r>
              <a:rPr lang="en-GB" dirty="0"/>
              <a:t>6</a:t>
            </a:r>
          </a:p>
        </p:txBody>
      </p:sp>
      <p:cxnSp>
        <p:nvCxnSpPr>
          <p:cNvPr id="20" name="Straight Arrow Connector 19"/>
          <p:cNvCxnSpPr>
            <a:endCxn id="14" idx="6"/>
          </p:cNvCxnSpPr>
          <p:nvPr/>
        </p:nvCxnSpPr>
        <p:spPr>
          <a:xfrm>
            <a:off x="1527632" y="1798201"/>
            <a:ext cx="288032" cy="1"/>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1338010" y="1457230"/>
            <a:ext cx="661842" cy="369332"/>
          </a:xfrm>
          <a:prstGeom prst="rect">
            <a:avLst/>
          </a:prstGeom>
          <a:noFill/>
        </p:spPr>
        <p:txBody>
          <a:bodyPr wrap="square" rtlCol="0">
            <a:spAutoFit/>
          </a:bodyPr>
          <a:lstStyle/>
          <a:p>
            <a:pPr algn="ctr"/>
            <a:r>
              <a:rPr lang="en-GB" dirty="0"/>
              <a:t>1</a:t>
            </a:r>
          </a:p>
        </p:txBody>
      </p:sp>
      <p:cxnSp>
        <p:nvCxnSpPr>
          <p:cNvPr id="23" name="Straight Arrow Connector 22"/>
          <p:cNvCxnSpPr/>
          <p:nvPr/>
        </p:nvCxnSpPr>
        <p:spPr>
          <a:xfrm>
            <a:off x="1055412" y="2673427"/>
            <a:ext cx="288032" cy="1"/>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24" name="TextBox 23"/>
          <p:cNvSpPr txBox="1"/>
          <p:nvPr/>
        </p:nvSpPr>
        <p:spPr>
          <a:xfrm>
            <a:off x="865790" y="2332456"/>
            <a:ext cx="661842" cy="369332"/>
          </a:xfrm>
          <a:prstGeom prst="rect">
            <a:avLst/>
          </a:prstGeom>
          <a:noFill/>
        </p:spPr>
        <p:txBody>
          <a:bodyPr wrap="square" rtlCol="0">
            <a:spAutoFit/>
          </a:bodyPr>
          <a:lstStyle/>
          <a:p>
            <a:pPr algn="ctr"/>
            <a:r>
              <a:rPr lang="en-GB" dirty="0"/>
              <a:t>1</a:t>
            </a:r>
          </a:p>
        </p:txBody>
      </p:sp>
      <p:cxnSp>
        <p:nvCxnSpPr>
          <p:cNvPr id="25" name="Straight Arrow Connector 24"/>
          <p:cNvCxnSpPr/>
          <p:nvPr/>
        </p:nvCxnSpPr>
        <p:spPr>
          <a:xfrm>
            <a:off x="2046130" y="2673427"/>
            <a:ext cx="288032" cy="1"/>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26" name="TextBox 25"/>
          <p:cNvSpPr txBox="1"/>
          <p:nvPr/>
        </p:nvSpPr>
        <p:spPr>
          <a:xfrm>
            <a:off x="1856508" y="2332456"/>
            <a:ext cx="661842" cy="369332"/>
          </a:xfrm>
          <a:prstGeom prst="rect">
            <a:avLst/>
          </a:prstGeom>
          <a:noFill/>
        </p:spPr>
        <p:txBody>
          <a:bodyPr wrap="square" rtlCol="0">
            <a:spAutoFit/>
          </a:bodyPr>
          <a:lstStyle/>
          <a:p>
            <a:pPr algn="ctr"/>
            <a:r>
              <a:rPr lang="en-GB" dirty="0"/>
              <a:t>1</a:t>
            </a:r>
          </a:p>
        </p:txBody>
      </p:sp>
      <p:sp>
        <p:nvSpPr>
          <p:cNvPr id="27" name="TextBox 26"/>
          <p:cNvSpPr txBox="1"/>
          <p:nvPr/>
        </p:nvSpPr>
        <p:spPr>
          <a:xfrm>
            <a:off x="323528" y="764704"/>
            <a:ext cx="6264696" cy="369332"/>
          </a:xfrm>
          <a:prstGeom prst="rect">
            <a:avLst/>
          </a:prstGeom>
          <a:noFill/>
        </p:spPr>
        <p:txBody>
          <a:bodyPr wrap="square" rtlCol="0">
            <a:spAutoFit/>
          </a:bodyPr>
          <a:lstStyle/>
          <a:p>
            <a:r>
              <a:rPr lang="en-GB" dirty="0"/>
              <a:t>Find the shaded/enclosed areas (giving your answer exactly).</a:t>
            </a:r>
          </a:p>
        </p:txBody>
      </p:sp>
      <mc:AlternateContent xmlns:mc="http://schemas.openxmlformats.org/markup-compatibility/2006" xmlns:a14="http://schemas.microsoft.com/office/drawing/2010/main">
        <mc:Choice Requires="a14">
          <p:sp>
            <p:nvSpPr>
              <p:cNvPr id="28" name="TextBox 27"/>
              <p:cNvSpPr txBox="1"/>
              <p:nvPr/>
            </p:nvSpPr>
            <p:spPr>
              <a:xfrm>
                <a:off x="539552" y="3518903"/>
                <a:ext cx="2104204" cy="369332"/>
              </a:xfrm>
              <a:prstGeom prst="rect">
                <a:avLst/>
              </a:prstGeom>
              <a:noFill/>
            </p:spPr>
            <p:txBody>
              <a:bodyPr wrap="square" rtlCol="0">
                <a:spAutoFit/>
              </a:bodyPr>
              <a:lstStyle/>
              <a:p>
                <a:r>
                  <a:rPr lang="en-GB" dirty="0"/>
                  <a:t>Solution: </a:t>
                </a:r>
                <a14:m>
                  <m:oMath xmlns:m="http://schemas.openxmlformats.org/officeDocument/2006/math">
                    <m:r>
                      <a:rPr lang="en-GB" b="1" i="1" smtClean="0">
                        <a:latin typeface="Cambria Math" panose="02040503050406030204" pitchFamily="18" charset="0"/>
                      </a:rPr>
                      <m:t>𝟑𝟑</m:t>
                    </m:r>
                    <m:r>
                      <a:rPr lang="en-GB" b="1" i="1" smtClean="0">
                        <a:latin typeface="Cambria Math" panose="02040503050406030204" pitchFamily="18" charset="0"/>
                      </a:rPr>
                      <m:t>𝝅</m:t>
                    </m:r>
                  </m:oMath>
                </a14:m>
                <a:endParaRPr lang="en-GB" b="1" dirty="0"/>
              </a:p>
            </p:txBody>
          </p:sp>
        </mc:Choice>
        <mc:Fallback xmlns="">
          <p:sp>
            <p:nvSpPr>
              <p:cNvPr id="28" name="TextBox 27"/>
              <p:cNvSpPr txBox="1">
                <a:spLocks noRot="1" noChangeAspect="1" noMove="1" noResize="1" noEditPoints="1" noAdjustHandles="1" noChangeArrowheads="1" noChangeShapeType="1" noTextEdit="1"/>
              </p:cNvSpPr>
              <p:nvPr/>
            </p:nvSpPr>
            <p:spPr>
              <a:xfrm>
                <a:off x="539552" y="3518903"/>
                <a:ext cx="2104204" cy="369332"/>
              </a:xfrm>
              <a:prstGeom prst="rect">
                <a:avLst/>
              </a:prstGeom>
              <a:blipFill rotWithShape="0">
                <a:blip r:embed="rId2"/>
                <a:stretch>
                  <a:fillRect l="-2609" t="-8197" b="-24590"/>
                </a:stretch>
              </a:blipFill>
            </p:spPr>
            <p:txBody>
              <a:bodyPr/>
              <a:lstStyle/>
              <a:p>
                <a:r>
                  <a:rPr lang="en-GB">
                    <a:noFill/>
                  </a:rPr>
                  <a:t> </a:t>
                </a:r>
              </a:p>
            </p:txBody>
          </p:sp>
        </mc:Fallback>
      </mc:AlternateContent>
      <p:sp>
        <p:nvSpPr>
          <p:cNvPr id="29" name="Pie 28"/>
          <p:cNvSpPr/>
          <p:nvPr/>
        </p:nvSpPr>
        <p:spPr>
          <a:xfrm>
            <a:off x="3029688" y="1186871"/>
            <a:ext cx="2160000" cy="2160240"/>
          </a:xfrm>
          <a:prstGeom prst="pie">
            <a:avLst>
              <a:gd name="adj1" fmla="val 0"/>
              <a:gd name="adj2" fmla="val 10801697"/>
            </a:avLst>
          </a:prstGeom>
          <a:solidFill>
            <a:schemeClr val="bg1">
              <a:lumMod val="6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Pie 29"/>
          <p:cNvSpPr/>
          <p:nvPr/>
        </p:nvSpPr>
        <p:spPr>
          <a:xfrm rot="10800000">
            <a:off x="3029688" y="1726511"/>
            <a:ext cx="1080000" cy="1080000"/>
          </a:xfrm>
          <a:prstGeom prst="pie">
            <a:avLst>
              <a:gd name="adj1" fmla="val 0"/>
              <a:gd name="adj2" fmla="val 10801697"/>
            </a:avLst>
          </a:prstGeom>
          <a:solidFill>
            <a:schemeClr val="bg1">
              <a:lumMod val="6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Pie 30"/>
          <p:cNvSpPr/>
          <p:nvPr/>
        </p:nvSpPr>
        <p:spPr>
          <a:xfrm rot="10800000">
            <a:off x="4109688" y="1726511"/>
            <a:ext cx="1080000" cy="1080000"/>
          </a:xfrm>
          <a:prstGeom prst="pie">
            <a:avLst>
              <a:gd name="adj1" fmla="val 0"/>
              <a:gd name="adj2" fmla="val 10801697"/>
            </a:avLst>
          </a:prstGeom>
          <a:solidFill>
            <a:schemeClr val="bg1">
              <a:lumMod val="6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3321937" y="1204444"/>
            <a:ext cx="752527" cy="369332"/>
          </a:xfrm>
          <a:prstGeom prst="rect">
            <a:avLst/>
          </a:prstGeom>
          <a:noFill/>
        </p:spPr>
        <p:txBody>
          <a:bodyPr wrap="square" rtlCol="0">
            <a:spAutoFit/>
          </a:bodyPr>
          <a:lstStyle/>
          <a:p>
            <a:pPr algn="ctr"/>
            <a:r>
              <a:rPr lang="en-GB" dirty="0"/>
              <a:t>2</a:t>
            </a:r>
          </a:p>
        </p:txBody>
      </p:sp>
      <p:cxnSp>
        <p:nvCxnSpPr>
          <p:cNvPr id="33" name="Straight Arrow Connector 32"/>
          <p:cNvCxnSpPr/>
          <p:nvPr/>
        </p:nvCxnSpPr>
        <p:spPr>
          <a:xfrm flipV="1">
            <a:off x="3076904" y="1594929"/>
            <a:ext cx="941581" cy="2981"/>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8" name="TextBox 37"/>
              <p:cNvSpPr txBox="1"/>
              <p:nvPr/>
            </p:nvSpPr>
            <p:spPr>
              <a:xfrm>
                <a:off x="3305938" y="3517419"/>
                <a:ext cx="2104204" cy="369332"/>
              </a:xfrm>
              <a:prstGeom prst="rect">
                <a:avLst/>
              </a:prstGeom>
              <a:noFill/>
            </p:spPr>
            <p:txBody>
              <a:bodyPr wrap="square" rtlCol="0">
                <a:spAutoFit/>
              </a:bodyPr>
              <a:lstStyle/>
              <a:p>
                <a:r>
                  <a:rPr lang="en-GB" dirty="0"/>
                  <a:t>Solution: </a:t>
                </a:r>
                <a14:m>
                  <m:oMath xmlns:m="http://schemas.openxmlformats.org/officeDocument/2006/math">
                    <m:r>
                      <a:rPr lang="en-GB" b="1" i="1" smtClean="0">
                        <a:latin typeface="Cambria Math" panose="02040503050406030204" pitchFamily="18" charset="0"/>
                      </a:rPr>
                      <m:t>𝟑</m:t>
                    </m:r>
                    <m:r>
                      <a:rPr lang="en-GB" b="1" i="1" smtClean="0">
                        <a:latin typeface="Cambria Math" panose="02040503050406030204" pitchFamily="18" charset="0"/>
                      </a:rPr>
                      <m:t>𝝅</m:t>
                    </m:r>
                  </m:oMath>
                </a14:m>
                <a:endParaRPr lang="en-GB" b="1" dirty="0"/>
              </a:p>
            </p:txBody>
          </p:sp>
        </mc:Choice>
        <mc:Fallback xmlns="">
          <p:sp>
            <p:nvSpPr>
              <p:cNvPr id="38" name="TextBox 37"/>
              <p:cNvSpPr txBox="1">
                <a:spLocks noRot="1" noChangeAspect="1" noMove="1" noResize="1" noEditPoints="1" noAdjustHandles="1" noChangeArrowheads="1" noChangeShapeType="1" noTextEdit="1"/>
              </p:cNvSpPr>
              <p:nvPr/>
            </p:nvSpPr>
            <p:spPr>
              <a:xfrm>
                <a:off x="3305938" y="3517419"/>
                <a:ext cx="2104204" cy="369332"/>
              </a:xfrm>
              <a:prstGeom prst="rect">
                <a:avLst/>
              </a:prstGeom>
              <a:blipFill rotWithShape="0">
                <a:blip r:embed="rId3"/>
                <a:stretch>
                  <a:fillRect l="-2319" t="-8197" b="-24590"/>
                </a:stretch>
              </a:blipFill>
            </p:spPr>
            <p:txBody>
              <a:bodyPr/>
              <a:lstStyle/>
              <a:p>
                <a:r>
                  <a:rPr lang="en-GB">
                    <a:noFill/>
                  </a:rPr>
                  <a:t> </a:t>
                </a:r>
              </a:p>
            </p:txBody>
          </p:sp>
        </mc:Fallback>
      </mc:AlternateContent>
      <p:sp>
        <p:nvSpPr>
          <p:cNvPr id="39" name="Pie 38"/>
          <p:cNvSpPr/>
          <p:nvPr/>
        </p:nvSpPr>
        <p:spPr>
          <a:xfrm>
            <a:off x="5868144" y="1216643"/>
            <a:ext cx="2160000" cy="2160240"/>
          </a:xfrm>
          <a:prstGeom prst="pie">
            <a:avLst>
              <a:gd name="adj1" fmla="val 0"/>
              <a:gd name="adj2" fmla="val 10801697"/>
            </a:avLst>
          </a:prstGeom>
          <a:solidFill>
            <a:schemeClr val="bg1">
              <a:lumMod val="6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Pie 39"/>
          <p:cNvSpPr/>
          <p:nvPr/>
        </p:nvSpPr>
        <p:spPr>
          <a:xfrm rot="10800000">
            <a:off x="5868144" y="1756283"/>
            <a:ext cx="1080000" cy="1080000"/>
          </a:xfrm>
          <a:prstGeom prst="pie">
            <a:avLst>
              <a:gd name="adj1" fmla="val 0"/>
              <a:gd name="adj2" fmla="val 10801697"/>
            </a:avLst>
          </a:prstGeom>
          <a:solidFill>
            <a:schemeClr val="bg1">
              <a:lumMod val="6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ie 40"/>
          <p:cNvSpPr/>
          <p:nvPr/>
        </p:nvSpPr>
        <p:spPr>
          <a:xfrm>
            <a:off x="6948144" y="1756283"/>
            <a:ext cx="1080000" cy="1080000"/>
          </a:xfrm>
          <a:prstGeom prst="pie">
            <a:avLst>
              <a:gd name="adj1" fmla="val 0"/>
              <a:gd name="adj2" fmla="val 10801697"/>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p:cNvSpPr txBox="1"/>
          <p:nvPr/>
        </p:nvSpPr>
        <p:spPr>
          <a:xfrm>
            <a:off x="4448638" y="1204343"/>
            <a:ext cx="752527" cy="369332"/>
          </a:xfrm>
          <a:prstGeom prst="rect">
            <a:avLst/>
          </a:prstGeom>
          <a:noFill/>
        </p:spPr>
        <p:txBody>
          <a:bodyPr wrap="square" rtlCol="0">
            <a:spAutoFit/>
          </a:bodyPr>
          <a:lstStyle/>
          <a:p>
            <a:pPr algn="ctr"/>
            <a:r>
              <a:rPr lang="en-GB" dirty="0"/>
              <a:t>2</a:t>
            </a:r>
          </a:p>
        </p:txBody>
      </p:sp>
      <p:cxnSp>
        <p:nvCxnSpPr>
          <p:cNvPr id="46" name="Straight Arrow Connector 45"/>
          <p:cNvCxnSpPr/>
          <p:nvPr/>
        </p:nvCxnSpPr>
        <p:spPr>
          <a:xfrm flipV="1">
            <a:off x="4203605" y="1594828"/>
            <a:ext cx="941581" cy="2981"/>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47" name="TextBox 46"/>
          <p:cNvSpPr txBox="1"/>
          <p:nvPr/>
        </p:nvSpPr>
        <p:spPr>
          <a:xfrm>
            <a:off x="6022874" y="1204343"/>
            <a:ext cx="752527" cy="369332"/>
          </a:xfrm>
          <a:prstGeom prst="rect">
            <a:avLst/>
          </a:prstGeom>
          <a:noFill/>
        </p:spPr>
        <p:txBody>
          <a:bodyPr wrap="square" rtlCol="0">
            <a:spAutoFit/>
          </a:bodyPr>
          <a:lstStyle/>
          <a:p>
            <a:pPr algn="ctr"/>
            <a:r>
              <a:rPr lang="en-GB" dirty="0"/>
              <a:t>2</a:t>
            </a:r>
          </a:p>
        </p:txBody>
      </p:sp>
      <p:cxnSp>
        <p:nvCxnSpPr>
          <p:cNvPr id="48" name="Straight Arrow Connector 47"/>
          <p:cNvCxnSpPr/>
          <p:nvPr/>
        </p:nvCxnSpPr>
        <p:spPr>
          <a:xfrm flipV="1">
            <a:off x="5890832" y="1594929"/>
            <a:ext cx="941581" cy="2981"/>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49" name="TextBox 48"/>
          <p:cNvSpPr txBox="1"/>
          <p:nvPr/>
        </p:nvSpPr>
        <p:spPr>
          <a:xfrm>
            <a:off x="7143559" y="1204343"/>
            <a:ext cx="752527" cy="369332"/>
          </a:xfrm>
          <a:prstGeom prst="rect">
            <a:avLst/>
          </a:prstGeom>
          <a:noFill/>
        </p:spPr>
        <p:txBody>
          <a:bodyPr wrap="square" rtlCol="0">
            <a:spAutoFit/>
          </a:bodyPr>
          <a:lstStyle/>
          <a:p>
            <a:pPr algn="ctr"/>
            <a:r>
              <a:rPr lang="en-GB" dirty="0"/>
              <a:t>2</a:t>
            </a:r>
          </a:p>
        </p:txBody>
      </p:sp>
      <p:cxnSp>
        <p:nvCxnSpPr>
          <p:cNvPr id="50" name="Straight Arrow Connector 49"/>
          <p:cNvCxnSpPr/>
          <p:nvPr/>
        </p:nvCxnSpPr>
        <p:spPr>
          <a:xfrm flipV="1">
            <a:off x="7017533" y="1594828"/>
            <a:ext cx="941581" cy="2981"/>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52" name="Straight Connector 51"/>
          <p:cNvCxnSpPr>
            <a:stCxn id="41" idx="0"/>
          </p:cNvCxnSpPr>
          <p:nvPr/>
        </p:nvCxnSpPr>
        <p:spPr>
          <a:xfrm flipH="1">
            <a:off x="6965156" y="2296283"/>
            <a:ext cx="1062988" cy="162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5880222" y="2292278"/>
            <a:ext cx="1055844" cy="4005"/>
          </a:xfrm>
          <a:prstGeom prst="line">
            <a:avLst/>
          </a:prstGeom>
          <a:ln w="57150">
            <a:solidFill>
              <a:srgbClr val="A6A6A6"/>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p:cNvSpPr txBox="1"/>
              <p:nvPr/>
            </p:nvSpPr>
            <p:spPr>
              <a:xfrm>
                <a:off x="6135865" y="3519331"/>
                <a:ext cx="2104204" cy="369332"/>
              </a:xfrm>
              <a:prstGeom prst="rect">
                <a:avLst/>
              </a:prstGeom>
              <a:noFill/>
            </p:spPr>
            <p:txBody>
              <a:bodyPr wrap="square" rtlCol="0">
                <a:spAutoFit/>
              </a:bodyPr>
              <a:lstStyle/>
              <a:p>
                <a:r>
                  <a:rPr lang="en-GB" dirty="0"/>
                  <a:t>Solution: </a:t>
                </a:r>
                <a14:m>
                  <m:oMath xmlns:m="http://schemas.openxmlformats.org/officeDocument/2006/math">
                    <m:r>
                      <a:rPr lang="en-GB" b="1" i="1" smtClean="0">
                        <a:latin typeface="Cambria Math" panose="02040503050406030204" pitchFamily="18" charset="0"/>
                      </a:rPr>
                      <m:t>𝟐</m:t>
                    </m:r>
                    <m:r>
                      <a:rPr lang="en-GB" b="1" i="1" smtClean="0">
                        <a:latin typeface="Cambria Math" panose="02040503050406030204" pitchFamily="18" charset="0"/>
                      </a:rPr>
                      <m:t>𝝅</m:t>
                    </m:r>
                  </m:oMath>
                </a14:m>
                <a:endParaRPr lang="en-GB" b="1" dirty="0"/>
              </a:p>
            </p:txBody>
          </p:sp>
        </mc:Choice>
        <mc:Fallback xmlns="">
          <p:sp>
            <p:nvSpPr>
              <p:cNvPr id="56" name="TextBox 55"/>
              <p:cNvSpPr txBox="1">
                <a:spLocks noRot="1" noChangeAspect="1" noMove="1" noResize="1" noEditPoints="1" noAdjustHandles="1" noChangeArrowheads="1" noChangeShapeType="1" noTextEdit="1"/>
              </p:cNvSpPr>
              <p:nvPr/>
            </p:nvSpPr>
            <p:spPr>
              <a:xfrm>
                <a:off x="6135865" y="3519331"/>
                <a:ext cx="2104204" cy="369332"/>
              </a:xfrm>
              <a:prstGeom prst="rect">
                <a:avLst/>
              </a:prstGeom>
              <a:blipFill rotWithShape="0">
                <a:blip r:embed="rId4"/>
                <a:stretch>
                  <a:fillRect l="-2609" t="-8197" b="-24590"/>
                </a:stretch>
              </a:blipFill>
            </p:spPr>
            <p:txBody>
              <a:bodyPr/>
              <a:lstStyle/>
              <a:p>
                <a:r>
                  <a:rPr lang="en-GB">
                    <a:noFill/>
                  </a:rPr>
                  <a:t> </a:t>
                </a:r>
              </a:p>
            </p:txBody>
          </p:sp>
        </mc:Fallback>
      </mc:AlternateContent>
      <p:sp>
        <p:nvSpPr>
          <p:cNvPr id="59" name="Rectangle 58"/>
          <p:cNvSpPr/>
          <p:nvPr/>
        </p:nvSpPr>
        <p:spPr>
          <a:xfrm>
            <a:off x="865789" y="4221328"/>
            <a:ext cx="901099" cy="1800000"/>
          </a:xfrm>
          <a:prstGeom prst="rect">
            <a:avLst/>
          </a:prstGeom>
          <a:solidFill>
            <a:srgbClr val="A6A6A6"/>
          </a:solidFill>
          <a:ln>
            <a:solidFill>
              <a:srgbClr val="61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Pie 59"/>
          <p:cNvSpPr/>
          <p:nvPr/>
        </p:nvSpPr>
        <p:spPr>
          <a:xfrm rot="16200000">
            <a:off x="857364" y="4221328"/>
            <a:ext cx="1800000" cy="1800000"/>
          </a:xfrm>
          <a:prstGeom prst="pie">
            <a:avLst>
              <a:gd name="adj1" fmla="val 0"/>
              <a:gd name="adj2" fmla="val 10801697"/>
            </a:avLst>
          </a:prstGeom>
          <a:solidFill>
            <a:schemeClr val="bg1">
              <a:lumMod val="6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1" name="Straight Connector 60"/>
          <p:cNvCxnSpPr/>
          <p:nvPr/>
        </p:nvCxnSpPr>
        <p:spPr>
          <a:xfrm>
            <a:off x="1757364" y="4243388"/>
            <a:ext cx="2856" cy="1761172"/>
          </a:xfrm>
          <a:prstGeom prst="line">
            <a:avLst/>
          </a:prstGeom>
          <a:ln w="57150">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857363" y="6151636"/>
            <a:ext cx="958301"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67" name="TextBox 66"/>
          <p:cNvSpPr txBox="1"/>
          <p:nvPr/>
        </p:nvSpPr>
        <p:spPr>
          <a:xfrm>
            <a:off x="975516" y="6169755"/>
            <a:ext cx="752527" cy="369332"/>
          </a:xfrm>
          <a:prstGeom prst="rect">
            <a:avLst/>
          </a:prstGeom>
          <a:noFill/>
        </p:spPr>
        <p:txBody>
          <a:bodyPr wrap="square" rtlCol="0">
            <a:spAutoFit/>
          </a:bodyPr>
          <a:lstStyle/>
          <a:p>
            <a:pPr algn="ctr"/>
            <a:r>
              <a:rPr lang="en-GB" dirty="0"/>
              <a:t>4</a:t>
            </a:r>
          </a:p>
        </p:txBody>
      </p:sp>
      <p:sp>
        <p:nvSpPr>
          <p:cNvPr id="68" name="TextBox 67"/>
          <p:cNvSpPr txBox="1"/>
          <p:nvPr/>
        </p:nvSpPr>
        <p:spPr>
          <a:xfrm>
            <a:off x="120281" y="4939308"/>
            <a:ext cx="752527" cy="369332"/>
          </a:xfrm>
          <a:prstGeom prst="rect">
            <a:avLst/>
          </a:prstGeom>
          <a:noFill/>
        </p:spPr>
        <p:txBody>
          <a:bodyPr wrap="square" rtlCol="0">
            <a:spAutoFit/>
          </a:bodyPr>
          <a:lstStyle/>
          <a:p>
            <a:pPr algn="ctr"/>
            <a:r>
              <a:rPr lang="en-GB" dirty="0"/>
              <a:t>8</a:t>
            </a:r>
          </a:p>
        </p:txBody>
      </p:sp>
      <p:cxnSp>
        <p:nvCxnSpPr>
          <p:cNvPr id="69" name="Straight Arrow Connector 68"/>
          <p:cNvCxnSpPr/>
          <p:nvPr/>
        </p:nvCxnSpPr>
        <p:spPr>
          <a:xfrm flipV="1">
            <a:off x="752527" y="4211739"/>
            <a:ext cx="0" cy="1809589"/>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73" name="TextBox 72"/>
              <p:cNvSpPr txBox="1"/>
              <p:nvPr/>
            </p:nvSpPr>
            <p:spPr>
              <a:xfrm>
                <a:off x="616829" y="6452278"/>
                <a:ext cx="2104204" cy="369332"/>
              </a:xfrm>
              <a:prstGeom prst="rect">
                <a:avLst/>
              </a:prstGeom>
              <a:noFill/>
            </p:spPr>
            <p:txBody>
              <a:bodyPr wrap="square" rtlCol="0">
                <a:spAutoFit/>
              </a:bodyPr>
              <a:lstStyle/>
              <a:p>
                <a:r>
                  <a:rPr lang="en-GB" dirty="0"/>
                  <a:t>Solution: </a:t>
                </a:r>
                <a14:m>
                  <m:oMath xmlns:m="http://schemas.openxmlformats.org/officeDocument/2006/math">
                    <m:r>
                      <a:rPr lang="en-GB" b="1" i="1" smtClean="0">
                        <a:latin typeface="Cambria Math" panose="02040503050406030204" pitchFamily="18" charset="0"/>
                      </a:rPr>
                      <m:t>𝟑𝟐</m:t>
                    </m:r>
                    <m:r>
                      <a:rPr lang="en-GB" b="1" i="1" smtClean="0">
                        <a:latin typeface="Cambria Math" panose="02040503050406030204" pitchFamily="18" charset="0"/>
                      </a:rPr>
                      <m:t>+</m:t>
                    </m:r>
                    <m:r>
                      <a:rPr lang="en-GB" b="1" i="1" smtClean="0">
                        <a:latin typeface="Cambria Math" panose="02040503050406030204" pitchFamily="18" charset="0"/>
                      </a:rPr>
                      <m:t>𝟖</m:t>
                    </m:r>
                    <m:r>
                      <a:rPr lang="en-GB" b="1" i="1" smtClean="0">
                        <a:latin typeface="Cambria Math" panose="02040503050406030204" pitchFamily="18" charset="0"/>
                      </a:rPr>
                      <m:t>𝝅</m:t>
                    </m:r>
                  </m:oMath>
                </a14:m>
                <a:endParaRPr lang="en-GB" b="1" dirty="0"/>
              </a:p>
            </p:txBody>
          </p:sp>
        </mc:Choice>
        <mc:Fallback xmlns="">
          <p:sp>
            <p:nvSpPr>
              <p:cNvPr id="73" name="TextBox 72"/>
              <p:cNvSpPr txBox="1">
                <a:spLocks noRot="1" noChangeAspect="1" noMove="1" noResize="1" noEditPoints="1" noAdjustHandles="1" noChangeArrowheads="1" noChangeShapeType="1" noTextEdit="1"/>
              </p:cNvSpPr>
              <p:nvPr/>
            </p:nvSpPr>
            <p:spPr>
              <a:xfrm>
                <a:off x="616829" y="6452278"/>
                <a:ext cx="2104204" cy="369332"/>
              </a:xfrm>
              <a:prstGeom prst="rect">
                <a:avLst/>
              </a:prstGeom>
              <a:blipFill rotWithShape="0">
                <a:blip r:embed="rId5"/>
                <a:stretch>
                  <a:fillRect l="-2319" t="-8197" b="-24590"/>
                </a:stretch>
              </a:blipFill>
            </p:spPr>
            <p:txBody>
              <a:bodyPr/>
              <a:lstStyle/>
              <a:p>
                <a:r>
                  <a:rPr lang="en-GB">
                    <a:noFill/>
                  </a:rPr>
                  <a:t> </a:t>
                </a:r>
              </a:p>
            </p:txBody>
          </p:sp>
        </mc:Fallback>
      </mc:AlternateContent>
      <p:sp>
        <p:nvSpPr>
          <p:cNvPr id="74" name="Rectangle 73"/>
          <p:cNvSpPr/>
          <p:nvPr/>
        </p:nvSpPr>
        <p:spPr>
          <a:xfrm>
            <a:off x="3649065" y="4540226"/>
            <a:ext cx="720000" cy="1440000"/>
          </a:xfrm>
          <a:prstGeom prst="rect">
            <a:avLst/>
          </a:prstGeom>
          <a:solidFill>
            <a:srgbClr val="A6A6A6"/>
          </a:solidFill>
          <a:ln>
            <a:solidFill>
              <a:srgbClr val="61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Pie 74"/>
          <p:cNvSpPr/>
          <p:nvPr/>
        </p:nvSpPr>
        <p:spPr>
          <a:xfrm rot="5400000">
            <a:off x="2929065" y="4540226"/>
            <a:ext cx="1440000" cy="1440000"/>
          </a:xfrm>
          <a:prstGeom prst="pie">
            <a:avLst>
              <a:gd name="adj1" fmla="val 0"/>
              <a:gd name="adj2" fmla="val 10801697"/>
            </a:avLst>
          </a:prstGeom>
          <a:solidFill>
            <a:schemeClr val="bg1">
              <a:lumMod val="6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Pie 75"/>
          <p:cNvSpPr/>
          <p:nvPr/>
        </p:nvSpPr>
        <p:spPr>
          <a:xfrm rot="16200000">
            <a:off x="3646384" y="4540226"/>
            <a:ext cx="1440000" cy="1440000"/>
          </a:xfrm>
          <a:prstGeom prst="pie">
            <a:avLst>
              <a:gd name="adj1" fmla="val 0"/>
              <a:gd name="adj2" fmla="val 10801697"/>
            </a:avLst>
          </a:prstGeom>
          <a:solidFill>
            <a:schemeClr val="bg1">
              <a:lumMod val="6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Pie 76"/>
          <p:cNvSpPr/>
          <p:nvPr/>
        </p:nvSpPr>
        <p:spPr>
          <a:xfrm rot="10800000">
            <a:off x="3638040" y="4180226"/>
            <a:ext cx="720000" cy="720000"/>
          </a:xfrm>
          <a:prstGeom prst="pie">
            <a:avLst>
              <a:gd name="adj1" fmla="val 0"/>
              <a:gd name="adj2" fmla="val 10801697"/>
            </a:avLst>
          </a:prstGeom>
          <a:solidFill>
            <a:schemeClr val="bg1">
              <a:lumMod val="6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Pie 77"/>
          <p:cNvSpPr/>
          <p:nvPr/>
        </p:nvSpPr>
        <p:spPr>
          <a:xfrm>
            <a:off x="3657410" y="5612703"/>
            <a:ext cx="720000" cy="720000"/>
          </a:xfrm>
          <a:prstGeom prst="pie">
            <a:avLst>
              <a:gd name="adj1" fmla="val 0"/>
              <a:gd name="adj2" fmla="val 10801697"/>
            </a:avLst>
          </a:prstGeom>
          <a:solidFill>
            <a:schemeClr val="bg1">
              <a:lumMod val="6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9" name="Straight Connector 78"/>
          <p:cNvCxnSpPr/>
          <p:nvPr/>
        </p:nvCxnSpPr>
        <p:spPr>
          <a:xfrm>
            <a:off x="4368800" y="4552950"/>
            <a:ext cx="440" cy="1404100"/>
          </a:xfrm>
          <a:prstGeom prst="line">
            <a:avLst/>
          </a:prstGeom>
          <a:ln w="57150">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638579" y="4560765"/>
            <a:ext cx="12671" cy="1405060"/>
          </a:xfrm>
          <a:prstGeom prst="line">
            <a:avLst/>
          </a:prstGeom>
          <a:ln w="57150">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676650" y="4537075"/>
            <a:ext cx="666750" cy="9525"/>
          </a:xfrm>
          <a:prstGeom prst="line">
            <a:avLst/>
          </a:prstGeom>
          <a:ln w="57150">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flipV="1">
            <a:off x="3676650" y="5978525"/>
            <a:ext cx="685800" cy="1"/>
          </a:xfrm>
          <a:prstGeom prst="line">
            <a:avLst/>
          </a:prstGeom>
          <a:ln w="57150">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3686488" y="4601112"/>
            <a:ext cx="685487" cy="8988"/>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93" name="Straight Arrow Connector 92"/>
          <p:cNvCxnSpPr/>
          <p:nvPr/>
        </p:nvCxnSpPr>
        <p:spPr>
          <a:xfrm>
            <a:off x="3667125" y="4638675"/>
            <a:ext cx="9525" cy="129540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96" name="TextBox 95"/>
          <p:cNvSpPr txBox="1"/>
          <p:nvPr/>
        </p:nvSpPr>
        <p:spPr>
          <a:xfrm>
            <a:off x="3641146" y="4282508"/>
            <a:ext cx="752527" cy="369332"/>
          </a:xfrm>
          <a:prstGeom prst="rect">
            <a:avLst/>
          </a:prstGeom>
          <a:noFill/>
        </p:spPr>
        <p:txBody>
          <a:bodyPr wrap="square" rtlCol="0">
            <a:spAutoFit/>
          </a:bodyPr>
          <a:lstStyle/>
          <a:p>
            <a:pPr algn="ctr"/>
            <a:r>
              <a:rPr lang="en-GB" dirty="0"/>
              <a:t>2</a:t>
            </a:r>
          </a:p>
        </p:txBody>
      </p:sp>
      <p:sp>
        <p:nvSpPr>
          <p:cNvPr id="97" name="TextBox 96"/>
          <p:cNvSpPr txBox="1"/>
          <p:nvPr/>
        </p:nvSpPr>
        <p:spPr>
          <a:xfrm>
            <a:off x="3155193" y="5101709"/>
            <a:ext cx="752527" cy="369332"/>
          </a:xfrm>
          <a:prstGeom prst="rect">
            <a:avLst/>
          </a:prstGeom>
          <a:noFill/>
        </p:spPr>
        <p:txBody>
          <a:bodyPr wrap="square" rtlCol="0">
            <a:spAutoFit/>
          </a:bodyPr>
          <a:lstStyle/>
          <a:p>
            <a:pPr algn="ctr"/>
            <a:r>
              <a:rPr lang="en-GB" dirty="0"/>
              <a:t>4</a:t>
            </a:r>
          </a:p>
        </p:txBody>
      </p:sp>
      <mc:AlternateContent xmlns:mc="http://schemas.openxmlformats.org/markup-compatibility/2006" xmlns:a14="http://schemas.microsoft.com/office/drawing/2010/main">
        <mc:Choice Requires="a14">
          <p:sp>
            <p:nvSpPr>
              <p:cNvPr id="98" name="TextBox 97"/>
              <p:cNvSpPr txBox="1"/>
              <p:nvPr/>
            </p:nvSpPr>
            <p:spPr>
              <a:xfrm>
                <a:off x="2992954" y="6447538"/>
                <a:ext cx="2104204" cy="369332"/>
              </a:xfrm>
              <a:prstGeom prst="rect">
                <a:avLst/>
              </a:prstGeom>
              <a:noFill/>
            </p:spPr>
            <p:txBody>
              <a:bodyPr wrap="square" rtlCol="0">
                <a:spAutoFit/>
              </a:bodyPr>
              <a:lstStyle/>
              <a:p>
                <a:r>
                  <a:rPr lang="en-GB" dirty="0"/>
                  <a:t>Solution: </a:t>
                </a:r>
                <a14:m>
                  <m:oMath xmlns:m="http://schemas.openxmlformats.org/officeDocument/2006/math">
                    <m:r>
                      <a:rPr lang="en-GB" b="1" i="1" smtClean="0">
                        <a:latin typeface="Cambria Math" panose="02040503050406030204" pitchFamily="18" charset="0"/>
                      </a:rPr>
                      <m:t>𝟖</m:t>
                    </m:r>
                    <m:r>
                      <a:rPr lang="en-GB" b="1" i="1" smtClean="0">
                        <a:latin typeface="Cambria Math" panose="02040503050406030204" pitchFamily="18" charset="0"/>
                      </a:rPr>
                      <m:t>+</m:t>
                    </m:r>
                    <m:r>
                      <a:rPr lang="en-GB" b="1" i="1" smtClean="0">
                        <a:latin typeface="Cambria Math" panose="02040503050406030204" pitchFamily="18" charset="0"/>
                      </a:rPr>
                      <m:t>𝟓</m:t>
                    </m:r>
                    <m:r>
                      <a:rPr lang="en-GB" b="1" i="1" smtClean="0">
                        <a:latin typeface="Cambria Math" panose="02040503050406030204" pitchFamily="18" charset="0"/>
                      </a:rPr>
                      <m:t>𝝅</m:t>
                    </m:r>
                  </m:oMath>
                </a14:m>
                <a:endParaRPr lang="en-GB" b="1" dirty="0"/>
              </a:p>
            </p:txBody>
          </p:sp>
        </mc:Choice>
        <mc:Fallback xmlns="">
          <p:sp>
            <p:nvSpPr>
              <p:cNvPr id="98" name="TextBox 97"/>
              <p:cNvSpPr txBox="1">
                <a:spLocks noRot="1" noChangeAspect="1" noMove="1" noResize="1" noEditPoints="1" noAdjustHandles="1" noChangeArrowheads="1" noChangeShapeType="1" noTextEdit="1"/>
              </p:cNvSpPr>
              <p:nvPr/>
            </p:nvSpPr>
            <p:spPr>
              <a:xfrm>
                <a:off x="2992954" y="6447538"/>
                <a:ext cx="2104204" cy="369332"/>
              </a:xfrm>
              <a:prstGeom prst="rect">
                <a:avLst/>
              </a:prstGeom>
              <a:blipFill rotWithShape="0">
                <a:blip r:embed="rId6"/>
                <a:stretch>
                  <a:fillRect l="-2609" t="-10000"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a:off x="5927874" y="6447538"/>
                <a:ext cx="2104204" cy="369332"/>
              </a:xfrm>
              <a:prstGeom prst="rect">
                <a:avLst/>
              </a:prstGeom>
              <a:noFill/>
            </p:spPr>
            <p:txBody>
              <a:bodyPr wrap="square" rtlCol="0">
                <a:spAutoFit/>
              </a:bodyPr>
              <a:lstStyle/>
              <a:p>
                <a:pPr algn="ctr"/>
                <a:r>
                  <a:rPr lang="en-GB" dirty="0"/>
                  <a:t>Solution: </a:t>
                </a:r>
                <a14:m>
                  <m:oMath xmlns:m="http://schemas.openxmlformats.org/officeDocument/2006/math">
                    <m:r>
                      <a:rPr lang="en-GB" b="1" i="1" smtClean="0">
                        <a:latin typeface="Cambria Math" panose="02040503050406030204" pitchFamily="18" charset="0"/>
                      </a:rPr>
                      <m:t>𝟒</m:t>
                    </m:r>
                  </m:oMath>
                </a14:m>
                <a:endParaRPr lang="en-GB" b="1" dirty="0"/>
              </a:p>
            </p:txBody>
          </p:sp>
        </mc:Choice>
        <mc:Fallback xmlns="">
          <p:sp>
            <p:nvSpPr>
              <p:cNvPr id="99" name="TextBox 98"/>
              <p:cNvSpPr txBox="1">
                <a:spLocks noRot="1" noChangeAspect="1" noMove="1" noResize="1" noEditPoints="1" noAdjustHandles="1" noChangeArrowheads="1" noChangeShapeType="1" noTextEdit="1"/>
              </p:cNvSpPr>
              <p:nvPr/>
            </p:nvSpPr>
            <p:spPr>
              <a:xfrm>
                <a:off x="5927874" y="6447538"/>
                <a:ext cx="2104204" cy="369332"/>
              </a:xfrm>
              <a:prstGeom prst="rect">
                <a:avLst/>
              </a:prstGeom>
              <a:blipFill rotWithShape="0">
                <a:blip r:embed="rId7"/>
                <a:stretch>
                  <a:fillRect t="-10000" b="-26667"/>
                </a:stretch>
              </a:blipFill>
            </p:spPr>
            <p:txBody>
              <a:bodyPr/>
              <a:lstStyle/>
              <a:p>
                <a:r>
                  <a:rPr lang="en-GB">
                    <a:noFill/>
                  </a:rPr>
                  <a:t> </a:t>
                </a:r>
              </a:p>
            </p:txBody>
          </p:sp>
        </mc:Fallback>
      </mc:AlternateContent>
      <p:sp>
        <p:nvSpPr>
          <p:cNvPr id="100" name="TextBox 99"/>
          <p:cNvSpPr txBox="1"/>
          <p:nvPr/>
        </p:nvSpPr>
        <p:spPr>
          <a:xfrm>
            <a:off x="5798793" y="121996"/>
            <a:ext cx="3119972" cy="369332"/>
          </a:xfrm>
          <a:prstGeom prst="rect">
            <a:avLst/>
          </a:prstGeom>
          <a:noFill/>
        </p:spPr>
        <p:txBody>
          <a:bodyPr wrap="square" rtlCol="0">
            <a:spAutoFit/>
          </a:bodyPr>
          <a:lstStyle/>
          <a:p>
            <a:pPr algn="r"/>
            <a:r>
              <a:rPr lang="en-GB" dirty="0">
                <a:solidFill>
                  <a:schemeClr val="bg1"/>
                </a:solidFill>
              </a:rPr>
              <a:t>(Questions on provided sheet)</a:t>
            </a:r>
          </a:p>
        </p:txBody>
      </p:sp>
      <p:sp>
        <p:nvSpPr>
          <p:cNvPr id="102" name="Rectangle 101"/>
          <p:cNvSpPr/>
          <p:nvPr/>
        </p:nvSpPr>
        <p:spPr>
          <a:xfrm>
            <a:off x="81346" y="1119362"/>
            <a:ext cx="308172" cy="33152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03" name="Rectangle 102"/>
          <p:cNvSpPr/>
          <p:nvPr/>
        </p:nvSpPr>
        <p:spPr>
          <a:xfrm>
            <a:off x="355881" y="1119362"/>
            <a:ext cx="308172" cy="3315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104" name="Rectangle 103"/>
          <p:cNvSpPr/>
          <p:nvPr/>
        </p:nvSpPr>
        <p:spPr>
          <a:xfrm>
            <a:off x="2661530" y="1109554"/>
            <a:ext cx="308172" cy="3315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105" name="Rectangle 104"/>
          <p:cNvSpPr/>
          <p:nvPr/>
        </p:nvSpPr>
        <p:spPr>
          <a:xfrm>
            <a:off x="5452195" y="1131340"/>
            <a:ext cx="308172" cy="3315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106" name="Rectangle 105"/>
          <p:cNvSpPr/>
          <p:nvPr/>
        </p:nvSpPr>
        <p:spPr>
          <a:xfrm>
            <a:off x="166660" y="4096312"/>
            <a:ext cx="308172" cy="3315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a:t>
            </a:r>
          </a:p>
        </p:txBody>
      </p:sp>
      <p:sp>
        <p:nvSpPr>
          <p:cNvPr id="107" name="Rectangle 106"/>
          <p:cNvSpPr/>
          <p:nvPr/>
        </p:nvSpPr>
        <p:spPr>
          <a:xfrm>
            <a:off x="2695547" y="4072914"/>
            <a:ext cx="308172" cy="3315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e</a:t>
            </a:r>
          </a:p>
        </p:txBody>
      </p:sp>
      <p:sp>
        <p:nvSpPr>
          <p:cNvPr id="108" name="Rectangle 107"/>
          <p:cNvSpPr/>
          <p:nvPr/>
        </p:nvSpPr>
        <p:spPr>
          <a:xfrm>
            <a:off x="5532154" y="4116746"/>
            <a:ext cx="308172" cy="3315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f</a:t>
            </a:r>
          </a:p>
        </p:txBody>
      </p:sp>
      <p:sp>
        <p:nvSpPr>
          <p:cNvPr id="109" name="Rectangle 108"/>
          <p:cNvSpPr/>
          <p:nvPr/>
        </p:nvSpPr>
        <p:spPr>
          <a:xfrm>
            <a:off x="539553" y="3479272"/>
            <a:ext cx="1811298" cy="4193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0" name="Rectangle 109"/>
          <p:cNvSpPr/>
          <p:nvPr/>
        </p:nvSpPr>
        <p:spPr>
          <a:xfrm>
            <a:off x="3204039" y="3445560"/>
            <a:ext cx="1811298" cy="4193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1" name="Rectangle 110"/>
          <p:cNvSpPr/>
          <p:nvPr/>
        </p:nvSpPr>
        <p:spPr>
          <a:xfrm>
            <a:off x="6147816" y="3478476"/>
            <a:ext cx="1811298" cy="4193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2" name="Rectangle 111"/>
          <p:cNvSpPr/>
          <p:nvPr/>
        </p:nvSpPr>
        <p:spPr>
          <a:xfrm>
            <a:off x="664053" y="6477918"/>
            <a:ext cx="1811298" cy="3722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3" name="Rectangle 112"/>
          <p:cNvSpPr/>
          <p:nvPr/>
        </p:nvSpPr>
        <p:spPr>
          <a:xfrm>
            <a:off x="3076904" y="6453988"/>
            <a:ext cx="1811298" cy="3722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4" name="Rectangle 113"/>
          <p:cNvSpPr/>
          <p:nvPr/>
        </p:nvSpPr>
        <p:spPr>
          <a:xfrm>
            <a:off x="6237910" y="6396711"/>
            <a:ext cx="1811298" cy="3722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6478019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9"/>
                                        </p:tgtEl>
                                      </p:cBhvr>
                                    </p:animEffect>
                                    <p:set>
                                      <p:cBhvr>
                                        <p:cTn id="7" dur="1" fill="hold">
                                          <p:stCondLst>
                                            <p:cond delay="499"/>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109"/>
                  </p:tgtEl>
                </p:cond>
              </p:nextCondLst>
            </p:seq>
            <p:seq concurrent="1" nextAc="seek">
              <p:cTn id="8" restart="whenNotActive" fill="hold" evtFilter="cancelBubble" nodeType="interactiveSeq">
                <p:stCondLst>
                  <p:cond evt="onClick" delay="0">
                    <p:tgtEl>
                      <p:spTgt spid="1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0"/>
                                        </p:tgtEl>
                                      </p:cBhvr>
                                    </p:animEffect>
                                    <p:set>
                                      <p:cBhvr>
                                        <p:cTn id="13" dur="1" fill="hold">
                                          <p:stCondLst>
                                            <p:cond delay="499"/>
                                          </p:stCondLst>
                                        </p:cTn>
                                        <p:tgtEl>
                                          <p:spTgt spid="110"/>
                                        </p:tgtEl>
                                        <p:attrNameLst>
                                          <p:attrName>style.visibility</p:attrName>
                                        </p:attrNameLst>
                                      </p:cBhvr>
                                      <p:to>
                                        <p:strVal val="hidden"/>
                                      </p:to>
                                    </p:set>
                                  </p:childTnLst>
                                </p:cTn>
                              </p:par>
                            </p:childTnLst>
                          </p:cTn>
                        </p:par>
                      </p:childTnLst>
                    </p:cTn>
                  </p:par>
                </p:childTnLst>
              </p:cTn>
              <p:nextCondLst>
                <p:cond evt="onClick" delay="0">
                  <p:tgtEl>
                    <p:spTgt spid="110"/>
                  </p:tgtEl>
                </p:cond>
              </p:nextCondLst>
            </p:seq>
            <p:seq concurrent="1" nextAc="seek">
              <p:cTn id="14" restart="whenNotActive" fill="hold" evtFilter="cancelBubble" nodeType="interactiveSeq">
                <p:stCondLst>
                  <p:cond evt="onClick" delay="0">
                    <p:tgtEl>
                      <p:spTgt spid="1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1"/>
                                        </p:tgtEl>
                                      </p:cBhvr>
                                    </p:animEffect>
                                    <p:set>
                                      <p:cBhvr>
                                        <p:cTn id="19" dur="1" fill="hold">
                                          <p:stCondLst>
                                            <p:cond delay="499"/>
                                          </p:stCondLst>
                                        </p:cTn>
                                        <p:tgtEl>
                                          <p:spTgt spid="111"/>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20" restart="whenNotActive" fill="hold" evtFilter="cancelBubble" nodeType="interactiveSeq">
                <p:stCondLst>
                  <p:cond evt="onClick" delay="0">
                    <p:tgtEl>
                      <p:spTgt spid="1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12"/>
                                        </p:tgtEl>
                                      </p:cBhvr>
                                    </p:animEffect>
                                    <p:set>
                                      <p:cBhvr>
                                        <p:cTn id="25" dur="1" fill="hold">
                                          <p:stCondLst>
                                            <p:cond delay="499"/>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26" restart="whenNotActive" fill="hold" evtFilter="cancelBubble" nodeType="interactiveSeq">
                <p:stCondLst>
                  <p:cond evt="onClick" delay="0">
                    <p:tgtEl>
                      <p:spTgt spid="11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13"/>
                                        </p:tgtEl>
                                      </p:cBhvr>
                                    </p:animEffect>
                                    <p:set>
                                      <p:cBhvr>
                                        <p:cTn id="31" dur="1" fill="hold">
                                          <p:stCondLst>
                                            <p:cond delay="499"/>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113"/>
                  </p:tgtEl>
                </p:cond>
              </p:nextCondLst>
            </p:seq>
            <p:seq concurrent="1" nextAc="seek">
              <p:cTn id="32" restart="whenNotActive" fill="hold" evtFilter="cancelBubble" nodeType="interactiveSeq">
                <p:stCondLst>
                  <p:cond evt="onClick" delay="0">
                    <p:tgtEl>
                      <p:spTgt spid="114"/>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14"/>
                                        </p:tgtEl>
                                      </p:cBhvr>
                                    </p:animEffect>
                                    <p:set>
                                      <p:cBhvr>
                                        <p:cTn id="37" dur="1" fill="hold">
                                          <p:stCondLst>
                                            <p:cond delay="499"/>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14"/>
                  </p:tgtEl>
                </p:cond>
              </p:nextCondLst>
            </p:seq>
          </p:childTnLst>
        </p:cTn>
      </p:par>
    </p:tnLst>
    <p:bldLst>
      <p:bldP spid="109" grpId="0" animBg="1"/>
      <p:bldP spid="110" grpId="0" animBg="1"/>
      <p:bldP spid="111" grpId="0" animBg="1"/>
      <p:bldP spid="112" grpId="0" animBg="1"/>
      <p:bldP spid="113" grpId="0" animBg="1"/>
      <p:bldP spid="11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5</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Connector 5"/>
          <p:cNvCxnSpPr/>
          <p:nvPr/>
        </p:nvCxnSpPr>
        <p:spPr>
          <a:xfrm>
            <a:off x="908593" y="1844824"/>
            <a:ext cx="0" cy="2232248"/>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1316638" y="1844824"/>
            <a:ext cx="0" cy="2232248"/>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1724684" y="1844824"/>
            <a:ext cx="0" cy="2232248"/>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2132729" y="1844824"/>
            <a:ext cx="0" cy="2232248"/>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2540775" y="1844824"/>
            <a:ext cx="0" cy="2232248"/>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2948820" y="1844824"/>
            <a:ext cx="0" cy="2232248"/>
          </a:xfrm>
          <a:prstGeom prst="line">
            <a:avLst/>
          </a:prstGeom>
        </p:spPr>
        <p:style>
          <a:lnRef idx="1">
            <a:schemeClr val="dk1"/>
          </a:lnRef>
          <a:fillRef idx="0">
            <a:schemeClr val="dk1"/>
          </a:fillRef>
          <a:effectRef idx="0">
            <a:schemeClr val="dk1"/>
          </a:effectRef>
          <a:fontRef idx="minor">
            <a:schemeClr val="tx1"/>
          </a:fontRef>
        </p:style>
      </p:cxnSp>
      <p:grpSp>
        <p:nvGrpSpPr>
          <p:cNvPr id="12" name="Group 11"/>
          <p:cNvGrpSpPr/>
          <p:nvPr/>
        </p:nvGrpSpPr>
        <p:grpSpPr>
          <a:xfrm rot="5400000">
            <a:off x="1229628" y="1603298"/>
            <a:ext cx="1860207" cy="2808311"/>
            <a:chOff x="2411760" y="1700808"/>
            <a:chExt cx="2880320" cy="3456384"/>
          </a:xfrm>
        </p:grpSpPr>
        <p:cxnSp>
          <p:nvCxnSpPr>
            <p:cNvPr id="13" name="Straight Connector 12"/>
            <p:cNvCxnSpPr/>
            <p:nvPr/>
          </p:nvCxnSpPr>
          <p:spPr>
            <a:xfrm>
              <a:off x="2411760" y="1700808"/>
              <a:ext cx="0" cy="3456384"/>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2987824" y="1700808"/>
              <a:ext cx="0" cy="3456384"/>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3563888" y="1700808"/>
              <a:ext cx="0" cy="3456384"/>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4139952" y="1700808"/>
              <a:ext cx="0" cy="3456384"/>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4716016" y="1700808"/>
              <a:ext cx="0" cy="3456384"/>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5292080" y="1700808"/>
              <a:ext cx="0" cy="3456384"/>
            </a:xfrm>
            <a:prstGeom prst="line">
              <a:avLst/>
            </a:prstGeom>
          </p:spPr>
          <p:style>
            <a:lnRef idx="1">
              <a:schemeClr val="dk1"/>
            </a:lnRef>
            <a:fillRef idx="0">
              <a:schemeClr val="dk1"/>
            </a:fillRef>
            <a:effectRef idx="0">
              <a:schemeClr val="dk1"/>
            </a:effectRef>
            <a:fontRef idx="minor">
              <a:schemeClr val="tx1"/>
            </a:fontRef>
          </p:style>
        </p:cxnSp>
      </p:grpSp>
      <p:sp>
        <p:nvSpPr>
          <p:cNvPr id="19" name="Freeform 18"/>
          <p:cNvSpPr/>
          <p:nvPr/>
        </p:nvSpPr>
        <p:spPr>
          <a:xfrm flipH="1" flipV="1">
            <a:off x="908593" y="2069341"/>
            <a:ext cx="2460625" cy="1868216"/>
          </a:xfrm>
          <a:custGeom>
            <a:avLst/>
            <a:gdLst>
              <a:gd name="connsiteX0" fmla="*/ 0 w 2905125"/>
              <a:gd name="connsiteY0" fmla="*/ 2295525 h 2886075"/>
              <a:gd name="connsiteX1" fmla="*/ 600075 w 2905125"/>
              <a:gd name="connsiteY1" fmla="*/ 0 h 2886075"/>
              <a:gd name="connsiteX2" fmla="*/ 2905125 w 2905125"/>
              <a:gd name="connsiteY2" fmla="*/ 2886075 h 2886075"/>
              <a:gd name="connsiteX3" fmla="*/ 0 w 2905125"/>
              <a:gd name="connsiteY3" fmla="*/ 2295525 h 2886075"/>
              <a:gd name="connsiteX0" fmla="*/ 0 w 2905125"/>
              <a:gd name="connsiteY0" fmla="*/ 2306676 h 2897226"/>
              <a:gd name="connsiteX1" fmla="*/ 1715197 w 2905125"/>
              <a:gd name="connsiteY1" fmla="*/ 0 h 2897226"/>
              <a:gd name="connsiteX2" fmla="*/ 2905125 w 2905125"/>
              <a:gd name="connsiteY2" fmla="*/ 2897226 h 2897226"/>
              <a:gd name="connsiteX3" fmla="*/ 0 w 2905125"/>
              <a:gd name="connsiteY3" fmla="*/ 2306676 h 2897226"/>
              <a:gd name="connsiteX0" fmla="*/ 0 w 2905125"/>
              <a:gd name="connsiteY0" fmla="*/ 1303066 h 1893616"/>
              <a:gd name="connsiteX1" fmla="*/ 2083187 w 2905125"/>
              <a:gd name="connsiteY1" fmla="*/ 0 h 1893616"/>
              <a:gd name="connsiteX2" fmla="*/ 2905125 w 2905125"/>
              <a:gd name="connsiteY2" fmla="*/ 1893616 h 1893616"/>
              <a:gd name="connsiteX3" fmla="*/ 0 w 2905125"/>
              <a:gd name="connsiteY3" fmla="*/ 1303066 h 1893616"/>
              <a:gd name="connsiteX0" fmla="*/ 0 w 2905125"/>
              <a:gd name="connsiteY0" fmla="*/ 1277666 h 1868216"/>
              <a:gd name="connsiteX1" fmla="*/ 2083187 w 2905125"/>
              <a:gd name="connsiteY1" fmla="*/ 0 h 1868216"/>
              <a:gd name="connsiteX2" fmla="*/ 2905125 w 2905125"/>
              <a:gd name="connsiteY2" fmla="*/ 1868216 h 1868216"/>
              <a:gd name="connsiteX3" fmla="*/ 0 w 2905125"/>
              <a:gd name="connsiteY3" fmla="*/ 1277666 h 1868216"/>
              <a:gd name="connsiteX0" fmla="*/ 0 w 2460625"/>
              <a:gd name="connsiteY0" fmla="*/ 737916 h 1868216"/>
              <a:gd name="connsiteX1" fmla="*/ 1638687 w 2460625"/>
              <a:gd name="connsiteY1" fmla="*/ 0 h 1868216"/>
              <a:gd name="connsiteX2" fmla="*/ 2460625 w 2460625"/>
              <a:gd name="connsiteY2" fmla="*/ 1868216 h 1868216"/>
              <a:gd name="connsiteX3" fmla="*/ 0 w 2460625"/>
              <a:gd name="connsiteY3" fmla="*/ 737916 h 1868216"/>
            </a:gdLst>
            <a:ahLst/>
            <a:cxnLst>
              <a:cxn ang="0">
                <a:pos x="connsiteX0" y="connsiteY0"/>
              </a:cxn>
              <a:cxn ang="0">
                <a:pos x="connsiteX1" y="connsiteY1"/>
              </a:cxn>
              <a:cxn ang="0">
                <a:pos x="connsiteX2" y="connsiteY2"/>
              </a:cxn>
              <a:cxn ang="0">
                <a:pos x="connsiteX3" y="connsiteY3"/>
              </a:cxn>
            </a:cxnLst>
            <a:rect l="l" t="t" r="r" b="b"/>
            <a:pathLst>
              <a:path w="2460625" h="1868216">
                <a:moveTo>
                  <a:pt x="0" y="737916"/>
                </a:moveTo>
                <a:lnTo>
                  <a:pt x="1638687" y="0"/>
                </a:lnTo>
                <a:lnTo>
                  <a:pt x="2460625" y="1868216"/>
                </a:lnTo>
                <a:lnTo>
                  <a:pt x="0" y="737916"/>
                </a:lnTo>
                <a:close/>
              </a:path>
            </a:pathLst>
          </a:custGeom>
          <a:solidFill>
            <a:schemeClr val="accent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611560" y="764704"/>
            <a:ext cx="5328592" cy="646331"/>
          </a:xfrm>
          <a:prstGeom prst="rect">
            <a:avLst/>
          </a:prstGeom>
          <a:noFill/>
        </p:spPr>
        <p:txBody>
          <a:bodyPr wrap="square" rtlCol="0">
            <a:spAutoFit/>
          </a:bodyPr>
          <a:lstStyle/>
          <a:p>
            <a:r>
              <a:rPr lang="en-GB" dirty="0"/>
              <a:t>If these grids are unit (1cm) width/height, determine the area of the triangles.</a:t>
            </a:r>
          </a:p>
        </p:txBody>
      </p:sp>
      <p:cxnSp>
        <p:nvCxnSpPr>
          <p:cNvPr id="23" name="Straight Connector 22"/>
          <p:cNvCxnSpPr/>
          <p:nvPr/>
        </p:nvCxnSpPr>
        <p:spPr>
          <a:xfrm>
            <a:off x="3347864" y="1844824"/>
            <a:ext cx="0" cy="2232248"/>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4908037" y="1844824"/>
            <a:ext cx="0" cy="2232248"/>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5316082" y="1844824"/>
            <a:ext cx="0" cy="2232248"/>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5724128" y="1844824"/>
            <a:ext cx="0" cy="2232248"/>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6132173" y="1844824"/>
            <a:ext cx="0" cy="2232248"/>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6540219" y="1844824"/>
            <a:ext cx="0" cy="2232248"/>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6948264" y="1844824"/>
            <a:ext cx="0" cy="2232248"/>
          </a:xfrm>
          <a:prstGeom prst="line">
            <a:avLst/>
          </a:prstGeom>
        </p:spPr>
        <p:style>
          <a:lnRef idx="1">
            <a:schemeClr val="dk1"/>
          </a:lnRef>
          <a:fillRef idx="0">
            <a:schemeClr val="dk1"/>
          </a:fillRef>
          <a:effectRef idx="0">
            <a:schemeClr val="dk1"/>
          </a:effectRef>
          <a:fontRef idx="minor">
            <a:schemeClr val="tx1"/>
          </a:fontRef>
        </p:style>
      </p:cxnSp>
      <p:grpSp>
        <p:nvGrpSpPr>
          <p:cNvPr id="30" name="Group 29"/>
          <p:cNvGrpSpPr/>
          <p:nvPr/>
        </p:nvGrpSpPr>
        <p:grpSpPr>
          <a:xfrm rot="5400000">
            <a:off x="5229072" y="1603298"/>
            <a:ext cx="1860207" cy="2808311"/>
            <a:chOff x="2411760" y="1700808"/>
            <a:chExt cx="2880320" cy="3456384"/>
          </a:xfrm>
        </p:grpSpPr>
        <p:cxnSp>
          <p:nvCxnSpPr>
            <p:cNvPr id="31" name="Straight Connector 30"/>
            <p:cNvCxnSpPr/>
            <p:nvPr/>
          </p:nvCxnSpPr>
          <p:spPr>
            <a:xfrm>
              <a:off x="2411760" y="1700808"/>
              <a:ext cx="0" cy="3456384"/>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2987824" y="1700808"/>
              <a:ext cx="0" cy="3456384"/>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3563888" y="1700808"/>
              <a:ext cx="0" cy="3456384"/>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4139952" y="1700808"/>
              <a:ext cx="0" cy="3456384"/>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4716016" y="1700808"/>
              <a:ext cx="0" cy="3456384"/>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5292080" y="1700808"/>
              <a:ext cx="0" cy="3456384"/>
            </a:xfrm>
            <a:prstGeom prst="line">
              <a:avLst/>
            </a:prstGeom>
          </p:spPr>
          <p:style>
            <a:lnRef idx="1">
              <a:schemeClr val="dk1"/>
            </a:lnRef>
            <a:fillRef idx="0">
              <a:schemeClr val="dk1"/>
            </a:fillRef>
            <a:effectRef idx="0">
              <a:schemeClr val="dk1"/>
            </a:effectRef>
            <a:fontRef idx="minor">
              <a:schemeClr val="tx1"/>
            </a:fontRef>
          </p:style>
        </p:cxnSp>
      </p:grpSp>
      <p:sp>
        <p:nvSpPr>
          <p:cNvPr id="37" name="Freeform 36"/>
          <p:cNvSpPr/>
          <p:nvPr/>
        </p:nvSpPr>
        <p:spPr>
          <a:xfrm rot="10800000" flipH="1" flipV="1">
            <a:off x="4914635" y="2092201"/>
            <a:ext cx="2438665" cy="1846580"/>
          </a:xfrm>
          <a:custGeom>
            <a:avLst/>
            <a:gdLst>
              <a:gd name="connsiteX0" fmla="*/ 0 w 2905125"/>
              <a:gd name="connsiteY0" fmla="*/ 2295525 h 2886075"/>
              <a:gd name="connsiteX1" fmla="*/ 600075 w 2905125"/>
              <a:gd name="connsiteY1" fmla="*/ 0 h 2886075"/>
              <a:gd name="connsiteX2" fmla="*/ 2905125 w 2905125"/>
              <a:gd name="connsiteY2" fmla="*/ 2886075 h 2886075"/>
              <a:gd name="connsiteX3" fmla="*/ 0 w 2905125"/>
              <a:gd name="connsiteY3" fmla="*/ 2295525 h 2886075"/>
              <a:gd name="connsiteX0" fmla="*/ 0 w 2905125"/>
              <a:gd name="connsiteY0" fmla="*/ 2306676 h 2897226"/>
              <a:gd name="connsiteX1" fmla="*/ 1715197 w 2905125"/>
              <a:gd name="connsiteY1" fmla="*/ 0 h 2897226"/>
              <a:gd name="connsiteX2" fmla="*/ 2905125 w 2905125"/>
              <a:gd name="connsiteY2" fmla="*/ 2897226 h 2897226"/>
              <a:gd name="connsiteX3" fmla="*/ 0 w 2905125"/>
              <a:gd name="connsiteY3" fmla="*/ 2306676 h 2897226"/>
              <a:gd name="connsiteX0" fmla="*/ 0 w 2905125"/>
              <a:gd name="connsiteY0" fmla="*/ 1303066 h 1893616"/>
              <a:gd name="connsiteX1" fmla="*/ 2083187 w 2905125"/>
              <a:gd name="connsiteY1" fmla="*/ 0 h 1893616"/>
              <a:gd name="connsiteX2" fmla="*/ 2905125 w 2905125"/>
              <a:gd name="connsiteY2" fmla="*/ 1893616 h 1893616"/>
              <a:gd name="connsiteX3" fmla="*/ 0 w 2905125"/>
              <a:gd name="connsiteY3" fmla="*/ 1303066 h 1893616"/>
              <a:gd name="connsiteX0" fmla="*/ 0 w 2905125"/>
              <a:gd name="connsiteY0" fmla="*/ 1277666 h 1868216"/>
              <a:gd name="connsiteX1" fmla="*/ 2083187 w 2905125"/>
              <a:gd name="connsiteY1" fmla="*/ 0 h 1868216"/>
              <a:gd name="connsiteX2" fmla="*/ 2905125 w 2905125"/>
              <a:gd name="connsiteY2" fmla="*/ 1868216 h 1868216"/>
              <a:gd name="connsiteX3" fmla="*/ 0 w 2905125"/>
              <a:gd name="connsiteY3" fmla="*/ 1277666 h 1868216"/>
              <a:gd name="connsiteX0" fmla="*/ 0 w 2460625"/>
              <a:gd name="connsiteY0" fmla="*/ 737916 h 1868216"/>
              <a:gd name="connsiteX1" fmla="*/ 1638687 w 2460625"/>
              <a:gd name="connsiteY1" fmla="*/ 0 h 1868216"/>
              <a:gd name="connsiteX2" fmla="*/ 2460625 w 2460625"/>
              <a:gd name="connsiteY2" fmla="*/ 1868216 h 1868216"/>
              <a:gd name="connsiteX3" fmla="*/ 0 w 2460625"/>
              <a:gd name="connsiteY3" fmla="*/ 737916 h 1868216"/>
              <a:gd name="connsiteX0" fmla="*/ 0 w 2049145"/>
              <a:gd name="connsiteY0" fmla="*/ 737916 h 1845356"/>
              <a:gd name="connsiteX1" fmla="*/ 1638687 w 2049145"/>
              <a:gd name="connsiteY1" fmla="*/ 0 h 1845356"/>
              <a:gd name="connsiteX2" fmla="*/ 2049145 w 2049145"/>
              <a:gd name="connsiteY2" fmla="*/ 1845356 h 1845356"/>
              <a:gd name="connsiteX3" fmla="*/ 0 w 2049145"/>
              <a:gd name="connsiteY3" fmla="*/ 737916 h 1845356"/>
              <a:gd name="connsiteX0" fmla="*/ 0 w 2454027"/>
              <a:gd name="connsiteY0" fmla="*/ 0 h 1107440"/>
              <a:gd name="connsiteX1" fmla="*/ 2454027 w 2454027"/>
              <a:gd name="connsiteY1" fmla="*/ 366984 h 1107440"/>
              <a:gd name="connsiteX2" fmla="*/ 2049145 w 2454027"/>
              <a:gd name="connsiteY2" fmla="*/ 1107440 h 1107440"/>
              <a:gd name="connsiteX3" fmla="*/ 0 w 2454027"/>
              <a:gd name="connsiteY3" fmla="*/ 0 h 1107440"/>
              <a:gd name="connsiteX0" fmla="*/ 0 w 823347"/>
              <a:gd name="connsiteY0" fmla="*/ 0 h 1846580"/>
              <a:gd name="connsiteX1" fmla="*/ 823347 w 823347"/>
              <a:gd name="connsiteY1" fmla="*/ 1106124 h 1846580"/>
              <a:gd name="connsiteX2" fmla="*/ 418465 w 823347"/>
              <a:gd name="connsiteY2" fmla="*/ 1846580 h 1846580"/>
              <a:gd name="connsiteX3" fmla="*/ 0 w 823347"/>
              <a:gd name="connsiteY3" fmla="*/ 0 h 1846580"/>
              <a:gd name="connsiteX0" fmla="*/ 0 w 823347"/>
              <a:gd name="connsiteY0" fmla="*/ 0 h 1846580"/>
              <a:gd name="connsiteX1" fmla="*/ 823347 w 823347"/>
              <a:gd name="connsiteY1" fmla="*/ 1106124 h 1846580"/>
              <a:gd name="connsiteX2" fmla="*/ 418465 w 823347"/>
              <a:gd name="connsiteY2" fmla="*/ 1846580 h 1846580"/>
              <a:gd name="connsiteX3" fmla="*/ 167762 w 823347"/>
              <a:gd name="connsiteY3" fmla="*/ 768861 h 1846580"/>
              <a:gd name="connsiteX4" fmla="*/ 0 w 823347"/>
              <a:gd name="connsiteY4" fmla="*/ 0 h 1846580"/>
              <a:gd name="connsiteX0" fmla="*/ 1615318 w 2438665"/>
              <a:gd name="connsiteY0" fmla="*/ 0 h 1846580"/>
              <a:gd name="connsiteX1" fmla="*/ 2438665 w 2438665"/>
              <a:gd name="connsiteY1" fmla="*/ 1106124 h 1846580"/>
              <a:gd name="connsiteX2" fmla="*/ 2033783 w 2438665"/>
              <a:gd name="connsiteY2" fmla="*/ 1846580 h 1846580"/>
              <a:gd name="connsiteX3" fmla="*/ 0 w 2438665"/>
              <a:gd name="connsiteY3" fmla="*/ 746001 h 1846580"/>
              <a:gd name="connsiteX4" fmla="*/ 1615318 w 2438665"/>
              <a:gd name="connsiteY4" fmla="*/ 0 h 184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665" h="1846580">
                <a:moveTo>
                  <a:pt x="1615318" y="0"/>
                </a:moveTo>
                <a:lnTo>
                  <a:pt x="2438665" y="1106124"/>
                </a:lnTo>
                <a:lnTo>
                  <a:pt x="2033783" y="1846580"/>
                </a:lnTo>
                <a:lnTo>
                  <a:pt x="0" y="746001"/>
                </a:lnTo>
                <a:lnTo>
                  <a:pt x="1615318" y="0"/>
                </a:lnTo>
                <a:close/>
              </a:path>
            </a:pathLst>
          </a:custGeom>
          <a:solidFill>
            <a:schemeClr val="accent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Connector 37"/>
          <p:cNvCxnSpPr/>
          <p:nvPr/>
        </p:nvCxnSpPr>
        <p:spPr>
          <a:xfrm>
            <a:off x="7347308" y="1844824"/>
            <a:ext cx="0" cy="2232248"/>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974873" y="4189783"/>
            <a:ext cx="0" cy="2232248"/>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1382918" y="4189783"/>
            <a:ext cx="0" cy="2232248"/>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a:off x="1790964" y="4189783"/>
            <a:ext cx="0" cy="2232248"/>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a:off x="2199009" y="4189783"/>
            <a:ext cx="0" cy="2232248"/>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2607055" y="4189783"/>
            <a:ext cx="0" cy="2232248"/>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3015100" y="4189783"/>
            <a:ext cx="0" cy="2232248"/>
          </a:xfrm>
          <a:prstGeom prst="line">
            <a:avLst/>
          </a:prstGeom>
        </p:spPr>
        <p:style>
          <a:lnRef idx="1">
            <a:schemeClr val="dk1"/>
          </a:lnRef>
          <a:fillRef idx="0">
            <a:schemeClr val="dk1"/>
          </a:fillRef>
          <a:effectRef idx="0">
            <a:schemeClr val="dk1"/>
          </a:effectRef>
          <a:fontRef idx="minor">
            <a:schemeClr val="tx1"/>
          </a:fontRef>
        </p:style>
      </p:cxnSp>
      <p:grpSp>
        <p:nvGrpSpPr>
          <p:cNvPr id="45" name="Group 44"/>
          <p:cNvGrpSpPr/>
          <p:nvPr/>
        </p:nvGrpSpPr>
        <p:grpSpPr>
          <a:xfrm rot="5400000">
            <a:off x="1468246" y="3775918"/>
            <a:ext cx="1860207" cy="3152990"/>
            <a:chOff x="2411760" y="1700808"/>
            <a:chExt cx="2880320" cy="3456384"/>
          </a:xfrm>
        </p:grpSpPr>
        <p:cxnSp>
          <p:nvCxnSpPr>
            <p:cNvPr id="46" name="Straight Connector 45"/>
            <p:cNvCxnSpPr/>
            <p:nvPr/>
          </p:nvCxnSpPr>
          <p:spPr>
            <a:xfrm>
              <a:off x="2411760" y="1700808"/>
              <a:ext cx="0" cy="3456384"/>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a:off x="2987824" y="1700808"/>
              <a:ext cx="0" cy="3456384"/>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a:off x="3563888" y="1700808"/>
              <a:ext cx="0" cy="3456384"/>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a:off x="4139952" y="1700808"/>
              <a:ext cx="0" cy="3456384"/>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4716016" y="1700808"/>
              <a:ext cx="0" cy="3456384"/>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a:off x="5292080" y="1700808"/>
              <a:ext cx="0" cy="3456384"/>
            </a:xfrm>
            <a:prstGeom prst="line">
              <a:avLst/>
            </a:prstGeom>
          </p:spPr>
          <p:style>
            <a:lnRef idx="1">
              <a:schemeClr val="dk1"/>
            </a:lnRef>
            <a:fillRef idx="0">
              <a:schemeClr val="dk1"/>
            </a:fillRef>
            <a:effectRef idx="0">
              <a:schemeClr val="dk1"/>
            </a:effectRef>
            <a:fontRef idx="minor">
              <a:schemeClr val="tx1"/>
            </a:fontRef>
          </p:style>
        </p:cxnSp>
      </p:grpSp>
      <p:sp>
        <p:nvSpPr>
          <p:cNvPr id="52" name="Freeform 51"/>
          <p:cNvSpPr/>
          <p:nvPr/>
        </p:nvSpPr>
        <p:spPr>
          <a:xfrm rot="10800000" flipH="1" flipV="1">
            <a:off x="966231" y="4430763"/>
            <a:ext cx="2871983" cy="1842057"/>
          </a:xfrm>
          <a:custGeom>
            <a:avLst/>
            <a:gdLst>
              <a:gd name="connsiteX0" fmla="*/ 0 w 2905125"/>
              <a:gd name="connsiteY0" fmla="*/ 2295525 h 2886075"/>
              <a:gd name="connsiteX1" fmla="*/ 600075 w 2905125"/>
              <a:gd name="connsiteY1" fmla="*/ 0 h 2886075"/>
              <a:gd name="connsiteX2" fmla="*/ 2905125 w 2905125"/>
              <a:gd name="connsiteY2" fmla="*/ 2886075 h 2886075"/>
              <a:gd name="connsiteX3" fmla="*/ 0 w 2905125"/>
              <a:gd name="connsiteY3" fmla="*/ 2295525 h 2886075"/>
              <a:gd name="connsiteX0" fmla="*/ 0 w 2905125"/>
              <a:gd name="connsiteY0" fmla="*/ 2306676 h 2897226"/>
              <a:gd name="connsiteX1" fmla="*/ 1715197 w 2905125"/>
              <a:gd name="connsiteY1" fmla="*/ 0 h 2897226"/>
              <a:gd name="connsiteX2" fmla="*/ 2905125 w 2905125"/>
              <a:gd name="connsiteY2" fmla="*/ 2897226 h 2897226"/>
              <a:gd name="connsiteX3" fmla="*/ 0 w 2905125"/>
              <a:gd name="connsiteY3" fmla="*/ 2306676 h 2897226"/>
              <a:gd name="connsiteX0" fmla="*/ 0 w 2905125"/>
              <a:gd name="connsiteY0" fmla="*/ 1303066 h 1893616"/>
              <a:gd name="connsiteX1" fmla="*/ 2083187 w 2905125"/>
              <a:gd name="connsiteY1" fmla="*/ 0 h 1893616"/>
              <a:gd name="connsiteX2" fmla="*/ 2905125 w 2905125"/>
              <a:gd name="connsiteY2" fmla="*/ 1893616 h 1893616"/>
              <a:gd name="connsiteX3" fmla="*/ 0 w 2905125"/>
              <a:gd name="connsiteY3" fmla="*/ 1303066 h 1893616"/>
              <a:gd name="connsiteX0" fmla="*/ 0 w 2905125"/>
              <a:gd name="connsiteY0" fmla="*/ 1277666 h 1868216"/>
              <a:gd name="connsiteX1" fmla="*/ 2083187 w 2905125"/>
              <a:gd name="connsiteY1" fmla="*/ 0 h 1868216"/>
              <a:gd name="connsiteX2" fmla="*/ 2905125 w 2905125"/>
              <a:gd name="connsiteY2" fmla="*/ 1868216 h 1868216"/>
              <a:gd name="connsiteX3" fmla="*/ 0 w 2905125"/>
              <a:gd name="connsiteY3" fmla="*/ 1277666 h 1868216"/>
              <a:gd name="connsiteX0" fmla="*/ 0 w 2460625"/>
              <a:gd name="connsiteY0" fmla="*/ 737916 h 1868216"/>
              <a:gd name="connsiteX1" fmla="*/ 1638687 w 2460625"/>
              <a:gd name="connsiteY1" fmla="*/ 0 h 1868216"/>
              <a:gd name="connsiteX2" fmla="*/ 2460625 w 2460625"/>
              <a:gd name="connsiteY2" fmla="*/ 1868216 h 1868216"/>
              <a:gd name="connsiteX3" fmla="*/ 0 w 2460625"/>
              <a:gd name="connsiteY3" fmla="*/ 737916 h 1868216"/>
              <a:gd name="connsiteX0" fmla="*/ 0 w 2049145"/>
              <a:gd name="connsiteY0" fmla="*/ 737916 h 1845356"/>
              <a:gd name="connsiteX1" fmla="*/ 1638687 w 2049145"/>
              <a:gd name="connsiteY1" fmla="*/ 0 h 1845356"/>
              <a:gd name="connsiteX2" fmla="*/ 2049145 w 2049145"/>
              <a:gd name="connsiteY2" fmla="*/ 1845356 h 1845356"/>
              <a:gd name="connsiteX3" fmla="*/ 0 w 2049145"/>
              <a:gd name="connsiteY3" fmla="*/ 737916 h 1845356"/>
              <a:gd name="connsiteX0" fmla="*/ 0 w 2454027"/>
              <a:gd name="connsiteY0" fmla="*/ 0 h 1107440"/>
              <a:gd name="connsiteX1" fmla="*/ 2454027 w 2454027"/>
              <a:gd name="connsiteY1" fmla="*/ 366984 h 1107440"/>
              <a:gd name="connsiteX2" fmla="*/ 2049145 w 2454027"/>
              <a:gd name="connsiteY2" fmla="*/ 1107440 h 1107440"/>
              <a:gd name="connsiteX3" fmla="*/ 0 w 2454027"/>
              <a:gd name="connsiteY3" fmla="*/ 0 h 1107440"/>
              <a:gd name="connsiteX0" fmla="*/ 0 w 823347"/>
              <a:gd name="connsiteY0" fmla="*/ 0 h 1846580"/>
              <a:gd name="connsiteX1" fmla="*/ 823347 w 823347"/>
              <a:gd name="connsiteY1" fmla="*/ 1106124 h 1846580"/>
              <a:gd name="connsiteX2" fmla="*/ 418465 w 823347"/>
              <a:gd name="connsiteY2" fmla="*/ 1846580 h 1846580"/>
              <a:gd name="connsiteX3" fmla="*/ 0 w 823347"/>
              <a:gd name="connsiteY3" fmla="*/ 0 h 1846580"/>
              <a:gd name="connsiteX0" fmla="*/ 0 w 823347"/>
              <a:gd name="connsiteY0" fmla="*/ 0 h 1846580"/>
              <a:gd name="connsiteX1" fmla="*/ 823347 w 823347"/>
              <a:gd name="connsiteY1" fmla="*/ 1106124 h 1846580"/>
              <a:gd name="connsiteX2" fmla="*/ 418465 w 823347"/>
              <a:gd name="connsiteY2" fmla="*/ 1846580 h 1846580"/>
              <a:gd name="connsiteX3" fmla="*/ 167762 w 823347"/>
              <a:gd name="connsiteY3" fmla="*/ 768861 h 1846580"/>
              <a:gd name="connsiteX4" fmla="*/ 0 w 823347"/>
              <a:gd name="connsiteY4" fmla="*/ 0 h 1846580"/>
              <a:gd name="connsiteX0" fmla="*/ 1615318 w 2438665"/>
              <a:gd name="connsiteY0" fmla="*/ 0 h 1846580"/>
              <a:gd name="connsiteX1" fmla="*/ 2438665 w 2438665"/>
              <a:gd name="connsiteY1" fmla="*/ 1106124 h 1846580"/>
              <a:gd name="connsiteX2" fmla="*/ 2033783 w 2438665"/>
              <a:gd name="connsiteY2" fmla="*/ 1846580 h 1846580"/>
              <a:gd name="connsiteX3" fmla="*/ 0 w 2438665"/>
              <a:gd name="connsiteY3" fmla="*/ 746001 h 1846580"/>
              <a:gd name="connsiteX4" fmla="*/ 1615318 w 2438665"/>
              <a:gd name="connsiteY4" fmla="*/ 0 h 1846580"/>
              <a:gd name="connsiteX0" fmla="*/ 1630558 w 2453905"/>
              <a:gd name="connsiteY0" fmla="*/ 0 h 1846580"/>
              <a:gd name="connsiteX1" fmla="*/ 2453905 w 2453905"/>
              <a:gd name="connsiteY1" fmla="*/ 1106124 h 1846580"/>
              <a:gd name="connsiteX2" fmla="*/ 2049023 w 2453905"/>
              <a:gd name="connsiteY2" fmla="*/ 1846580 h 1846580"/>
              <a:gd name="connsiteX3" fmla="*/ 0 w 2453905"/>
              <a:gd name="connsiteY3" fmla="*/ 1835661 h 1846580"/>
              <a:gd name="connsiteX4" fmla="*/ 1630558 w 2453905"/>
              <a:gd name="connsiteY4" fmla="*/ 0 h 1846580"/>
              <a:gd name="connsiteX0" fmla="*/ 1630558 w 2871983"/>
              <a:gd name="connsiteY0" fmla="*/ 0 h 1835661"/>
              <a:gd name="connsiteX1" fmla="*/ 2453905 w 2871983"/>
              <a:gd name="connsiteY1" fmla="*/ 1106124 h 1835661"/>
              <a:gd name="connsiteX2" fmla="*/ 2871983 w 2871983"/>
              <a:gd name="connsiteY2" fmla="*/ 1107440 h 1835661"/>
              <a:gd name="connsiteX3" fmla="*/ 0 w 2871983"/>
              <a:gd name="connsiteY3" fmla="*/ 1835661 h 1835661"/>
              <a:gd name="connsiteX4" fmla="*/ 1630558 w 2871983"/>
              <a:gd name="connsiteY4" fmla="*/ 0 h 1835661"/>
              <a:gd name="connsiteX0" fmla="*/ 1630558 w 2871983"/>
              <a:gd name="connsiteY0" fmla="*/ 6396 h 1842057"/>
              <a:gd name="connsiteX1" fmla="*/ 838465 w 2871983"/>
              <a:gd name="connsiteY1" fmla="*/ 0 h 1842057"/>
              <a:gd name="connsiteX2" fmla="*/ 2871983 w 2871983"/>
              <a:gd name="connsiteY2" fmla="*/ 1113836 h 1842057"/>
              <a:gd name="connsiteX3" fmla="*/ 0 w 2871983"/>
              <a:gd name="connsiteY3" fmla="*/ 1842057 h 1842057"/>
              <a:gd name="connsiteX4" fmla="*/ 1630558 w 2871983"/>
              <a:gd name="connsiteY4" fmla="*/ 6396 h 1842057"/>
              <a:gd name="connsiteX0" fmla="*/ 411358 w 2871983"/>
              <a:gd name="connsiteY0" fmla="*/ 379776 h 1842057"/>
              <a:gd name="connsiteX1" fmla="*/ 838465 w 2871983"/>
              <a:gd name="connsiteY1" fmla="*/ 0 h 1842057"/>
              <a:gd name="connsiteX2" fmla="*/ 2871983 w 2871983"/>
              <a:gd name="connsiteY2" fmla="*/ 1113836 h 1842057"/>
              <a:gd name="connsiteX3" fmla="*/ 0 w 2871983"/>
              <a:gd name="connsiteY3" fmla="*/ 1842057 h 1842057"/>
              <a:gd name="connsiteX4" fmla="*/ 411358 w 2871983"/>
              <a:gd name="connsiteY4" fmla="*/ 379776 h 1842057"/>
              <a:gd name="connsiteX0" fmla="*/ 411358 w 2871983"/>
              <a:gd name="connsiteY0" fmla="*/ 379776 h 1842057"/>
              <a:gd name="connsiteX1" fmla="*/ 838465 w 2871983"/>
              <a:gd name="connsiteY1" fmla="*/ 0 h 1842057"/>
              <a:gd name="connsiteX2" fmla="*/ 2871983 w 2871983"/>
              <a:gd name="connsiteY2" fmla="*/ 1113836 h 1842057"/>
              <a:gd name="connsiteX3" fmla="*/ 0 w 2871983"/>
              <a:gd name="connsiteY3" fmla="*/ 1842057 h 1842057"/>
              <a:gd name="connsiteX4" fmla="*/ 296267 w 2871983"/>
              <a:gd name="connsiteY4" fmla="*/ 759385 h 1842057"/>
              <a:gd name="connsiteX5" fmla="*/ 411358 w 2871983"/>
              <a:gd name="connsiteY5" fmla="*/ 379776 h 1842057"/>
              <a:gd name="connsiteX0" fmla="*/ 411358 w 2871983"/>
              <a:gd name="connsiteY0" fmla="*/ 379776 h 1842057"/>
              <a:gd name="connsiteX1" fmla="*/ 838465 w 2871983"/>
              <a:gd name="connsiteY1" fmla="*/ 0 h 1842057"/>
              <a:gd name="connsiteX2" fmla="*/ 2871983 w 2871983"/>
              <a:gd name="connsiteY2" fmla="*/ 1113836 h 1842057"/>
              <a:gd name="connsiteX3" fmla="*/ 0 w 2871983"/>
              <a:gd name="connsiteY3" fmla="*/ 1842057 h 1842057"/>
              <a:gd name="connsiteX4" fmla="*/ 814427 w 2871983"/>
              <a:gd name="connsiteY4" fmla="*/ 1102285 h 1842057"/>
              <a:gd name="connsiteX5" fmla="*/ 411358 w 2871983"/>
              <a:gd name="connsiteY5" fmla="*/ 379776 h 184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1983" h="1842057">
                <a:moveTo>
                  <a:pt x="411358" y="379776"/>
                </a:moveTo>
                <a:lnTo>
                  <a:pt x="838465" y="0"/>
                </a:lnTo>
                <a:lnTo>
                  <a:pt x="2871983" y="1113836"/>
                </a:lnTo>
                <a:lnTo>
                  <a:pt x="0" y="1842057"/>
                </a:lnTo>
                <a:lnTo>
                  <a:pt x="814427" y="1102285"/>
                </a:lnTo>
                <a:lnTo>
                  <a:pt x="411358" y="379776"/>
                </a:lnTo>
                <a:close/>
              </a:path>
            </a:pathLst>
          </a:custGeom>
          <a:solidFill>
            <a:schemeClr val="accent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3" name="Straight Connector 52"/>
          <p:cNvCxnSpPr/>
          <p:nvPr/>
        </p:nvCxnSpPr>
        <p:spPr>
          <a:xfrm>
            <a:off x="3414144" y="4189783"/>
            <a:ext cx="0" cy="2232248"/>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3830830" y="4189783"/>
            <a:ext cx="0" cy="2232248"/>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a:off x="4923276" y="4189783"/>
            <a:ext cx="0" cy="2232248"/>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5331321" y="4189783"/>
            <a:ext cx="0" cy="2232248"/>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a:off x="5739367" y="4189783"/>
            <a:ext cx="0" cy="2232248"/>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p:cNvCxnSpPr/>
          <p:nvPr/>
        </p:nvCxnSpPr>
        <p:spPr>
          <a:xfrm>
            <a:off x="6147412" y="4189783"/>
            <a:ext cx="0" cy="2232248"/>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p:cNvCxnSpPr/>
          <p:nvPr/>
        </p:nvCxnSpPr>
        <p:spPr>
          <a:xfrm>
            <a:off x="6555458" y="4189783"/>
            <a:ext cx="0" cy="2232248"/>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a:off x="6963503" y="4189783"/>
            <a:ext cx="0" cy="2232248"/>
          </a:xfrm>
          <a:prstGeom prst="line">
            <a:avLst/>
          </a:prstGeom>
        </p:spPr>
        <p:style>
          <a:lnRef idx="1">
            <a:schemeClr val="dk1"/>
          </a:lnRef>
          <a:fillRef idx="0">
            <a:schemeClr val="dk1"/>
          </a:fillRef>
          <a:effectRef idx="0">
            <a:schemeClr val="dk1"/>
          </a:effectRef>
          <a:fontRef idx="minor">
            <a:schemeClr val="tx1"/>
          </a:fontRef>
        </p:style>
      </p:cxnSp>
      <p:grpSp>
        <p:nvGrpSpPr>
          <p:cNvPr id="61" name="Group 60"/>
          <p:cNvGrpSpPr/>
          <p:nvPr/>
        </p:nvGrpSpPr>
        <p:grpSpPr>
          <a:xfrm rot="5400000">
            <a:off x="5416649" y="3775918"/>
            <a:ext cx="1860207" cy="3152990"/>
            <a:chOff x="2411760" y="1700808"/>
            <a:chExt cx="2880320" cy="3456384"/>
          </a:xfrm>
        </p:grpSpPr>
        <p:cxnSp>
          <p:nvCxnSpPr>
            <p:cNvPr id="62" name="Straight Connector 61"/>
            <p:cNvCxnSpPr/>
            <p:nvPr/>
          </p:nvCxnSpPr>
          <p:spPr>
            <a:xfrm>
              <a:off x="2411760" y="1700808"/>
              <a:ext cx="0" cy="3456384"/>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a:xfrm>
              <a:off x="2987824" y="1700808"/>
              <a:ext cx="0" cy="3456384"/>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a:off x="3563888" y="1700808"/>
              <a:ext cx="0" cy="3456384"/>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a:off x="4139952" y="1700808"/>
              <a:ext cx="0" cy="3456384"/>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p:cNvCxnSpPr/>
            <p:nvPr/>
          </p:nvCxnSpPr>
          <p:spPr>
            <a:xfrm>
              <a:off x="4716016" y="1700808"/>
              <a:ext cx="0" cy="3456384"/>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p:cNvCxnSpPr/>
            <p:nvPr/>
          </p:nvCxnSpPr>
          <p:spPr>
            <a:xfrm>
              <a:off x="5292080" y="1700808"/>
              <a:ext cx="0" cy="3456384"/>
            </a:xfrm>
            <a:prstGeom prst="line">
              <a:avLst/>
            </a:prstGeom>
          </p:spPr>
          <p:style>
            <a:lnRef idx="1">
              <a:schemeClr val="dk1"/>
            </a:lnRef>
            <a:fillRef idx="0">
              <a:schemeClr val="dk1"/>
            </a:fillRef>
            <a:effectRef idx="0">
              <a:schemeClr val="dk1"/>
            </a:effectRef>
            <a:fontRef idx="minor">
              <a:schemeClr val="tx1"/>
            </a:fontRef>
          </p:style>
        </p:cxnSp>
      </p:grpSp>
      <p:sp>
        <p:nvSpPr>
          <p:cNvPr id="68" name="Freeform 67"/>
          <p:cNvSpPr/>
          <p:nvPr/>
        </p:nvSpPr>
        <p:spPr>
          <a:xfrm rot="10800000" flipH="1" flipV="1">
            <a:off x="4914634" y="4418623"/>
            <a:ext cx="2867220" cy="1854197"/>
          </a:xfrm>
          <a:custGeom>
            <a:avLst/>
            <a:gdLst>
              <a:gd name="connsiteX0" fmla="*/ 0 w 2905125"/>
              <a:gd name="connsiteY0" fmla="*/ 2295525 h 2886075"/>
              <a:gd name="connsiteX1" fmla="*/ 600075 w 2905125"/>
              <a:gd name="connsiteY1" fmla="*/ 0 h 2886075"/>
              <a:gd name="connsiteX2" fmla="*/ 2905125 w 2905125"/>
              <a:gd name="connsiteY2" fmla="*/ 2886075 h 2886075"/>
              <a:gd name="connsiteX3" fmla="*/ 0 w 2905125"/>
              <a:gd name="connsiteY3" fmla="*/ 2295525 h 2886075"/>
              <a:gd name="connsiteX0" fmla="*/ 0 w 2905125"/>
              <a:gd name="connsiteY0" fmla="*/ 2306676 h 2897226"/>
              <a:gd name="connsiteX1" fmla="*/ 1715197 w 2905125"/>
              <a:gd name="connsiteY1" fmla="*/ 0 h 2897226"/>
              <a:gd name="connsiteX2" fmla="*/ 2905125 w 2905125"/>
              <a:gd name="connsiteY2" fmla="*/ 2897226 h 2897226"/>
              <a:gd name="connsiteX3" fmla="*/ 0 w 2905125"/>
              <a:gd name="connsiteY3" fmla="*/ 2306676 h 2897226"/>
              <a:gd name="connsiteX0" fmla="*/ 0 w 2905125"/>
              <a:gd name="connsiteY0" fmla="*/ 1303066 h 1893616"/>
              <a:gd name="connsiteX1" fmla="*/ 2083187 w 2905125"/>
              <a:gd name="connsiteY1" fmla="*/ 0 h 1893616"/>
              <a:gd name="connsiteX2" fmla="*/ 2905125 w 2905125"/>
              <a:gd name="connsiteY2" fmla="*/ 1893616 h 1893616"/>
              <a:gd name="connsiteX3" fmla="*/ 0 w 2905125"/>
              <a:gd name="connsiteY3" fmla="*/ 1303066 h 1893616"/>
              <a:gd name="connsiteX0" fmla="*/ 0 w 2905125"/>
              <a:gd name="connsiteY0" fmla="*/ 1277666 h 1868216"/>
              <a:gd name="connsiteX1" fmla="*/ 2083187 w 2905125"/>
              <a:gd name="connsiteY1" fmla="*/ 0 h 1868216"/>
              <a:gd name="connsiteX2" fmla="*/ 2905125 w 2905125"/>
              <a:gd name="connsiteY2" fmla="*/ 1868216 h 1868216"/>
              <a:gd name="connsiteX3" fmla="*/ 0 w 2905125"/>
              <a:gd name="connsiteY3" fmla="*/ 1277666 h 1868216"/>
              <a:gd name="connsiteX0" fmla="*/ 0 w 2460625"/>
              <a:gd name="connsiteY0" fmla="*/ 737916 h 1868216"/>
              <a:gd name="connsiteX1" fmla="*/ 1638687 w 2460625"/>
              <a:gd name="connsiteY1" fmla="*/ 0 h 1868216"/>
              <a:gd name="connsiteX2" fmla="*/ 2460625 w 2460625"/>
              <a:gd name="connsiteY2" fmla="*/ 1868216 h 1868216"/>
              <a:gd name="connsiteX3" fmla="*/ 0 w 2460625"/>
              <a:gd name="connsiteY3" fmla="*/ 737916 h 1868216"/>
              <a:gd name="connsiteX0" fmla="*/ 0 w 2049145"/>
              <a:gd name="connsiteY0" fmla="*/ 737916 h 1845356"/>
              <a:gd name="connsiteX1" fmla="*/ 1638687 w 2049145"/>
              <a:gd name="connsiteY1" fmla="*/ 0 h 1845356"/>
              <a:gd name="connsiteX2" fmla="*/ 2049145 w 2049145"/>
              <a:gd name="connsiteY2" fmla="*/ 1845356 h 1845356"/>
              <a:gd name="connsiteX3" fmla="*/ 0 w 2049145"/>
              <a:gd name="connsiteY3" fmla="*/ 737916 h 1845356"/>
              <a:gd name="connsiteX0" fmla="*/ 0 w 2454027"/>
              <a:gd name="connsiteY0" fmla="*/ 0 h 1107440"/>
              <a:gd name="connsiteX1" fmla="*/ 2454027 w 2454027"/>
              <a:gd name="connsiteY1" fmla="*/ 366984 h 1107440"/>
              <a:gd name="connsiteX2" fmla="*/ 2049145 w 2454027"/>
              <a:gd name="connsiteY2" fmla="*/ 1107440 h 1107440"/>
              <a:gd name="connsiteX3" fmla="*/ 0 w 2454027"/>
              <a:gd name="connsiteY3" fmla="*/ 0 h 1107440"/>
              <a:gd name="connsiteX0" fmla="*/ 0 w 823347"/>
              <a:gd name="connsiteY0" fmla="*/ 0 h 1846580"/>
              <a:gd name="connsiteX1" fmla="*/ 823347 w 823347"/>
              <a:gd name="connsiteY1" fmla="*/ 1106124 h 1846580"/>
              <a:gd name="connsiteX2" fmla="*/ 418465 w 823347"/>
              <a:gd name="connsiteY2" fmla="*/ 1846580 h 1846580"/>
              <a:gd name="connsiteX3" fmla="*/ 0 w 823347"/>
              <a:gd name="connsiteY3" fmla="*/ 0 h 1846580"/>
              <a:gd name="connsiteX0" fmla="*/ 0 w 823347"/>
              <a:gd name="connsiteY0" fmla="*/ 0 h 1846580"/>
              <a:gd name="connsiteX1" fmla="*/ 823347 w 823347"/>
              <a:gd name="connsiteY1" fmla="*/ 1106124 h 1846580"/>
              <a:gd name="connsiteX2" fmla="*/ 418465 w 823347"/>
              <a:gd name="connsiteY2" fmla="*/ 1846580 h 1846580"/>
              <a:gd name="connsiteX3" fmla="*/ 167762 w 823347"/>
              <a:gd name="connsiteY3" fmla="*/ 768861 h 1846580"/>
              <a:gd name="connsiteX4" fmla="*/ 0 w 823347"/>
              <a:gd name="connsiteY4" fmla="*/ 0 h 1846580"/>
              <a:gd name="connsiteX0" fmla="*/ 1615318 w 2438665"/>
              <a:gd name="connsiteY0" fmla="*/ 0 h 1846580"/>
              <a:gd name="connsiteX1" fmla="*/ 2438665 w 2438665"/>
              <a:gd name="connsiteY1" fmla="*/ 1106124 h 1846580"/>
              <a:gd name="connsiteX2" fmla="*/ 2033783 w 2438665"/>
              <a:gd name="connsiteY2" fmla="*/ 1846580 h 1846580"/>
              <a:gd name="connsiteX3" fmla="*/ 0 w 2438665"/>
              <a:gd name="connsiteY3" fmla="*/ 746001 h 1846580"/>
              <a:gd name="connsiteX4" fmla="*/ 1615318 w 2438665"/>
              <a:gd name="connsiteY4" fmla="*/ 0 h 1846580"/>
              <a:gd name="connsiteX0" fmla="*/ 1630558 w 2453905"/>
              <a:gd name="connsiteY0" fmla="*/ 0 h 1846580"/>
              <a:gd name="connsiteX1" fmla="*/ 2453905 w 2453905"/>
              <a:gd name="connsiteY1" fmla="*/ 1106124 h 1846580"/>
              <a:gd name="connsiteX2" fmla="*/ 2049023 w 2453905"/>
              <a:gd name="connsiteY2" fmla="*/ 1846580 h 1846580"/>
              <a:gd name="connsiteX3" fmla="*/ 0 w 2453905"/>
              <a:gd name="connsiteY3" fmla="*/ 1835661 h 1846580"/>
              <a:gd name="connsiteX4" fmla="*/ 1630558 w 2453905"/>
              <a:gd name="connsiteY4" fmla="*/ 0 h 1846580"/>
              <a:gd name="connsiteX0" fmla="*/ 1630558 w 2871983"/>
              <a:gd name="connsiteY0" fmla="*/ 0 h 1835661"/>
              <a:gd name="connsiteX1" fmla="*/ 2453905 w 2871983"/>
              <a:gd name="connsiteY1" fmla="*/ 1106124 h 1835661"/>
              <a:gd name="connsiteX2" fmla="*/ 2871983 w 2871983"/>
              <a:gd name="connsiteY2" fmla="*/ 1107440 h 1835661"/>
              <a:gd name="connsiteX3" fmla="*/ 0 w 2871983"/>
              <a:gd name="connsiteY3" fmla="*/ 1835661 h 1835661"/>
              <a:gd name="connsiteX4" fmla="*/ 1630558 w 2871983"/>
              <a:gd name="connsiteY4" fmla="*/ 0 h 1835661"/>
              <a:gd name="connsiteX0" fmla="*/ 1630558 w 2871983"/>
              <a:gd name="connsiteY0" fmla="*/ 6396 h 1842057"/>
              <a:gd name="connsiteX1" fmla="*/ 838465 w 2871983"/>
              <a:gd name="connsiteY1" fmla="*/ 0 h 1842057"/>
              <a:gd name="connsiteX2" fmla="*/ 2871983 w 2871983"/>
              <a:gd name="connsiteY2" fmla="*/ 1113836 h 1842057"/>
              <a:gd name="connsiteX3" fmla="*/ 0 w 2871983"/>
              <a:gd name="connsiteY3" fmla="*/ 1842057 h 1842057"/>
              <a:gd name="connsiteX4" fmla="*/ 1630558 w 2871983"/>
              <a:gd name="connsiteY4" fmla="*/ 6396 h 1842057"/>
              <a:gd name="connsiteX0" fmla="*/ 411358 w 2871983"/>
              <a:gd name="connsiteY0" fmla="*/ 379776 h 1842057"/>
              <a:gd name="connsiteX1" fmla="*/ 838465 w 2871983"/>
              <a:gd name="connsiteY1" fmla="*/ 0 h 1842057"/>
              <a:gd name="connsiteX2" fmla="*/ 2871983 w 2871983"/>
              <a:gd name="connsiteY2" fmla="*/ 1113836 h 1842057"/>
              <a:gd name="connsiteX3" fmla="*/ 0 w 2871983"/>
              <a:gd name="connsiteY3" fmla="*/ 1842057 h 1842057"/>
              <a:gd name="connsiteX4" fmla="*/ 411358 w 2871983"/>
              <a:gd name="connsiteY4" fmla="*/ 379776 h 1842057"/>
              <a:gd name="connsiteX0" fmla="*/ 411358 w 2871983"/>
              <a:gd name="connsiteY0" fmla="*/ 379776 h 1842057"/>
              <a:gd name="connsiteX1" fmla="*/ 838465 w 2871983"/>
              <a:gd name="connsiteY1" fmla="*/ 0 h 1842057"/>
              <a:gd name="connsiteX2" fmla="*/ 2871983 w 2871983"/>
              <a:gd name="connsiteY2" fmla="*/ 1113836 h 1842057"/>
              <a:gd name="connsiteX3" fmla="*/ 0 w 2871983"/>
              <a:gd name="connsiteY3" fmla="*/ 1842057 h 1842057"/>
              <a:gd name="connsiteX4" fmla="*/ 296267 w 2871983"/>
              <a:gd name="connsiteY4" fmla="*/ 759385 h 1842057"/>
              <a:gd name="connsiteX5" fmla="*/ 411358 w 2871983"/>
              <a:gd name="connsiteY5" fmla="*/ 379776 h 1842057"/>
              <a:gd name="connsiteX0" fmla="*/ 411358 w 2871983"/>
              <a:gd name="connsiteY0" fmla="*/ 379776 h 1842057"/>
              <a:gd name="connsiteX1" fmla="*/ 838465 w 2871983"/>
              <a:gd name="connsiteY1" fmla="*/ 0 h 1842057"/>
              <a:gd name="connsiteX2" fmla="*/ 2871983 w 2871983"/>
              <a:gd name="connsiteY2" fmla="*/ 1113836 h 1842057"/>
              <a:gd name="connsiteX3" fmla="*/ 0 w 2871983"/>
              <a:gd name="connsiteY3" fmla="*/ 1842057 h 1842057"/>
              <a:gd name="connsiteX4" fmla="*/ 814427 w 2871983"/>
              <a:gd name="connsiteY4" fmla="*/ 1102285 h 1842057"/>
              <a:gd name="connsiteX5" fmla="*/ 411358 w 2871983"/>
              <a:gd name="connsiteY5" fmla="*/ 379776 h 1842057"/>
              <a:gd name="connsiteX0" fmla="*/ 814427 w 2871983"/>
              <a:gd name="connsiteY0" fmla="*/ 1102285 h 1842057"/>
              <a:gd name="connsiteX1" fmla="*/ 838465 w 2871983"/>
              <a:gd name="connsiteY1" fmla="*/ 0 h 1842057"/>
              <a:gd name="connsiteX2" fmla="*/ 2871983 w 2871983"/>
              <a:gd name="connsiteY2" fmla="*/ 1113836 h 1842057"/>
              <a:gd name="connsiteX3" fmla="*/ 0 w 2871983"/>
              <a:gd name="connsiteY3" fmla="*/ 1842057 h 1842057"/>
              <a:gd name="connsiteX4" fmla="*/ 814427 w 2871983"/>
              <a:gd name="connsiteY4" fmla="*/ 1102285 h 1842057"/>
              <a:gd name="connsiteX0" fmla="*/ 814427 w 2871983"/>
              <a:gd name="connsiteY0" fmla="*/ 0 h 739772"/>
              <a:gd name="connsiteX1" fmla="*/ 1643327 w 2871983"/>
              <a:gd name="connsiteY1" fmla="*/ 2615 h 739772"/>
              <a:gd name="connsiteX2" fmla="*/ 2871983 w 2871983"/>
              <a:gd name="connsiteY2" fmla="*/ 11551 h 739772"/>
              <a:gd name="connsiteX3" fmla="*/ 0 w 2871983"/>
              <a:gd name="connsiteY3" fmla="*/ 739772 h 739772"/>
              <a:gd name="connsiteX4" fmla="*/ 814427 w 2871983"/>
              <a:gd name="connsiteY4" fmla="*/ 0 h 739772"/>
              <a:gd name="connsiteX0" fmla="*/ 428664 w 2871983"/>
              <a:gd name="connsiteY0" fmla="*/ 0 h 1854197"/>
              <a:gd name="connsiteX1" fmla="*/ 1643327 w 2871983"/>
              <a:gd name="connsiteY1" fmla="*/ 1117040 h 1854197"/>
              <a:gd name="connsiteX2" fmla="*/ 2871983 w 2871983"/>
              <a:gd name="connsiteY2" fmla="*/ 1125976 h 1854197"/>
              <a:gd name="connsiteX3" fmla="*/ 0 w 2871983"/>
              <a:gd name="connsiteY3" fmla="*/ 1854197 h 1854197"/>
              <a:gd name="connsiteX4" fmla="*/ 428664 w 2871983"/>
              <a:gd name="connsiteY4" fmla="*/ 0 h 1854197"/>
              <a:gd name="connsiteX0" fmla="*/ 428664 w 2867220"/>
              <a:gd name="connsiteY0" fmla="*/ 0 h 1854197"/>
              <a:gd name="connsiteX1" fmla="*/ 1643327 w 2867220"/>
              <a:gd name="connsiteY1" fmla="*/ 1117040 h 1854197"/>
              <a:gd name="connsiteX2" fmla="*/ 2867220 w 2867220"/>
              <a:gd name="connsiteY2" fmla="*/ 740214 h 1854197"/>
              <a:gd name="connsiteX3" fmla="*/ 0 w 2867220"/>
              <a:gd name="connsiteY3" fmla="*/ 1854197 h 1854197"/>
              <a:gd name="connsiteX4" fmla="*/ 428664 w 2867220"/>
              <a:gd name="connsiteY4" fmla="*/ 0 h 1854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7220" h="1854197">
                <a:moveTo>
                  <a:pt x="428664" y="0"/>
                </a:moveTo>
                <a:lnTo>
                  <a:pt x="1643327" y="1117040"/>
                </a:lnTo>
                <a:lnTo>
                  <a:pt x="2867220" y="740214"/>
                </a:lnTo>
                <a:lnTo>
                  <a:pt x="0" y="1854197"/>
                </a:lnTo>
                <a:lnTo>
                  <a:pt x="428664" y="0"/>
                </a:lnTo>
                <a:close/>
              </a:path>
            </a:pathLst>
          </a:custGeom>
          <a:solidFill>
            <a:schemeClr val="accent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9" name="Straight Connector 68"/>
          <p:cNvCxnSpPr/>
          <p:nvPr/>
        </p:nvCxnSpPr>
        <p:spPr>
          <a:xfrm>
            <a:off x="7362547" y="4189783"/>
            <a:ext cx="0" cy="2232248"/>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a:off x="7779233" y="4189783"/>
            <a:ext cx="0" cy="2232248"/>
          </a:xfrm>
          <a:prstGeom prst="line">
            <a:avLst/>
          </a:prstGeom>
        </p:spPr>
        <p:style>
          <a:lnRef idx="1">
            <a:schemeClr val="dk1"/>
          </a:lnRef>
          <a:fillRef idx="0">
            <a:schemeClr val="dk1"/>
          </a:fillRef>
          <a:effectRef idx="0">
            <a:schemeClr val="dk1"/>
          </a:effectRef>
          <a:fontRef idx="minor">
            <a:schemeClr val="tx1"/>
          </a:fontRef>
        </p:style>
      </p:cxnSp>
      <p:sp>
        <p:nvSpPr>
          <p:cNvPr id="71" name="TextBox 70"/>
          <p:cNvSpPr txBox="1"/>
          <p:nvPr/>
        </p:nvSpPr>
        <p:spPr>
          <a:xfrm>
            <a:off x="1973910" y="1467040"/>
            <a:ext cx="1980543" cy="369332"/>
          </a:xfrm>
          <a:prstGeom prst="rect">
            <a:avLst/>
          </a:prstGeom>
          <a:noFill/>
        </p:spPr>
        <p:txBody>
          <a:bodyPr wrap="square" rtlCol="0">
            <a:spAutoFit/>
          </a:bodyPr>
          <a:lstStyle/>
          <a:p>
            <a:r>
              <a:rPr lang="en-GB" b="1" dirty="0"/>
              <a:t>Solution: 12 cm</a:t>
            </a:r>
            <a:r>
              <a:rPr lang="en-GB" b="1" baseline="30000" dirty="0"/>
              <a:t>2</a:t>
            </a:r>
          </a:p>
        </p:txBody>
      </p:sp>
      <p:sp>
        <p:nvSpPr>
          <p:cNvPr id="72" name="TextBox 71"/>
          <p:cNvSpPr txBox="1"/>
          <p:nvPr/>
        </p:nvSpPr>
        <p:spPr>
          <a:xfrm>
            <a:off x="6429582" y="1522136"/>
            <a:ext cx="1980543" cy="369332"/>
          </a:xfrm>
          <a:prstGeom prst="rect">
            <a:avLst/>
          </a:prstGeom>
          <a:noFill/>
        </p:spPr>
        <p:txBody>
          <a:bodyPr wrap="square" rtlCol="0">
            <a:spAutoFit/>
          </a:bodyPr>
          <a:lstStyle/>
          <a:p>
            <a:r>
              <a:rPr lang="en-GB" b="1" dirty="0"/>
              <a:t>Solution: 14.5 cm</a:t>
            </a:r>
            <a:r>
              <a:rPr lang="en-GB" b="1" baseline="30000" dirty="0"/>
              <a:t>2</a:t>
            </a:r>
          </a:p>
        </p:txBody>
      </p:sp>
      <p:sp>
        <p:nvSpPr>
          <p:cNvPr id="73" name="TextBox 72"/>
          <p:cNvSpPr txBox="1"/>
          <p:nvPr/>
        </p:nvSpPr>
        <p:spPr>
          <a:xfrm>
            <a:off x="1550503" y="6478344"/>
            <a:ext cx="1980543" cy="369332"/>
          </a:xfrm>
          <a:prstGeom prst="rect">
            <a:avLst/>
          </a:prstGeom>
          <a:noFill/>
        </p:spPr>
        <p:txBody>
          <a:bodyPr wrap="square" rtlCol="0">
            <a:spAutoFit/>
          </a:bodyPr>
          <a:lstStyle/>
          <a:p>
            <a:r>
              <a:rPr lang="en-GB" b="1" dirty="0"/>
              <a:t>Solution: 14 cm</a:t>
            </a:r>
            <a:r>
              <a:rPr lang="en-GB" b="1" baseline="30000" dirty="0"/>
              <a:t>2</a:t>
            </a:r>
          </a:p>
        </p:txBody>
      </p:sp>
      <p:sp>
        <p:nvSpPr>
          <p:cNvPr id="74" name="TextBox 73"/>
          <p:cNvSpPr txBox="1"/>
          <p:nvPr/>
        </p:nvSpPr>
        <p:spPr>
          <a:xfrm>
            <a:off x="5439310" y="6443638"/>
            <a:ext cx="1980543" cy="369332"/>
          </a:xfrm>
          <a:prstGeom prst="rect">
            <a:avLst/>
          </a:prstGeom>
          <a:noFill/>
        </p:spPr>
        <p:txBody>
          <a:bodyPr wrap="square" rtlCol="0">
            <a:spAutoFit/>
          </a:bodyPr>
          <a:lstStyle/>
          <a:p>
            <a:r>
              <a:rPr lang="en-GB" b="1" dirty="0"/>
              <a:t>Solution: 10 cm</a:t>
            </a:r>
            <a:r>
              <a:rPr lang="en-GB" b="1" baseline="30000" dirty="0"/>
              <a:t>2</a:t>
            </a:r>
          </a:p>
        </p:txBody>
      </p:sp>
      <p:sp>
        <p:nvSpPr>
          <p:cNvPr id="75" name="TextBox 74"/>
          <p:cNvSpPr txBox="1"/>
          <p:nvPr/>
        </p:nvSpPr>
        <p:spPr>
          <a:xfrm>
            <a:off x="5798793" y="121996"/>
            <a:ext cx="3119972" cy="369332"/>
          </a:xfrm>
          <a:prstGeom prst="rect">
            <a:avLst/>
          </a:prstGeom>
          <a:noFill/>
        </p:spPr>
        <p:txBody>
          <a:bodyPr wrap="square" rtlCol="0">
            <a:spAutoFit/>
          </a:bodyPr>
          <a:lstStyle/>
          <a:p>
            <a:pPr algn="r"/>
            <a:r>
              <a:rPr lang="en-GB" dirty="0">
                <a:solidFill>
                  <a:schemeClr val="bg1"/>
                </a:solidFill>
              </a:rPr>
              <a:t>(Questions on provided sheet)</a:t>
            </a:r>
          </a:p>
        </p:txBody>
      </p:sp>
      <p:sp>
        <p:nvSpPr>
          <p:cNvPr id="76" name="Rectangle 75"/>
          <p:cNvSpPr/>
          <p:nvPr/>
        </p:nvSpPr>
        <p:spPr>
          <a:xfrm>
            <a:off x="296410" y="867241"/>
            <a:ext cx="308172" cy="33152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77" name="Rectangle 76"/>
          <p:cNvSpPr/>
          <p:nvPr/>
        </p:nvSpPr>
        <p:spPr>
          <a:xfrm>
            <a:off x="296410" y="1706802"/>
            <a:ext cx="308172" cy="3315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78" name="Rectangle 77"/>
          <p:cNvSpPr/>
          <p:nvPr/>
        </p:nvSpPr>
        <p:spPr>
          <a:xfrm>
            <a:off x="4341751" y="1706802"/>
            <a:ext cx="308172" cy="3315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79" name="Rectangle 78"/>
          <p:cNvSpPr/>
          <p:nvPr/>
        </p:nvSpPr>
        <p:spPr>
          <a:xfrm>
            <a:off x="240801" y="4265001"/>
            <a:ext cx="308172" cy="3315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80" name="Rectangle 79"/>
          <p:cNvSpPr/>
          <p:nvPr/>
        </p:nvSpPr>
        <p:spPr>
          <a:xfrm>
            <a:off x="4238117" y="4234441"/>
            <a:ext cx="308172" cy="3315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a:t>
            </a:r>
          </a:p>
        </p:txBody>
      </p:sp>
      <p:sp>
        <p:nvSpPr>
          <p:cNvPr id="81" name="Rectangle 80"/>
          <p:cNvSpPr/>
          <p:nvPr/>
        </p:nvSpPr>
        <p:spPr>
          <a:xfrm>
            <a:off x="1953852" y="1416326"/>
            <a:ext cx="1811298" cy="3722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2" name="Rectangle 81"/>
          <p:cNvSpPr/>
          <p:nvPr/>
        </p:nvSpPr>
        <p:spPr>
          <a:xfrm>
            <a:off x="6514204" y="1505685"/>
            <a:ext cx="1811298" cy="3722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3" name="Rectangle 82"/>
          <p:cNvSpPr/>
          <p:nvPr/>
        </p:nvSpPr>
        <p:spPr>
          <a:xfrm>
            <a:off x="1635125" y="6450286"/>
            <a:ext cx="1811298" cy="3722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4" name="Rectangle 83"/>
          <p:cNvSpPr/>
          <p:nvPr/>
        </p:nvSpPr>
        <p:spPr>
          <a:xfrm>
            <a:off x="5424766" y="6428249"/>
            <a:ext cx="1811298" cy="3722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812756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1"/>
                                        </p:tgtEl>
                                      </p:cBhvr>
                                    </p:animEffect>
                                    <p:set>
                                      <p:cBhvr>
                                        <p:cTn id="7" dur="1" fill="hold">
                                          <p:stCondLst>
                                            <p:cond delay="499"/>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8" restart="whenNotActive" fill="hold" evtFilter="cancelBubble" nodeType="interactiveSeq">
                <p:stCondLst>
                  <p:cond evt="onClick" delay="0">
                    <p:tgtEl>
                      <p:spTgt spid="8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2"/>
                                        </p:tgtEl>
                                      </p:cBhvr>
                                    </p:animEffect>
                                    <p:set>
                                      <p:cBhvr>
                                        <p:cTn id="13" dur="1" fill="hold">
                                          <p:stCondLst>
                                            <p:cond delay="499"/>
                                          </p:stCondLst>
                                        </p:cTn>
                                        <p:tgtEl>
                                          <p:spTgt spid="82"/>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14" restart="whenNotActive" fill="hold" evtFilter="cancelBubble" nodeType="interactiveSeq">
                <p:stCondLst>
                  <p:cond evt="onClick" delay="0">
                    <p:tgtEl>
                      <p:spTgt spid="8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3"/>
                                        </p:tgtEl>
                                      </p:cBhvr>
                                    </p:animEffect>
                                    <p:set>
                                      <p:cBhvr>
                                        <p:cTn id="19" dur="1" fill="hold">
                                          <p:stCondLst>
                                            <p:cond delay="4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20" restart="whenNotActive" fill="hold" evtFilter="cancelBubble" nodeType="interactiveSeq">
                <p:stCondLst>
                  <p:cond evt="onClick" delay="0">
                    <p:tgtEl>
                      <p:spTgt spid="8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84"/>
                                        </p:tgtEl>
                                      </p:cBhvr>
                                    </p:animEffect>
                                    <p:set>
                                      <p:cBhvr>
                                        <p:cTn id="25" dur="1" fill="hold">
                                          <p:stCondLst>
                                            <p:cond delay="499"/>
                                          </p:stCondLst>
                                        </p:cTn>
                                        <p:tgtEl>
                                          <p:spTgt spid="84"/>
                                        </p:tgtEl>
                                        <p:attrNameLst>
                                          <p:attrName>style.visibility</p:attrName>
                                        </p:attrNameLst>
                                      </p:cBhvr>
                                      <p:to>
                                        <p:strVal val="hidden"/>
                                      </p:to>
                                    </p:set>
                                  </p:childTnLst>
                                </p:cTn>
                              </p:par>
                            </p:childTnLst>
                          </p:cTn>
                        </p:par>
                      </p:childTnLst>
                    </p:cTn>
                  </p:par>
                </p:childTnLst>
              </p:cTn>
              <p:nextCondLst>
                <p:cond evt="onClick" delay="0">
                  <p:tgtEl>
                    <p:spTgt spid="84"/>
                  </p:tgtEl>
                </p:cond>
              </p:nextCondLst>
            </p:seq>
          </p:childTnLst>
        </p:cTn>
      </p:par>
    </p:tnLst>
    <p:bldLst>
      <p:bldP spid="81" grpId="0" animBg="1"/>
      <p:bldP spid="82" grpId="0" animBg="1"/>
      <p:bldP spid="83" grpId="0" animBg="1"/>
      <p:bldP spid="8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5</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Rectangle 4"/>
              <p:cNvSpPr/>
              <p:nvPr/>
            </p:nvSpPr>
            <p:spPr>
              <a:xfrm>
                <a:off x="467544" y="2045654"/>
                <a:ext cx="3888432" cy="2031325"/>
              </a:xfrm>
              <a:prstGeom prst="rect">
                <a:avLst/>
              </a:prstGeom>
            </p:spPr>
            <p:txBody>
              <a:bodyPr wrap="squar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[JMC 2007 Q19] Given </a:t>
                </a:r>
                <a14:m>
                  <m:oMath xmlns:m="http://schemas.openxmlformats.org/officeDocument/2006/math">
                    <m:r>
                      <a:rPr lang="en-GB" b="0" i="1" smtClean="0">
                        <a:latin typeface="Cambria Math" panose="02040503050406030204" pitchFamily="18" charset="0"/>
                        <a:ea typeface="Calibri" panose="020F0502020204030204" pitchFamily="34" charset="0"/>
                        <a:cs typeface="Times New Roman" panose="02020603050405020304" pitchFamily="18" charset="0"/>
                      </a:rPr>
                      <m:t>𝑃𝑄</m:t>
                    </m:r>
                    <m:r>
                      <a:rPr lang="en-GB" b="0" i="1" smtClean="0">
                        <a:latin typeface="Cambria Math" panose="02040503050406030204" pitchFamily="18" charset="0"/>
                        <a:ea typeface="Calibri" panose="020F0502020204030204" pitchFamily="34" charset="0"/>
                        <a:cs typeface="Times New Roman" panose="02020603050405020304" pitchFamily="18" charset="0"/>
                      </a:rPr>
                      <m:t>=</m:t>
                    </m:r>
                    <m:r>
                      <a:rPr lang="en-GB" b="0" i="1" smtClean="0">
                        <a:latin typeface="Cambria Math" panose="02040503050406030204" pitchFamily="18" charset="0"/>
                        <a:ea typeface="Calibri" panose="020F0502020204030204" pitchFamily="34" charset="0"/>
                        <a:cs typeface="Times New Roman" panose="02020603050405020304" pitchFamily="18" charset="0"/>
                      </a:rPr>
                      <m:t>𝑄𝑅</m:t>
                    </m:r>
                    <m:r>
                      <a:rPr lang="en-GB" b="0" i="1" smtClean="0">
                        <a:latin typeface="Cambria Math" panose="02040503050406030204" pitchFamily="18" charset="0"/>
                        <a:ea typeface="Calibri" panose="020F0502020204030204" pitchFamily="34" charset="0"/>
                        <a:cs typeface="Times New Roman" panose="02020603050405020304" pitchFamily="18" charset="0"/>
                      </a:rPr>
                      <m:t>=</m:t>
                    </m:r>
                    <m:r>
                      <a:rPr lang="en-GB" b="0" i="1" smtClean="0">
                        <a:latin typeface="Cambria Math" panose="02040503050406030204" pitchFamily="18" charset="0"/>
                        <a:ea typeface="Calibri" panose="020F0502020204030204" pitchFamily="34" charset="0"/>
                        <a:cs typeface="Times New Roman" panose="02020603050405020304" pitchFamily="18" charset="0"/>
                      </a:rPr>
                      <m:t>𝑅𝑆</m:t>
                    </m:r>
                    <m:r>
                      <a:rPr lang="en-GB" b="0" i="1" smtClean="0">
                        <a:latin typeface="Cambria Math" panose="02040503050406030204" pitchFamily="18" charset="0"/>
                        <a:ea typeface="Calibri" panose="020F0502020204030204" pitchFamily="34" charset="0"/>
                        <a:cs typeface="Times New Roman" panose="02020603050405020304" pitchFamily="18" charset="0"/>
                      </a:rPr>
                      <m:t>=2</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cm. What in cm</a:t>
                </a:r>
                <a:r>
                  <a:rPr lang="en-GB" baseline="30000" dirty="0">
                    <a:effectLst/>
                    <a:latin typeface="Calibri" panose="020F0502020204030204" pitchFamily="34" charset="0"/>
                    <a:ea typeface="Times New Roman" panose="02020603050405020304" pitchFamily="18" charset="0"/>
                    <a:cs typeface="Times New Roman" panose="02020603050405020304" pitchFamily="18" charset="0"/>
                  </a:rPr>
                  <a:t>2</a:t>
                </a:r>
                <a:r>
                  <a:rPr lang="en-GB" dirty="0">
                    <a:effectLst/>
                    <a:latin typeface="Calibri" panose="020F0502020204030204" pitchFamily="34" charset="0"/>
                    <a:ea typeface="Times New Roman" panose="02020603050405020304" pitchFamily="18" charset="0"/>
                    <a:cs typeface="Times New Roman" panose="02020603050405020304" pitchFamily="18" charset="0"/>
                  </a:rPr>
                  <a:t>, is the area of the shape?</a:t>
                </a:r>
                <a:br>
                  <a:rPr lang="en-GB" dirty="0">
                    <a:effectLst/>
                    <a:latin typeface="Calibri" panose="020F0502020204030204" pitchFamily="34" charset="0"/>
                    <a:ea typeface="Times New Roman" panose="02020603050405020304" pitchFamily="18" charset="0"/>
                    <a:cs typeface="Times New Roman" panose="02020603050405020304" pitchFamily="18" charset="0"/>
                  </a:rPr>
                </a:br>
                <a:r>
                  <a:rPr lang="en-GB" dirty="0">
                    <a:effectLst/>
                    <a:latin typeface="Calibri" panose="020F050202020403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5</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𝜋</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B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9</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𝜋</m:t>
                    </m:r>
                    <m:r>
                      <a:rPr lang="en-GB" i="1">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C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4</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𝜋</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a:t>
                </a:r>
                <a:br>
                  <a:rPr lang="en-GB" dirty="0">
                    <a:effectLst/>
                    <a:latin typeface="Calibri" panose="020F0502020204030204" pitchFamily="34" charset="0"/>
                    <a:ea typeface="Times New Roman" panose="02020603050405020304" pitchFamily="18" charset="0"/>
                    <a:cs typeface="Times New Roman" panose="02020603050405020304" pitchFamily="18" charset="0"/>
                  </a:rPr>
                </a:br>
                <a:r>
                  <a:rPr lang="en-GB" dirty="0">
                    <a:effectLst/>
                    <a:latin typeface="Calibri" panose="020F0502020204030204" pitchFamily="34" charset="0"/>
                    <a:ea typeface="Times New Roman" panose="02020603050405020304" pitchFamily="18" charset="0"/>
                    <a:cs typeface="Times New Roman" panose="02020603050405020304" pitchFamily="18" charset="0"/>
                  </a:rPr>
                  <a:t>D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7</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𝜋</m:t>
                    </m:r>
                    <m:r>
                      <a:rPr lang="en-GB" i="1">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E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3</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𝜋</m:t>
                    </m:r>
                  </m:oMath>
                </a14:m>
                <a:endParaRPr lang="en-GB" dirty="0"/>
              </a:p>
              <a:p>
                <a:endParaRPr lang="en-GB" b="1" dirty="0"/>
              </a:p>
              <a:p>
                <a:r>
                  <a:rPr lang="en-GB" b="1" dirty="0"/>
                  <a:t>Solution: A</a:t>
                </a:r>
              </a:p>
            </p:txBody>
          </p:sp>
        </mc:Choice>
        <mc:Fallback xmlns="">
          <p:sp>
            <p:nvSpPr>
              <p:cNvPr id="5" name="Rectangle 4"/>
              <p:cNvSpPr>
                <a:spLocks noRot="1" noChangeAspect="1" noMove="1" noResize="1" noEditPoints="1" noAdjustHandles="1" noChangeArrowheads="1" noChangeShapeType="1" noTextEdit="1"/>
              </p:cNvSpPr>
              <p:nvPr/>
            </p:nvSpPr>
            <p:spPr>
              <a:xfrm>
                <a:off x="467544" y="2045654"/>
                <a:ext cx="3888432" cy="2031325"/>
              </a:xfrm>
              <a:prstGeom prst="rect">
                <a:avLst/>
              </a:prstGeom>
              <a:blipFill rotWithShape="0">
                <a:blip r:embed="rId2"/>
                <a:stretch>
                  <a:fillRect l="-1411" t="-1802" b="-3904"/>
                </a:stretch>
              </a:blipFill>
            </p:spPr>
            <p:txBody>
              <a:bodyPr/>
              <a:lstStyle/>
              <a:p>
                <a:r>
                  <a:rPr lang="en-GB">
                    <a:noFill/>
                  </a:rPr>
                  <a:t> </a:t>
                </a:r>
              </a:p>
            </p:txBody>
          </p:sp>
        </mc:Fallback>
      </mc:AlternateContent>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187624" y="764704"/>
            <a:ext cx="2063477" cy="1280950"/>
          </a:xfrm>
          <a:prstGeom prst="rect">
            <a:avLst/>
          </a:prstGeom>
          <a:noFill/>
          <a:ln>
            <a:noFill/>
          </a:ln>
        </p:spPr>
      </p:pic>
      <mc:AlternateContent xmlns:mc="http://schemas.openxmlformats.org/markup-compatibility/2006" xmlns:a14="http://schemas.microsoft.com/office/drawing/2010/main">
        <mc:Choice Requires="a14">
          <p:sp>
            <p:nvSpPr>
              <p:cNvPr id="7" name="Rectangle 6"/>
              <p:cNvSpPr/>
              <p:nvPr/>
            </p:nvSpPr>
            <p:spPr>
              <a:xfrm>
                <a:off x="4617592" y="2922817"/>
                <a:ext cx="4572000" cy="1754326"/>
              </a:xfrm>
              <a:prstGeom prst="rect">
                <a:avLst/>
              </a:prstGeom>
            </p:spPr>
            <p:txBody>
              <a:bodyPr>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[JMO 2008 A10] The perimeter of the shape shown on the right is made from 20 quarter-circles, each with radius 2 cm. What is the area of the shape?</a:t>
                </a:r>
              </a:p>
              <a:p>
                <a:pPr lvl="0"/>
                <a:r>
                  <a:rPr lang="en-GB" b="1" dirty="0"/>
                  <a:t>Solution: </a:t>
                </a:r>
                <a14:m>
                  <m:oMath xmlns:m="http://schemas.openxmlformats.org/officeDocument/2006/math">
                    <m:r>
                      <a:rPr lang="en-GB" b="1" i="1">
                        <a:latin typeface="Cambria Math" panose="02040503050406030204" pitchFamily="18" charset="0"/>
                      </a:rPr>
                      <m:t>(</m:t>
                    </m:r>
                    <m:r>
                      <a:rPr lang="en-GB" b="1" i="1">
                        <a:latin typeface="Cambria Math" panose="02040503050406030204" pitchFamily="18" charset="0"/>
                      </a:rPr>
                      <m:t>𝟔𝟒</m:t>
                    </m:r>
                    <m:r>
                      <a:rPr lang="en-GB" b="1" i="1">
                        <a:latin typeface="Cambria Math" panose="02040503050406030204" pitchFamily="18" charset="0"/>
                      </a:rPr>
                      <m:t>+</m:t>
                    </m:r>
                    <m:r>
                      <a:rPr lang="en-GB" b="1" i="1">
                        <a:latin typeface="Cambria Math" panose="02040503050406030204" pitchFamily="18" charset="0"/>
                      </a:rPr>
                      <m:t>𝟒</m:t>
                    </m:r>
                    <m:r>
                      <a:rPr lang="en-GB" b="1" i="1">
                        <a:latin typeface="Cambria Math" panose="02040503050406030204" pitchFamily="18" charset="0"/>
                      </a:rPr>
                      <m:t>𝝅</m:t>
                    </m:r>
                    <m:r>
                      <a:rPr lang="en-GB" b="1" i="1">
                        <a:latin typeface="Cambria Math" panose="02040503050406030204" pitchFamily="18" charset="0"/>
                      </a:rPr>
                      <m:t>)</m:t>
                    </m:r>
                  </m:oMath>
                </a14:m>
                <a:r>
                  <a:rPr lang="en-GB" b="1" dirty="0"/>
                  <a:t> cm</a:t>
                </a:r>
                <a:r>
                  <a:rPr lang="en-GB" b="1" baseline="30000" dirty="0"/>
                  <a:t>2</a:t>
                </a:r>
                <a:endParaRPr lang="en-GB" b="1" dirty="0"/>
              </a:p>
              <a:p>
                <a:endParaRPr lang="en-GB" dirty="0"/>
              </a:p>
            </p:txBody>
          </p:sp>
        </mc:Choice>
        <mc:Fallback xmlns="">
          <p:sp>
            <p:nvSpPr>
              <p:cNvPr id="7" name="Rectangle 6"/>
              <p:cNvSpPr>
                <a:spLocks noRot="1" noChangeAspect="1" noMove="1" noResize="1" noEditPoints="1" noAdjustHandles="1" noChangeArrowheads="1" noChangeShapeType="1" noTextEdit="1"/>
              </p:cNvSpPr>
              <p:nvPr/>
            </p:nvSpPr>
            <p:spPr>
              <a:xfrm>
                <a:off x="4617592" y="2922817"/>
                <a:ext cx="4572000" cy="1754326"/>
              </a:xfrm>
              <a:prstGeom prst="rect">
                <a:avLst/>
              </a:prstGeom>
              <a:blipFill rotWithShape="0">
                <a:blip r:embed="rId4"/>
                <a:stretch>
                  <a:fillRect l="-1067" t="-1736" r="-1467"/>
                </a:stretch>
              </a:blipFill>
            </p:spPr>
            <p:txBody>
              <a:bodyPr/>
              <a:lstStyle/>
              <a:p>
                <a:r>
                  <a:rPr lang="en-GB">
                    <a:noFill/>
                  </a:rPr>
                  <a:t> </a:t>
                </a:r>
              </a:p>
            </p:txBody>
          </p:sp>
        </mc:Fallback>
      </mc:AlternateContent>
      <p:grpSp>
        <p:nvGrpSpPr>
          <p:cNvPr id="16" name="Group 15"/>
          <p:cNvGrpSpPr/>
          <p:nvPr/>
        </p:nvGrpSpPr>
        <p:grpSpPr>
          <a:xfrm>
            <a:off x="5733514" y="721543"/>
            <a:ext cx="2168768" cy="2165815"/>
            <a:chOff x="6340822" y="4716190"/>
            <a:chExt cx="2168768" cy="2165815"/>
          </a:xfrm>
        </p:grpSpPr>
        <p:sp>
          <p:nvSpPr>
            <p:cNvPr id="8" name="Arc 7"/>
            <p:cNvSpPr/>
            <p:nvPr/>
          </p:nvSpPr>
          <p:spPr>
            <a:xfrm rot="5400000">
              <a:off x="7065498" y="4716950"/>
              <a:ext cx="720000" cy="720000"/>
            </a:xfrm>
            <a:prstGeom prst="arc">
              <a:avLst>
                <a:gd name="adj1" fmla="val 16200000"/>
                <a:gd name="adj2" fmla="val 5444202"/>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sp>
          <p:nvSpPr>
            <p:cNvPr id="9" name="Arc 8"/>
            <p:cNvSpPr/>
            <p:nvPr/>
          </p:nvSpPr>
          <p:spPr>
            <a:xfrm rot="5400000">
              <a:off x="6343548" y="4721320"/>
              <a:ext cx="720000" cy="720000"/>
            </a:xfrm>
            <a:prstGeom prst="arc">
              <a:avLst>
                <a:gd name="adj1" fmla="val 15452"/>
                <a:gd name="adj2" fmla="val 1618239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sp>
          <p:nvSpPr>
            <p:cNvPr id="10" name="Arc 9"/>
            <p:cNvSpPr/>
            <p:nvPr/>
          </p:nvSpPr>
          <p:spPr>
            <a:xfrm>
              <a:off x="6340946" y="5440784"/>
              <a:ext cx="720000" cy="720000"/>
            </a:xfrm>
            <a:prstGeom prst="arc">
              <a:avLst>
                <a:gd name="adj1" fmla="val 16200000"/>
                <a:gd name="adj2" fmla="val 5444202"/>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sp>
          <p:nvSpPr>
            <p:cNvPr id="11" name="Arc 10"/>
            <p:cNvSpPr/>
            <p:nvPr/>
          </p:nvSpPr>
          <p:spPr>
            <a:xfrm>
              <a:off x="6340822" y="6158706"/>
              <a:ext cx="720000" cy="720000"/>
            </a:xfrm>
            <a:prstGeom prst="arc">
              <a:avLst>
                <a:gd name="adj1" fmla="val 15452"/>
                <a:gd name="adj2" fmla="val 1618239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sp>
          <p:nvSpPr>
            <p:cNvPr id="12" name="Arc 11"/>
            <p:cNvSpPr/>
            <p:nvPr/>
          </p:nvSpPr>
          <p:spPr>
            <a:xfrm rot="16200000">
              <a:off x="7061671" y="6162005"/>
              <a:ext cx="720000" cy="720000"/>
            </a:xfrm>
            <a:prstGeom prst="arc">
              <a:avLst>
                <a:gd name="adj1" fmla="val 16200000"/>
                <a:gd name="adj2" fmla="val 5444202"/>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sp>
          <p:nvSpPr>
            <p:cNvPr id="13" name="Arc 12"/>
            <p:cNvSpPr/>
            <p:nvPr/>
          </p:nvSpPr>
          <p:spPr>
            <a:xfrm rot="16200000">
              <a:off x="7782644" y="6155863"/>
              <a:ext cx="720000" cy="720000"/>
            </a:xfrm>
            <a:prstGeom prst="arc">
              <a:avLst>
                <a:gd name="adj1" fmla="val 15452"/>
                <a:gd name="adj2" fmla="val 1618239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sp>
          <p:nvSpPr>
            <p:cNvPr id="14" name="Arc 13"/>
            <p:cNvSpPr/>
            <p:nvPr/>
          </p:nvSpPr>
          <p:spPr>
            <a:xfrm rot="10800000">
              <a:off x="7788994" y="5435823"/>
              <a:ext cx="720000" cy="720000"/>
            </a:xfrm>
            <a:prstGeom prst="arc">
              <a:avLst>
                <a:gd name="adj1" fmla="val 16200000"/>
                <a:gd name="adj2" fmla="val 5444202"/>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sp>
          <p:nvSpPr>
            <p:cNvPr id="15" name="Arc 14"/>
            <p:cNvSpPr/>
            <p:nvPr/>
          </p:nvSpPr>
          <p:spPr>
            <a:xfrm rot="10800000">
              <a:off x="7789590" y="4716190"/>
              <a:ext cx="720000" cy="720000"/>
            </a:xfrm>
            <a:prstGeom prst="arc">
              <a:avLst>
                <a:gd name="adj1" fmla="val 21592616"/>
                <a:gd name="adj2" fmla="val 1618239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19" name="Rectangle 18"/>
              <p:cNvSpPr/>
              <p:nvPr/>
            </p:nvSpPr>
            <p:spPr>
              <a:xfrm>
                <a:off x="467544" y="4941168"/>
                <a:ext cx="5841954" cy="1469761"/>
              </a:xfrm>
              <a:prstGeom prst="rect">
                <a:avLst/>
              </a:prstGeom>
            </p:spPr>
            <p:txBody>
              <a:bodyPr wrap="square">
                <a:spAutoFit/>
              </a:bodyPr>
              <a:lstStyle/>
              <a:p>
                <a:pPr lvl="0">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[IMC 1997 Q17] The point </a:t>
                </a:r>
                <a14:m>
                  <m:oMath xmlns:m="http://schemas.openxmlformats.org/officeDocument/2006/math">
                    <m:r>
                      <a:rPr lang="en-GB" i="1">
                        <a:effectLst/>
                        <a:latin typeface="Cambria Math" panose="02040503050406030204" pitchFamily="18" charset="0"/>
                        <a:ea typeface="Calibri" panose="020F0502020204030204" pitchFamily="34" charset="0"/>
                        <a:cs typeface="Times New Roman" panose="02020603050405020304" pitchFamily="18" charset="0"/>
                      </a:rPr>
                      <m:t>𝑂</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is the centre of a circle of radius 1 unit,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𝑂𝐴</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𝑂𝐶</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are radii, and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𝑂𝐴𝐵𝐶</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is a square. What is the area of the shaded region (in square units)?</a:t>
                </a:r>
                <a:br>
                  <a:rPr lang="en-GB" dirty="0">
                    <a:effectLst/>
                    <a:latin typeface="Calibri" panose="020F0502020204030204" pitchFamily="34" charset="0"/>
                    <a:ea typeface="Times New Roman" panose="02020603050405020304" pitchFamily="18" charset="0"/>
                    <a:cs typeface="Times New Roman" panose="02020603050405020304" pitchFamily="18" charset="0"/>
                  </a:rPr>
                </a:br>
                <a:r>
                  <a:rPr lang="en-GB" dirty="0">
                    <a:effectLst/>
                    <a:latin typeface="Calibri" panose="020F0502020204030204" pitchFamily="34" charset="0"/>
                    <a:ea typeface="Times New Roman" panose="02020603050405020304" pitchFamily="18" charset="0"/>
                    <a:cs typeface="Times New Roman" panose="02020603050405020304" pitchFamily="18" charset="0"/>
                  </a:rPr>
                  <a:t>Solution: </a:t>
                </a:r>
                <a14:m>
                  <m:oMath xmlns:m="http://schemas.openxmlformats.org/officeDocument/2006/math">
                    <m:r>
                      <a:rPr lang="en-GB"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en-GB"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GB"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b="1" i="1">
                            <a:effectLst/>
                            <a:latin typeface="Cambria Math" panose="02040503050406030204" pitchFamily="18" charset="0"/>
                            <a:ea typeface="Times New Roman" panose="02020603050405020304" pitchFamily="18" charset="0"/>
                            <a:cs typeface="Times New Roman" panose="02020603050405020304" pitchFamily="18" charset="0"/>
                          </a:rPr>
                          <m:t>𝝅</m:t>
                        </m:r>
                      </m:num>
                      <m:den>
                        <m:r>
                          <a:rPr lang="en-GB" b="1" i="1">
                            <a:effectLst/>
                            <a:latin typeface="Cambria Math" panose="02040503050406030204" pitchFamily="18" charset="0"/>
                            <a:ea typeface="Times New Roman" panose="02020603050405020304" pitchFamily="18" charset="0"/>
                            <a:cs typeface="Times New Roman" panose="02020603050405020304" pitchFamily="18" charset="0"/>
                          </a:rPr>
                          <m:t>𝟒</m:t>
                        </m:r>
                      </m:den>
                    </m:f>
                  </m:oMath>
                </a14:m>
                <a:endParaRPr lang="en-GB"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467544" y="4941168"/>
                <a:ext cx="5841954" cy="1469761"/>
              </a:xfrm>
              <a:prstGeom prst="rect">
                <a:avLst/>
              </a:prstGeom>
              <a:blipFill rotWithShape="0">
                <a:blip r:embed="rId5"/>
                <a:stretch>
                  <a:fillRect l="-939" t="-830" r="-1357" b="-2075"/>
                </a:stretch>
              </a:blipFill>
            </p:spPr>
            <p:txBody>
              <a:bodyPr/>
              <a:lstStyle/>
              <a:p>
                <a:r>
                  <a:rPr lang="en-GB">
                    <a:noFill/>
                  </a:rPr>
                  <a:t> </a:t>
                </a:r>
              </a:p>
            </p:txBody>
          </p:sp>
        </mc:Fallback>
      </mc:AlternateContent>
      <p:pic>
        <p:nvPicPr>
          <p:cNvPr id="20" name="Picture 19"/>
          <p:cNvPicPr/>
          <p:nvPr/>
        </p:nvPicPr>
        <p:blipFill>
          <a:blip r:embed="rId6">
            <a:extLst>
              <a:ext uri="{28A0092B-C50C-407E-A947-70E740481C1C}">
                <a14:useLocalDpi xmlns:a14="http://schemas.microsoft.com/office/drawing/2010/main" val="0"/>
              </a:ext>
            </a:extLst>
          </a:blip>
          <a:srcRect/>
          <a:stretch>
            <a:fillRect/>
          </a:stretch>
        </p:blipFill>
        <p:spPr bwMode="auto">
          <a:xfrm>
            <a:off x="6804248" y="4860845"/>
            <a:ext cx="1970796" cy="1997155"/>
          </a:xfrm>
          <a:prstGeom prst="rect">
            <a:avLst/>
          </a:prstGeom>
          <a:noFill/>
        </p:spPr>
      </p:pic>
      <p:sp>
        <p:nvSpPr>
          <p:cNvPr id="21" name="TextBox 20"/>
          <p:cNvSpPr txBox="1"/>
          <p:nvPr/>
        </p:nvSpPr>
        <p:spPr>
          <a:xfrm>
            <a:off x="5798793" y="121996"/>
            <a:ext cx="3119972" cy="369332"/>
          </a:xfrm>
          <a:prstGeom prst="rect">
            <a:avLst/>
          </a:prstGeom>
          <a:noFill/>
        </p:spPr>
        <p:txBody>
          <a:bodyPr wrap="square" rtlCol="0">
            <a:spAutoFit/>
          </a:bodyPr>
          <a:lstStyle/>
          <a:p>
            <a:pPr algn="r"/>
            <a:r>
              <a:rPr lang="en-GB" dirty="0">
                <a:solidFill>
                  <a:schemeClr val="bg1"/>
                </a:solidFill>
              </a:rPr>
              <a:t>(Questions on provided sheet)</a:t>
            </a:r>
          </a:p>
        </p:txBody>
      </p:sp>
      <p:sp>
        <p:nvSpPr>
          <p:cNvPr id="22" name="Rectangle 21"/>
          <p:cNvSpPr/>
          <p:nvPr/>
        </p:nvSpPr>
        <p:spPr>
          <a:xfrm>
            <a:off x="462178" y="833973"/>
            <a:ext cx="308172" cy="33152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23" name="Rectangle 22"/>
          <p:cNvSpPr/>
          <p:nvPr/>
        </p:nvSpPr>
        <p:spPr>
          <a:xfrm>
            <a:off x="4617592" y="825106"/>
            <a:ext cx="308172" cy="33152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4</a:t>
            </a:r>
          </a:p>
        </p:txBody>
      </p:sp>
      <p:sp>
        <p:nvSpPr>
          <p:cNvPr id="24" name="Rectangle 23"/>
          <p:cNvSpPr/>
          <p:nvPr/>
        </p:nvSpPr>
        <p:spPr>
          <a:xfrm>
            <a:off x="154006" y="5077614"/>
            <a:ext cx="308172" cy="33152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5</a:t>
            </a:r>
          </a:p>
        </p:txBody>
      </p:sp>
      <p:sp>
        <p:nvSpPr>
          <p:cNvPr id="25" name="Rectangle 24"/>
          <p:cNvSpPr/>
          <p:nvPr/>
        </p:nvSpPr>
        <p:spPr>
          <a:xfrm>
            <a:off x="462178" y="3703577"/>
            <a:ext cx="1811298" cy="3722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4644001" y="4050292"/>
            <a:ext cx="2530361" cy="3722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p:cNvSpPr/>
          <p:nvPr/>
        </p:nvSpPr>
        <p:spPr>
          <a:xfrm>
            <a:off x="458854" y="5987544"/>
            <a:ext cx="1811298" cy="3722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8673843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5" grpId="0" animBg="1"/>
      <p:bldP spid="26" grpId="0" animBg="1"/>
      <p:bldP spid="2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755575" y="764704"/>
                <a:ext cx="4818959" cy="2640723"/>
              </a:xfrm>
              <a:prstGeom prst="rect">
                <a:avLst/>
              </a:prstGeom>
            </p:spPr>
            <p:txBody>
              <a:bodyPr wrap="square">
                <a:spAutoFit/>
              </a:bodyPr>
              <a:lstStyle/>
              <a:p>
                <a:pPr lvl="0">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[IMC 2009 Q13] The diagram on the right shows a rectangle with sides of length 5cm and 4cm. All the arcs are quarter-circles of radius 2cm. What is the total shaded area in cm</a:t>
                </a:r>
                <a:r>
                  <a:rPr lang="en-GB"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GB" dirty="0">
                    <a:effectLst/>
                    <a:latin typeface="Calibri" panose="020F0502020204030204" pitchFamily="34" charset="0"/>
                    <a:ea typeface="Calibri" panose="020F0502020204030204" pitchFamily="34" charset="0"/>
                    <a:cs typeface="Times New Roman" panose="02020603050405020304" pitchFamily="18" charset="0"/>
                  </a:rPr>
                  <a:t>?</a:t>
                </a:r>
                <a:br>
                  <a:rPr lang="en-GB" dirty="0">
                    <a:effectLst/>
                    <a:latin typeface="Calibri" panose="020F0502020204030204" pitchFamily="34" charset="0"/>
                    <a:ea typeface="Calibri" panose="020F0502020204030204" pitchFamily="34" charset="0"/>
                    <a:cs typeface="Times New Roman" panose="02020603050405020304" pitchFamily="18" charset="0"/>
                  </a:rPr>
                </a:br>
                <a:r>
                  <a:rPr lang="en-GB" dirty="0">
                    <a:effectLst/>
                    <a:latin typeface="Calibri" panose="020F0502020204030204" pitchFamily="34" charset="0"/>
                    <a:ea typeface="Calibri" panose="020F0502020204030204" pitchFamily="34" charset="0"/>
                    <a:cs typeface="Times New Roman" panose="02020603050405020304" pitchFamily="18" charset="0"/>
                  </a:rPr>
                  <a:t>A   </a:t>
                </a:r>
                <a14:m>
                  <m:oMath xmlns:m="http://schemas.openxmlformats.org/officeDocument/2006/math">
                    <m:r>
                      <a:rPr lang="en-GB" i="1">
                        <a:effectLst/>
                        <a:latin typeface="Cambria Math" panose="02040503050406030204" pitchFamily="18" charset="0"/>
                        <a:ea typeface="Calibri" panose="020F0502020204030204" pitchFamily="34" charset="0"/>
                        <a:cs typeface="Times New Roman" panose="02020603050405020304" pitchFamily="18" charset="0"/>
                      </a:rPr>
                      <m:t>12−2</m:t>
                    </m:r>
                    <m:r>
                      <a:rPr lang="en-GB" i="1">
                        <a:effectLst/>
                        <a:latin typeface="Cambria Math" panose="02040503050406030204" pitchFamily="18" charset="0"/>
                        <a:ea typeface="Calibri" panose="020F0502020204030204" pitchFamily="34" charset="0"/>
                        <a:cs typeface="Times New Roman" panose="02020603050405020304" pitchFamily="18" charset="0"/>
                      </a:rPr>
                      <m:t>𝜋</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B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8</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C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8+2</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𝜋</m:t>
                    </m:r>
                  </m:oMath>
                </a14:m>
                <a:br>
                  <a:rPr lang="en-GB" dirty="0">
                    <a:effectLst/>
                    <a:latin typeface="Calibri" panose="020F0502020204030204" pitchFamily="34" charset="0"/>
                    <a:ea typeface="Times New Roman" panose="02020603050405020304" pitchFamily="18" charset="0"/>
                    <a:cs typeface="Times New Roman" panose="02020603050405020304" pitchFamily="18" charset="0"/>
                  </a:rPr>
                </a:br>
                <a:r>
                  <a:rPr lang="en-GB" dirty="0">
                    <a:effectLst/>
                    <a:latin typeface="Calibri" panose="020F0502020204030204" pitchFamily="34" charset="0"/>
                    <a:ea typeface="Times New Roman" panose="02020603050405020304" pitchFamily="18" charset="0"/>
                    <a:cs typeface="Times New Roman" panose="02020603050405020304" pitchFamily="18" charset="0"/>
                  </a:rPr>
                  <a:t>D   10		E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20−4</m:t>
                    </m:r>
                    <m:r>
                      <a:rPr lang="en-GB" i="1">
                        <a:effectLst/>
                        <a:latin typeface="Cambria Math" panose="02040503050406030204" pitchFamily="18" charset="0"/>
                        <a:ea typeface="Times New Roman" panose="02020603050405020304" pitchFamily="18" charset="0"/>
                        <a:cs typeface="Times New Roman" panose="02020603050405020304" pitchFamily="18" charset="0"/>
                      </a:rPr>
                      <m:t>𝜋</m:t>
                    </m:r>
                  </m:oMath>
                </a14:m>
                <a:br>
                  <a:rPr lang="en-GB" sz="1400" dirty="0">
                    <a:effectLst/>
                    <a:latin typeface="Calibri" panose="020F0502020204030204" pitchFamily="34" charset="0"/>
                    <a:ea typeface="Calibri" panose="020F0502020204030204" pitchFamily="34" charset="0"/>
                    <a:cs typeface="Times New Roman" panose="02020603050405020304" pitchFamily="18" charset="0"/>
                  </a:rPr>
                </a:br>
                <a:r>
                  <a:rPr lang="en-GB" b="1" dirty="0">
                    <a:effectLst/>
                    <a:latin typeface="Calibri" panose="020F0502020204030204" pitchFamily="34" charset="0"/>
                    <a:ea typeface="Calibri" panose="020F0502020204030204" pitchFamily="34" charset="0"/>
                    <a:cs typeface="Times New Roman" panose="02020603050405020304" pitchFamily="18" charset="0"/>
                  </a:rPr>
                  <a:t>Solution: A (by reforming we can form two </a:t>
                </a:r>
                <a14:m>
                  <m:oMath xmlns:m="http://schemas.openxmlformats.org/officeDocument/2006/math">
                    <m:r>
                      <a:rPr lang="en-GB" b="1" i="1" smtClean="0">
                        <a:effectLst/>
                        <a:latin typeface="Cambria Math" panose="02040503050406030204" pitchFamily="18" charset="0"/>
                        <a:ea typeface="Calibri" panose="020F0502020204030204" pitchFamily="34" charset="0"/>
                        <a:cs typeface="Times New Roman" panose="02020603050405020304" pitchFamily="18" charset="0"/>
                      </a:rPr>
                      <m:t>𝟑</m:t>
                    </m:r>
                    <m:r>
                      <a:rPr lang="en-GB"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GB" b="1" i="1" smtClean="0">
                        <a:effectLst/>
                        <a:latin typeface="Cambria Math" panose="02040503050406030204" pitchFamily="18" charset="0"/>
                        <a:ea typeface="Calibri" panose="020F0502020204030204" pitchFamily="34" charset="0"/>
                        <a:cs typeface="Times New Roman" panose="02020603050405020304" pitchFamily="18" charset="0"/>
                      </a:rPr>
                      <m:t>𝟐</m:t>
                    </m:r>
                  </m:oMath>
                </a14:m>
                <a:r>
                  <a:rPr lang="en-GB" b="1" dirty="0">
                    <a:effectLst/>
                    <a:latin typeface="Calibri" panose="020F0502020204030204" pitchFamily="34" charset="0"/>
                    <a:ea typeface="Calibri" panose="020F0502020204030204" pitchFamily="34" charset="0"/>
                    <a:cs typeface="Times New Roman" panose="02020603050405020304" pitchFamily="18" charset="0"/>
                  </a:rPr>
                  <a:t> rectangles with a quarter circle removed)</a:t>
                </a:r>
              </a:p>
            </p:txBody>
          </p:sp>
        </mc:Choice>
        <mc:Fallback xmlns="">
          <p:sp>
            <p:nvSpPr>
              <p:cNvPr id="4" name="Rectangle 3"/>
              <p:cNvSpPr>
                <a:spLocks noRot="1" noChangeAspect="1" noMove="1" noResize="1" noEditPoints="1" noAdjustHandles="1" noChangeArrowheads="1" noChangeShapeType="1" noTextEdit="1"/>
              </p:cNvSpPr>
              <p:nvPr/>
            </p:nvSpPr>
            <p:spPr>
              <a:xfrm>
                <a:off x="755575" y="764704"/>
                <a:ext cx="4818959" cy="2640723"/>
              </a:xfrm>
              <a:prstGeom prst="rect">
                <a:avLst/>
              </a:prstGeom>
              <a:blipFill rotWithShape="0">
                <a:blip r:embed="rId2"/>
                <a:stretch>
                  <a:fillRect l="-1139" t="-230" r="-1772" b="-1843"/>
                </a:stretch>
              </a:blipFill>
            </p:spPr>
            <p:txBody>
              <a:bodyPr/>
              <a:lstStyle/>
              <a:p>
                <a:r>
                  <a:rPr lang="en-GB">
                    <a:noFill/>
                  </a:rPr>
                  <a:t> </a:t>
                </a:r>
              </a:p>
            </p:txBody>
          </p:sp>
        </mc:Fallback>
      </mc:AlternateContent>
      <p:grpSp>
        <p:nvGrpSpPr>
          <p:cNvPr id="6" name="Group 5"/>
          <p:cNvGrpSpPr/>
          <p:nvPr/>
        </p:nvGrpSpPr>
        <p:grpSpPr>
          <a:xfrm>
            <a:off x="0" y="0"/>
            <a:ext cx="9143074" cy="599127"/>
            <a:chOff x="0" y="13335"/>
            <a:chExt cx="9144218" cy="599127"/>
          </a:xfrm>
        </p:grpSpPr>
        <p:sp>
          <p:nvSpPr>
            <p:cNvPr id="7"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5</a:t>
              </a:r>
            </a:p>
          </p:txBody>
        </p:sp>
        <p:cxnSp>
          <p:nvCxnSpPr>
            <p:cNvPr id="8" name="Straight Connector 7"/>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764704"/>
            <a:ext cx="2592288" cy="2088232"/>
          </a:xfrm>
          <a:prstGeom prst="rect">
            <a:avLst/>
          </a:prstGeom>
          <a:noFill/>
        </p:spPr>
      </p:pic>
      <mc:AlternateContent xmlns:mc="http://schemas.openxmlformats.org/markup-compatibility/2006" xmlns:a14="http://schemas.microsoft.com/office/drawing/2010/main">
        <mc:Choice Requires="a14">
          <p:sp>
            <p:nvSpPr>
              <p:cNvPr id="13" name="Rectangle 12"/>
              <p:cNvSpPr/>
              <p:nvPr/>
            </p:nvSpPr>
            <p:spPr>
              <a:xfrm>
                <a:off x="755575" y="3717321"/>
                <a:ext cx="4824536" cy="2944589"/>
              </a:xfrm>
              <a:prstGeom prst="rect">
                <a:avLst/>
              </a:prstGeom>
            </p:spPr>
            <p:txBody>
              <a:bodyPr wrap="square">
                <a:spAutoFit/>
              </a:bodyPr>
              <a:lstStyle/>
              <a:p>
                <a:pPr lvl="0">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[IMC 2012 Q19] The shaded region shown in the diagram is bounded by four arcs, each of the same radius as that of the surrounding circle. What fraction of the surrounding circle is shaded?</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a:latin typeface="Calibri" panose="020F0502020204030204" pitchFamily="34" charset="0"/>
                    <a:ea typeface="Calibri" panose="020F0502020204030204" pitchFamily="34" charset="0"/>
                    <a:cs typeface="Times New Roman" panose="02020603050405020304" pitchFamily="18" charset="0"/>
                  </a:rPr>
                  <a:t>A   </a:t>
                </a:r>
                <a14:m>
                  <m:oMath xmlns:m="http://schemas.openxmlformats.org/officeDocument/2006/math">
                    <m:f>
                      <m:fPr>
                        <m:ctrlPr>
                          <a:rPr lang="en-GB" i="1">
                            <a:effectLst/>
                            <a:latin typeface="Cambria Math" panose="02040503050406030204" pitchFamily="18" charset="0"/>
                            <a:ea typeface="Calibri" panose="020F0502020204030204" pitchFamily="34" charset="0"/>
                            <a:cs typeface="Times New Roman" panose="02020603050405020304" pitchFamily="18" charset="0"/>
                          </a:rPr>
                        </m:ctrlPr>
                      </m:fPr>
                      <m:num>
                        <m:r>
                          <a:rPr lang="en-GB" i="1">
                            <a:effectLst/>
                            <a:latin typeface="Cambria Math" panose="02040503050406030204" pitchFamily="18" charset="0"/>
                            <a:ea typeface="Calibri" panose="020F0502020204030204" pitchFamily="34" charset="0"/>
                            <a:cs typeface="Times New Roman" panose="02020603050405020304" pitchFamily="18" charset="0"/>
                          </a:rPr>
                          <m:t>4</m:t>
                        </m:r>
                      </m:num>
                      <m:den>
                        <m:r>
                          <a:rPr lang="en-GB" i="1">
                            <a:effectLst/>
                            <a:latin typeface="Cambria Math" panose="02040503050406030204" pitchFamily="18" charset="0"/>
                            <a:ea typeface="Calibri" panose="020F0502020204030204" pitchFamily="34" charset="0"/>
                            <a:cs typeface="Times New Roman" panose="02020603050405020304" pitchFamily="18" charset="0"/>
                          </a:rPr>
                          <m:t>𝜋</m:t>
                        </m:r>
                      </m:den>
                    </m:f>
                    <m:r>
                      <a:rPr lang="en-GB" i="1">
                        <a:effectLst/>
                        <a:latin typeface="Cambria Math" panose="02040503050406030204" pitchFamily="18" charset="0"/>
                        <a:ea typeface="Calibri" panose="020F0502020204030204" pitchFamily="34" charset="0"/>
                        <a:cs typeface="Times New Roman" panose="02020603050405020304" pitchFamily="18" charset="0"/>
                      </a:rPr>
                      <m:t>−1</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B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1−</m:t>
                    </m:r>
                    <m:f>
                      <m:fPr>
                        <m:ctrlPr>
                          <a:rPr lang="en-GB"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i="1">
                            <a:effectLst/>
                            <a:latin typeface="Cambria Math" panose="02040503050406030204" pitchFamily="18" charset="0"/>
                            <a:ea typeface="Times New Roman" panose="02020603050405020304" pitchFamily="18" charset="0"/>
                            <a:cs typeface="Times New Roman" panose="02020603050405020304" pitchFamily="18" charset="0"/>
                          </a:rPr>
                          <m:t>𝜋</m:t>
                        </m:r>
                      </m:num>
                      <m:den>
                        <m:r>
                          <a:rPr lang="en-GB" i="1">
                            <a:effectLst/>
                            <a:latin typeface="Cambria Math" panose="02040503050406030204" pitchFamily="18" charset="0"/>
                            <a:ea typeface="Times New Roman" panose="02020603050405020304" pitchFamily="18" charset="0"/>
                            <a:cs typeface="Times New Roman" panose="02020603050405020304" pitchFamily="18" charset="0"/>
                          </a:rPr>
                          <m:t>4</m:t>
                        </m:r>
                      </m:den>
                    </m:f>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C   </a:t>
                </a:r>
                <a14:m>
                  <m:oMath xmlns:m="http://schemas.openxmlformats.org/officeDocument/2006/math">
                    <m:f>
                      <m:fPr>
                        <m:ctrlPr>
                          <a:rPr lang="en-GB"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i="1">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a:t>
                </a:r>
                <a:br>
                  <a:rPr lang="en-GB" dirty="0">
                    <a:latin typeface="Calibri" panose="020F0502020204030204" pitchFamily="34" charset="0"/>
                    <a:ea typeface="Times New Roman" panose="02020603050405020304" pitchFamily="18" charset="0"/>
                    <a:cs typeface="Times New Roman" panose="02020603050405020304" pitchFamily="18" charset="0"/>
                  </a:rPr>
                </a:br>
                <a:r>
                  <a:rPr lang="en-GB" dirty="0">
                    <a:effectLst/>
                    <a:latin typeface="Calibri" panose="020F0502020204030204" pitchFamily="34" charset="0"/>
                    <a:ea typeface="Times New Roman" panose="02020603050405020304" pitchFamily="18" charset="0"/>
                    <a:cs typeface="Times New Roman" panose="02020603050405020304" pitchFamily="18" charset="0"/>
                  </a:rPr>
                  <a:t>D   </a:t>
                </a:r>
                <a14:m>
                  <m:oMath xmlns:m="http://schemas.openxmlformats.org/officeDocument/2006/math">
                    <m:f>
                      <m:fPr>
                        <m:ctrlPr>
                          <a:rPr lang="en-GB"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i="1">
                            <a:effectLst/>
                            <a:latin typeface="Cambria Math" panose="02040503050406030204" pitchFamily="18" charset="0"/>
                            <a:ea typeface="Times New Roman" panose="02020603050405020304" pitchFamily="18" charset="0"/>
                            <a:cs typeface="Times New Roman" panose="02020603050405020304" pitchFamily="18" charset="0"/>
                          </a:rPr>
                          <m:t>3</m:t>
                        </m:r>
                      </m:den>
                    </m:f>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E   depends on radius</a:t>
                </a:r>
                <a:br>
                  <a:rPr lang="en-GB" sz="1400" dirty="0">
                    <a:effectLst/>
                    <a:latin typeface="Calibri" panose="020F0502020204030204" pitchFamily="34" charset="0"/>
                    <a:ea typeface="Calibri" panose="020F0502020204030204" pitchFamily="34" charset="0"/>
                    <a:cs typeface="Times New Roman" panose="02020603050405020304" pitchFamily="18" charset="0"/>
                  </a:rPr>
                </a:b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1000"/>
                  </a:spcAft>
                </a:pPr>
                <a:r>
                  <a:rPr lang="en-GB" b="1" dirty="0">
                    <a:effectLst/>
                    <a:latin typeface="Calibri" panose="020F0502020204030204" pitchFamily="34" charset="0"/>
                    <a:ea typeface="Calibri" panose="020F0502020204030204" pitchFamily="34" charset="0"/>
                    <a:cs typeface="Times New Roman" panose="02020603050405020304" pitchFamily="18" charset="0"/>
                  </a:rPr>
                  <a:t>Solution: A</a:t>
                </a:r>
              </a:p>
            </p:txBody>
          </p:sp>
        </mc:Choice>
        <mc:Fallback xmlns="">
          <p:sp>
            <p:nvSpPr>
              <p:cNvPr id="13" name="Rectangle 12"/>
              <p:cNvSpPr>
                <a:spLocks noRot="1" noChangeAspect="1" noMove="1" noResize="1" noEditPoints="1" noAdjustHandles="1" noChangeArrowheads="1" noChangeShapeType="1" noTextEdit="1"/>
              </p:cNvSpPr>
              <p:nvPr/>
            </p:nvSpPr>
            <p:spPr>
              <a:xfrm>
                <a:off x="755575" y="3717321"/>
                <a:ext cx="4824536" cy="2944589"/>
              </a:xfrm>
              <a:prstGeom prst="rect">
                <a:avLst/>
              </a:prstGeom>
              <a:blipFill rotWithShape="0">
                <a:blip r:embed="rId4"/>
                <a:stretch>
                  <a:fillRect l="-1138" t="-414" r="-1011" b="-2277"/>
                </a:stretch>
              </a:blipFill>
            </p:spPr>
            <p:txBody>
              <a:bodyPr/>
              <a:lstStyle/>
              <a:p>
                <a:r>
                  <a:rPr lang="en-GB">
                    <a:noFill/>
                  </a:rPr>
                  <a:t> </a:t>
                </a:r>
              </a:p>
            </p:txBody>
          </p:sp>
        </mc:Fallback>
      </mc:AlternateContent>
      <p:pic>
        <p:nvPicPr>
          <p:cNvPr id="14" name="Picture 13"/>
          <p:cNvPicPr/>
          <p:nvPr/>
        </p:nvPicPr>
        <p:blipFill>
          <a:blip r:embed="rId5">
            <a:extLst>
              <a:ext uri="{28A0092B-C50C-407E-A947-70E740481C1C}">
                <a14:useLocalDpi xmlns:a14="http://schemas.microsoft.com/office/drawing/2010/main" val="0"/>
              </a:ext>
            </a:extLst>
          </a:blip>
          <a:srcRect/>
          <a:stretch>
            <a:fillRect/>
          </a:stretch>
        </p:blipFill>
        <p:spPr bwMode="auto">
          <a:xfrm>
            <a:off x="6648735" y="3727124"/>
            <a:ext cx="1518401" cy="1603874"/>
          </a:xfrm>
          <a:prstGeom prst="rect">
            <a:avLst/>
          </a:prstGeom>
          <a:noFill/>
        </p:spPr>
      </p:pic>
      <p:sp>
        <p:nvSpPr>
          <p:cNvPr id="15" name="TextBox 14"/>
          <p:cNvSpPr txBox="1"/>
          <p:nvPr/>
        </p:nvSpPr>
        <p:spPr>
          <a:xfrm>
            <a:off x="5798793" y="121996"/>
            <a:ext cx="3119972" cy="369332"/>
          </a:xfrm>
          <a:prstGeom prst="rect">
            <a:avLst/>
          </a:prstGeom>
          <a:noFill/>
        </p:spPr>
        <p:txBody>
          <a:bodyPr wrap="square" rtlCol="0">
            <a:spAutoFit/>
          </a:bodyPr>
          <a:lstStyle/>
          <a:p>
            <a:pPr algn="r"/>
            <a:r>
              <a:rPr lang="en-GB" dirty="0">
                <a:solidFill>
                  <a:schemeClr val="bg1"/>
                </a:solidFill>
              </a:rPr>
              <a:t>(Questions on provided sheet)</a:t>
            </a:r>
          </a:p>
        </p:txBody>
      </p:sp>
      <p:sp>
        <p:nvSpPr>
          <p:cNvPr id="16" name="Rectangle 15"/>
          <p:cNvSpPr/>
          <p:nvPr/>
        </p:nvSpPr>
        <p:spPr>
          <a:xfrm>
            <a:off x="305688" y="836712"/>
            <a:ext cx="308172" cy="33152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6</a:t>
            </a:r>
          </a:p>
        </p:txBody>
      </p:sp>
      <p:sp>
        <p:nvSpPr>
          <p:cNvPr id="17" name="Rectangle 16"/>
          <p:cNvSpPr/>
          <p:nvPr/>
        </p:nvSpPr>
        <p:spPr>
          <a:xfrm>
            <a:off x="305688" y="3861048"/>
            <a:ext cx="308172" cy="33152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7</a:t>
            </a:r>
          </a:p>
        </p:txBody>
      </p:sp>
      <p:sp>
        <p:nvSpPr>
          <p:cNvPr id="10" name="Left Arrow 9"/>
          <p:cNvSpPr/>
          <p:nvPr/>
        </p:nvSpPr>
        <p:spPr>
          <a:xfrm>
            <a:off x="7092280" y="1268760"/>
            <a:ext cx="864096" cy="36004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9" name="Left Arrow 18"/>
          <p:cNvSpPr/>
          <p:nvPr/>
        </p:nvSpPr>
        <p:spPr>
          <a:xfrm rot="10800000">
            <a:off x="6084168" y="2204864"/>
            <a:ext cx="864096" cy="36004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0" name="Rectangle 19"/>
          <p:cNvSpPr/>
          <p:nvPr/>
        </p:nvSpPr>
        <p:spPr>
          <a:xfrm>
            <a:off x="761756" y="6236307"/>
            <a:ext cx="1811298" cy="3722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793872" y="2734486"/>
            <a:ext cx="4780661" cy="6225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4950181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Rectilinear Shapes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7" name="Straight Connector 6"/>
          <p:cNvCxnSpPr/>
          <p:nvPr/>
        </p:nvCxnSpPr>
        <p:spPr>
          <a:xfrm>
            <a:off x="2834665" y="1031795"/>
            <a:ext cx="0" cy="3312368"/>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2834665" y="4344163"/>
            <a:ext cx="4032448"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6867113" y="3048019"/>
            <a:ext cx="0" cy="1296144"/>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H="1" flipV="1">
            <a:off x="3914785" y="3048018"/>
            <a:ext cx="2952328" cy="1"/>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3914785" y="1031795"/>
            <a:ext cx="0" cy="2016222"/>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V="1">
            <a:off x="2834665" y="1031794"/>
            <a:ext cx="1080120" cy="1"/>
          </a:xfrm>
          <a:prstGeom prst="line">
            <a:avLst/>
          </a:prstGeom>
        </p:spPr>
        <p:style>
          <a:lnRef idx="1">
            <a:schemeClr val="dk1"/>
          </a:lnRef>
          <a:fillRef idx="0">
            <a:schemeClr val="dk1"/>
          </a:fillRef>
          <a:effectRef idx="0">
            <a:schemeClr val="dk1"/>
          </a:effectRef>
          <a:fontRef idx="minor">
            <a:schemeClr val="tx1"/>
          </a:fontRef>
        </p:style>
      </p:cxnSp>
      <p:grpSp>
        <p:nvGrpSpPr>
          <p:cNvPr id="28" name="Group 27"/>
          <p:cNvGrpSpPr/>
          <p:nvPr/>
        </p:nvGrpSpPr>
        <p:grpSpPr>
          <a:xfrm>
            <a:off x="2834664" y="4056130"/>
            <a:ext cx="260399" cy="288033"/>
            <a:chOff x="2267743" y="5157191"/>
            <a:chExt cx="260399" cy="288033"/>
          </a:xfrm>
        </p:grpSpPr>
        <p:cxnSp>
          <p:nvCxnSpPr>
            <p:cNvPr id="23" name="Straight Connector 22"/>
            <p:cNvCxnSpPr/>
            <p:nvPr/>
          </p:nvCxnSpPr>
          <p:spPr>
            <a:xfrm>
              <a:off x="2528142" y="5157192"/>
              <a:ext cx="0" cy="288032"/>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H="1" flipV="1">
              <a:off x="2267743" y="5157191"/>
              <a:ext cx="260399" cy="1"/>
            </a:xfrm>
            <a:prstGeom prst="line">
              <a:avLst/>
            </a:prstGeom>
          </p:spPr>
          <p:style>
            <a:lnRef idx="1">
              <a:schemeClr val="dk1"/>
            </a:lnRef>
            <a:fillRef idx="0">
              <a:schemeClr val="dk1"/>
            </a:fillRef>
            <a:effectRef idx="0">
              <a:schemeClr val="dk1"/>
            </a:effectRef>
            <a:fontRef idx="minor">
              <a:schemeClr val="tx1"/>
            </a:fontRef>
          </p:style>
        </p:cxnSp>
      </p:grpSp>
      <p:grpSp>
        <p:nvGrpSpPr>
          <p:cNvPr id="29" name="Group 28"/>
          <p:cNvGrpSpPr/>
          <p:nvPr/>
        </p:nvGrpSpPr>
        <p:grpSpPr>
          <a:xfrm rot="10800000">
            <a:off x="6604506" y="3049383"/>
            <a:ext cx="260399" cy="288033"/>
            <a:chOff x="2267743" y="5157191"/>
            <a:chExt cx="260399" cy="288033"/>
          </a:xfrm>
        </p:grpSpPr>
        <p:cxnSp>
          <p:nvCxnSpPr>
            <p:cNvPr id="30" name="Straight Connector 29"/>
            <p:cNvCxnSpPr/>
            <p:nvPr/>
          </p:nvCxnSpPr>
          <p:spPr>
            <a:xfrm>
              <a:off x="2528142" y="5157192"/>
              <a:ext cx="0" cy="288032"/>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H="1" flipV="1">
              <a:off x="2267743" y="5157191"/>
              <a:ext cx="260399" cy="1"/>
            </a:xfrm>
            <a:prstGeom prst="line">
              <a:avLst/>
            </a:prstGeom>
          </p:spPr>
          <p:style>
            <a:lnRef idx="1">
              <a:schemeClr val="dk1"/>
            </a:lnRef>
            <a:fillRef idx="0">
              <a:schemeClr val="dk1"/>
            </a:fillRef>
            <a:effectRef idx="0">
              <a:schemeClr val="dk1"/>
            </a:effectRef>
            <a:fontRef idx="minor">
              <a:schemeClr val="tx1"/>
            </a:fontRef>
          </p:style>
        </p:cxnSp>
      </p:grpSp>
      <p:grpSp>
        <p:nvGrpSpPr>
          <p:cNvPr id="32" name="Group 31"/>
          <p:cNvGrpSpPr/>
          <p:nvPr/>
        </p:nvGrpSpPr>
        <p:grpSpPr>
          <a:xfrm rot="16200000">
            <a:off x="6592898" y="4069946"/>
            <a:ext cx="260399" cy="288033"/>
            <a:chOff x="2267743" y="5157191"/>
            <a:chExt cx="260399" cy="288033"/>
          </a:xfrm>
        </p:grpSpPr>
        <p:cxnSp>
          <p:nvCxnSpPr>
            <p:cNvPr id="33" name="Straight Connector 32"/>
            <p:cNvCxnSpPr/>
            <p:nvPr/>
          </p:nvCxnSpPr>
          <p:spPr>
            <a:xfrm>
              <a:off x="2528142" y="5157192"/>
              <a:ext cx="0" cy="288032"/>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flipH="1" flipV="1">
              <a:off x="2267743" y="5157191"/>
              <a:ext cx="260399" cy="1"/>
            </a:xfrm>
            <a:prstGeom prst="line">
              <a:avLst/>
            </a:prstGeom>
          </p:spPr>
          <p:style>
            <a:lnRef idx="1">
              <a:schemeClr val="dk1"/>
            </a:lnRef>
            <a:fillRef idx="0">
              <a:schemeClr val="dk1"/>
            </a:fillRef>
            <a:effectRef idx="0">
              <a:schemeClr val="dk1"/>
            </a:effectRef>
            <a:fontRef idx="minor">
              <a:schemeClr val="tx1"/>
            </a:fontRef>
          </p:style>
        </p:cxnSp>
      </p:grpSp>
      <p:grpSp>
        <p:nvGrpSpPr>
          <p:cNvPr id="35" name="Group 34"/>
          <p:cNvGrpSpPr/>
          <p:nvPr/>
        </p:nvGrpSpPr>
        <p:grpSpPr>
          <a:xfrm rot="10800000">
            <a:off x="3654386" y="1024149"/>
            <a:ext cx="260399" cy="288033"/>
            <a:chOff x="2267743" y="5157191"/>
            <a:chExt cx="260399" cy="288033"/>
          </a:xfrm>
        </p:grpSpPr>
        <p:cxnSp>
          <p:nvCxnSpPr>
            <p:cNvPr id="36" name="Straight Connector 35"/>
            <p:cNvCxnSpPr/>
            <p:nvPr/>
          </p:nvCxnSpPr>
          <p:spPr>
            <a:xfrm>
              <a:off x="2528142" y="5157192"/>
              <a:ext cx="0" cy="288032"/>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flipH="1" flipV="1">
              <a:off x="2267743" y="5157191"/>
              <a:ext cx="260399" cy="1"/>
            </a:xfrm>
            <a:prstGeom prst="line">
              <a:avLst/>
            </a:prstGeom>
          </p:spPr>
          <p:style>
            <a:lnRef idx="1">
              <a:schemeClr val="dk1"/>
            </a:lnRef>
            <a:fillRef idx="0">
              <a:schemeClr val="dk1"/>
            </a:fillRef>
            <a:effectRef idx="0">
              <a:schemeClr val="dk1"/>
            </a:effectRef>
            <a:fontRef idx="minor">
              <a:schemeClr val="tx1"/>
            </a:fontRef>
          </p:style>
        </p:cxnSp>
      </p:grpSp>
      <p:grpSp>
        <p:nvGrpSpPr>
          <p:cNvPr id="38" name="Group 37"/>
          <p:cNvGrpSpPr/>
          <p:nvPr/>
        </p:nvGrpSpPr>
        <p:grpSpPr>
          <a:xfrm rot="5400000">
            <a:off x="2834663" y="1017977"/>
            <a:ext cx="260399" cy="288033"/>
            <a:chOff x="2267743" y="5157191"/>
            <a:chExt cx="260399" cy="288033"/>
          </a:xfrm>
        </p:grpSpPr>
        <p:cxnSp>
          <p:nvCxnSpPr>
            <p:cNvPr id="39" name="Straight Connector 38"/>
            <p:cNvCxnSpPr/>
            <p:nvPr/>
          </p:nvCxnSpPr>
          <p:spPr>
            <a:xfrm>
              <a:off x="2528142" y="5157192"/>
              <a:ext cx="0" cy="288032"/>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flipH="1" flipV="1">
              <a:off x="2267743" y="5157191"/>
              <a:ext cx="260399" cy="1"/>
            </a:xfrm>
            <a:prstGeom prst="line">
              <a:avLst/>
            </a:prstGeom>
          </p:spPr>
          <p:style>
            <a:lnRef idx="1">
              <a:schemeClr val="dk1"/>
            </a:lnRef>
            <a:fillRef idx="0">
              <a:schemeClr val="dk1"/>
            </a:fillRef>
            <a:effectRef idx="0">
              <a:schemeClr val="dk1"/>
            </a:effectRef>
            <a:fontRef idx="minor">
              <a:schemeClr val="tx1"/>
            </a:fontRef>
          </p:style>
        </p:cxnSp>
      </p:grpSp>
      <p:sp>
        <p:nvSpPr>
          <p:cNvPr id="41" name="TextBox 40"/>
          <p:cNvSpPr txBox="1"/>
          <p:nvPr/>
        </p:nvSpPr>
        <p:spPr>
          <a:xfrm>
            <a:off x="3034362" y="573708"/>
            <a:ext cx="833534" cy="461665"/>
          </a:xfrm>
          <a:prstGeom prst="rect">
            <a:avLst/>
          </a:prstGeom>
          <a:noFill/>
        </p:spPr>
        <p:txBody>
          <a:bodyPr wrap="square" rtlCol="0">
            <a:spAutoFit/>
          </a:bodyPr>
          <a:lstStyle/>
          <a:p>
            <a:r>
              <a:rPr lang="en-GB" sz="2400" dirty="0"/>
              <a:t>2cm</a:t>
            </a:r>
          </a:p>
        </p:txBody>
      </p:sp>
      <p:sp>
        <p:nvSpPr>
          <p:cNvPr id="42" name="TextBox 41"/>
          <p:cNvSpPr txBox="1"/>
          <p:nvPr/>
        </p:nvSpPr>
        <p:spPr>
          <a:xfrm>
            <a:off x="1754545" y="2485936"/>
            <a:ext cx="1082860" cy="461665"/>
          </a:xfrm>
          <a:prstGeom prst="rect">
            <a:avLst/>
          </a:prstGeom>
          <a:noFill/>
        </p:spPr>
        <p:txBody>
          <a:bodyPr wrap="square" rtlCol="0">
            <a:spAutoFit/>
          </a:bodyPr>
          <a:lstStyle/>
          <a:p>
            <a:pPr algn="ctr"/>
            <a:r>
              <a:rPr lang="en-GB" sz="2400" dirty="0"/>
              <a:t>10cm</a:t>
            </a:r>
          </a:p>
        </p:txBody>
      </p:sp>
      <p:sp>
        <p:nvSpPr>
          <p:cNvPr id="43" name="TextBox 42"/>
          <p:cNvSpPr txBox="1"/>
          <p:nvPr/>
        </p:nvSpPr>
        <p:spPr>
          <a:xfrm>
            <a:off x="4326799" y="4401363"/>
            <a:ext cx="1082860" cy="461665"/>
          </a:xfrm>
          <a:prstGeom prst="rect">
            <a:avLst/>
          </a:prstGeom>
          <a:noFill/>
        </p:spPr>
        <p:txBody>
          <a:bodyPr wrap="square" rtlCol="0">
            <a:spAutoFit/>
          </a:bodyPr>
          <a:lstStyle/>
          <a:p>
            <a:pPr algn="ctr"/>
            <a:r>
              <a:rPr lang="en-GB" sz="2400" dirty="0"/>
              <a:t>10cm</a:t>
            </a:r>
          </a:p>
        </p:txBody>
      </p:sp>
      <p:sp>
        <p:nvSpPr>
          <p:cNvPr id="44" name="TextBox 43"/>
          <p:cNvSpPr txBox="1"/>
          <p:nvPr/>
        </p:nvSpPr>
        <p:spPr>
          <a:xfrm>
            <a:off x="6723098" y="3465258"/>
            <a:ext cx="1082860" cy="461665"/>
          </a:xfrm>
          <a:prstGeom prst="rect">
            <a:avLst/>
          </a:prstGeom>
          <a:noFill/>
        </p:spPr>
        <p:txBody>
          <a:bodyPr wrap="square" rtlCol="0">
            <a:spAutoFit/>
          </a:bodyPr>
          <a:lstStyle/>
          <a:p>
            <a:pPr algn="ctr"/>
            <a:r>
              <a:rPr lang="en-GB" sz="2400" dirty="0"/>
              <a:t>3cm</a:t>
            </a:r>
          </a:p>
        </p:txBody>
      </p:sp>
      <mc:AlternateContent xmlns:mc="http://schemas.openxmlformats.org/markup-compatibility/2006" xmlns:a14="http://schemas.microsoft.com/office/drawing/2010/main">
        <mc:Choice Requires="a14">
          <p:sp>
            <p:nvSpPr>
              <p:cNvPr id="47" name="TextBox 46"/>
              <p:cNvSpPr txBox="1"/>
              <p:nvPr/>
            </p:nvSpPr>
            <p:spPr>
              <a:xfrm>
                <a:off x="673407" y="4677021"/>
                <a:ext cx="2952328" cy="461665"/>
              </a:xfrm>
              <a:prstGeom prst="rect">
                <a:avLst/>
              </a:prstGeom>
              <a:noFill/>
            </p:spPr>
            <p:txBody>
              <a:bodyPr wrap="square" rtlCol="0">
                <a:spAutoFit/>
              </a:bodyPr>
              <a:lstStyle/>
              <a:p>
                <a:r>
                  <a:rPr lang="en-GB" sz="2400" dirty="0"/>
                  <a:t>Area </a:t>
                </a:r>
                <a14:m>
                  <m:oMath xmlns:m="http://schemas.openxmlformats.org/officeDocument/2006/math">
                    <m:r>
                      <a:rPr lang="en-GB" sz="2400" b="0" i="1" smtClean="0">
                        <a:latin typeface="Cambria Math" panose="02040503050406030204" pitchFamily="18" charset="0"/>
                      </a:rPr>
                      <m:t>=</m:t>
                    </m:r>
                    <m:r>
                      <a:rPr lang="en-GB" sz="2400" b="1" i="1" smtClean="0">
                        <a:latin typeface="Cambria Math" panose="02040503050406030204" pitchFamily="18" charset="0"/>
                      </a:rPr>
                      <m:t>𝟒𝟒</m:t>
                    </m:r>
                  </m:oMath>
                </a14:m>
                <a:r>
                  <a:rPr lang="en-GB" sz="2400" b="1" dirty="0"/>
                  <a:t> cm</a:t>
                </a:r>
                <a:r>
                  <a:rPr lang="en-GB" sz="2400" b="1" baseline="30000" dirty="0"/>
                  <a:t>2</a:t>
                </a:r>
              </a:p>
            </p:txBody>
          </p:sp>
        </mc:Choice>
        <mc:Fallback xmlns="">
          <p:sp>
            <p:nvSpPr>
              <p:cNvPr id="47" name="TextBox 46"/>
              <p:cNvSpPr txBox="1">
                <a:spLocks noRot="1" noChangeAspect="1" noMove="1" noResize="1" noEditPoints="1" noAdjustHandles="1" noChangeArrowheads="1" noChangeShapeType="1" noTextEdit="1"/>
              </p:cNvSpPr>
              <p:nvPr/>
            </p:nvSpPr>
            <p:spPr>
              <a:xfrm>
                <a:off x="673407" y="4677021"/>
                <a:ext cx="2952328" cy="461665"/>
              </a:xfrm>
              <a:prstGeom prst="rect">
                <a:avLst/>
              </a:prstGeom>
              <a:blipFill rotWithShape="0">
                <a:blip r:embed="rId2"/>
                <a:stretch>
                  <a:fillRect l="-3093" t="-10526" b="-28947"/>
                </a:stretch>
              </a:blipFill>
            </p:spPr>
            <p:txBody>
              <a:bodyPr/>
              <a:lstStyle/>
              <a:p>
                <a:r>
                  <a:rPr lang="en-GB">
                    <a:noFill/>
                  </a:rPr>
                  <a:t> </a:t>
                </a:r>
              </a:p>
            </p:txBody>
          </p:sp>
        </mc:Fallback>
      </mc:AlternateContent>
      <p:sp>
        <p:nvSpPr>
          <p:cNvPr id="48" name="Rectangle 47"/>
          <p:cNvSpPr/>
          <p:nvPr/>
        </p:nvSpPr>
        <p:spPr>
          <a:xfrm>
            <a:off x="1672556" y="4632195"/>
            <a:ext cx="1048905" cy="5036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9" name="Rectangle 48"/>
          <p:cNvSpPr/>
          <p:nvPr/>
        </p:nvSpPr>
        <p:spPr>
          <a:xfrm>
            <a:off x="294067" y="5253085"/>
            <a:ext cx="1667668" cy="563115"/>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t>Show ‘Additive’ Method</a:t>
            </a:r>
          </a:p>
        </p:txBody>
      </p:sp>
      <p:sp>
        <p:nvSpPr>
          <p:cNvPr id="50" name="Rectangle 49"/>
          <p:cNvSpPr/>
          <p:nvPr/>
        </p:nvSpPr>
        <p:spPr>
          <a:xfrm>
            <a:off x="2116382" y="5253084"/>
            <a:ext cx="1762122" cy="563115"/>
          </a:xfrm>
          <a:prstGeom prst="rect">
            <a:avLst/>
          </a:prstGeom>
          <a:solidFill>
            <a:schemeClr val="accent4"/>
          </a:solidFill>
          <a:ln>
            <a:solidFill>
              <a:srgbClr val="002060"/>
            </a:solidFill>
          </a:ln>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t>Show ‘Subtractive’ Method</a:t>
            </a:r>
          </a:p>
        </p:txBody>
      </p:sp>
      <p:cxnSp>
        <p:nvCxnSpPr>
          <p:cNvPr id="52" name="Straight Connector 51"/>
          <p:cNvCxnSpPr/>
          <p:nvPr/>
        </p:nvCxnSpPr>
        <p:spPr>
          <a:xfrm>
            <a:off x="3914785" y="3048017"/>
            <a:ext cx="0" cy="1296145"/>
          </a:xfrm>
          <a:prstGeom prst="line">
            <a:avLst/>
          </a:prstGeom>
          <a:ln>
            <a:solidFill>
              <a:schemeClr val="accent6"/>
            </a:solidFill>
            <a:prstDash val="sysDot"/>
          </a:ln>
        </p:spPr>
        <p:style>
          <a:lnRef idx="3">
            <a:schemeClr val="dk1"/>
          </a:lnRef>
          <a:fillRef idx="0">
            <a:schemeClr val="dk1"/>
          </a:fillRef>
          <a:effectRef idx="2">
            <a:schemeClr val="dk1"/>
          </a:effectRef>
          <a:fontRef idx="minor">
            <a:schemeClr val="tx1"/>
          </a:fontRef>
        </p:style>
      </p:cxnSp>
      <p:sp>
        <p:nvSpPr>
          <p:cNvPr id="53" name="TextBox 52"/>
          <p:cNvSpPr txBox="1"/>
          <p:nvPr/>
        </p:nvSpPr>
        <p:spPr>
          <a:xfrm>
            <a:off x="3914785" y="1758347"/>
            <a:ext cx="936104" cy="461665"/>
          </a:xfrm>
          <a:prstGeom prst="rect">
            <a:avLst/>
          </a:prstGeom>
          <a:noFill/>
        </p:spPr>
        <p:txBody>
          <a:bodyPr wrap="square" rtlCol="0">
            <a:spAutoFit/>
          </a:bodyPr>
          <a:lstStyle/>
          <a:p>
            <a:r>
              <a:rPr lang="en-GB" sz="2400" b="1" dirty="0">
                <a:solidFill>
                  <a:schemeClr val="accent6"/>
                </a:solidFill>
              </a:rPr>
              <a:t>7cm</a:t>
            </a:r>
          </a:p>
        </p:txBody>
      </p:sp>
      <p:sp>
        <p:nvSpPr>
          <p:cNvPr id="54" name="TextBox 53"/>
          <p:cNvSpPr txBox="1"/>
          <p:nvPr/>
        </p:nvSpPr>
        <p:spPr>
          <a:xfrm>
            <a:off x="4850889" y="2571490"/>
            <a:ext cx="936104" cy="461665"/>
          </a:xfrm>
          <a:prstGeom prst="rect">
            <a:avLst/>
          </a:prstGeom>
          <a:noFill/>
        </p:spPr>
        <p:txBody>
          <a:bodyPr wrap="square" rtlCol="0">
            <a:spAutoFit/>
          </a:bodyPr>
          <a:lstStyle/>
          <a:p>
            <a:r>
              <a:rPr lang="en-GB" sz="2400" b="1" dirty="0">
                <a:solidFill>
                  <a:schemeClr val="accent6"/>
                </a:solidFill>
              </a:rPr>
              <a:t>8cm</a:t>
            </a:r>
          </a:p>
        </p:txBody>
      </p:sp>
      <p:sp>
        <p:nvSpPr>
          <p:cNvPr id="6" name="Rectangle 5"/>
          <p:cNvSpPr/>
          <p:nvPr/>
        </p:nvSpPr>
        <p:spPr>
          <a:xfrm>
            <a:off x="3108878" y="2485936"/>
            <a:ext cx="516857"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b="1" dirty="0"/>
              <a:t>1</a:t>
            </a:r>
          </a:p>
        </p:txBody>
      </p:sp>
      <p:sp>
        <p:nvSpPr>
          <p:cNvPr id="51" name="Rectangle 50"/>
          <p:cNvSpPr/>
          <p:nvPr/>
        </p:nvSpPr>
        <p:spPr>
          <a:xfrm>
            <a:off x="4994905" y="3465256"/>
            <a:ext cx="516857"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b="1" dirty="0"/>
              <a:t>2</a:t>
            </a:r>
          </a:p>
        </p:txBody>
      </p:sp>
      <mc:AlternateContent xmlns:mc="http://schemas.openxmlformats.org/markup-compatibility/2006" xmlns:a14="http://schemas.microsoft.com/office/drawing/2010/main">
        <mc:Choice Requires="a14">
          <p:sp>
            <p:nvSpPr>
              <p:cNvPr id="9" name="TextBox 8"/>
              <p:cNvSpPr txBox="1"/>
              <p:nvPr/>
            </p:nvSpPr>
            <p:spPr>
              <a:xfrm>
                <a:off x="157619" y="5896737"/>
                <a:ext cx="2017034" cy="923330"/>
              </a:xfrm>
              <a:prstGeom prst="rect">
                <a:avLst/>
              </a:prstGeom>
              <a:noFill/>
            </p:spPr>
            <p:txBody>
              <a:bodyPr wrap="square" rtlCol="0">
                <a:spAutoFit/>
              </a:bodyPr>
              <a:lstStyle/>
              <a:p>
                <a:r>
                  <a:rPr lang="en-GB" b="1" dirty="0"/>
                  <a:t>Area of </a:t>
                </a:r>
                <a:r>
                  <a:rPr lang="en-GB" b="1" i="0" dirty="0">
                    <a:latin typeface="+mj-lt"/>
                  </a:rPr>
                  <a:t>1</a:t>
                </a:r>
                <a:r>
                  <a:rPr lang="en-GB" b="1" dirty="0"/>
                  <a:t>: </a:t>
                </a:r>
                <a14:m>
                  <m:oMath xmlns:m="http://schemas.openxmlformats.org/officeDocument/2006/math">
                    <m:r>
                      <a:rPr lang="en-GB" b="1" i="1" smtClean="0">
                        <a:latin typeface="Cambria Math" panose="02040503050406030204" pitchFamily="18" charset="0"/>
                      </a:rPr>
                      <m:t>𝟐𝟎</m:t>
                    </m:r>
                  </m:oMath>
                </a14:m>
                <a:r>
                  <a:rPr lang="en-GB" b="1" dirty="0"/>
                  <a:t> cm</a:t>
                </a:r>
                <a:r>
                  <a:rPr lang="en-GB" b="1" baseline="30000" dirty="0"/>
                  <a:t>2</a:t>
                </a:r>
              </a:p>
              <a:p>
                <a:r>
                  <a:rPr lang="en-GB" b="1" dirty="0"/>
                  <a:t>Area of </a:t>
                </a:r>
                <a:r>
                  <a:rPr lang="en-GB" b="1" i="0" dirty="0">
                    <a:latin typeface="+mj-lt"/>
                  </a:rPr>
                  <a:t>2</a:t>
                </a:r>
                <a:r>
                  <a:rPr lang="en-GB" b="1" dirty="0"/>
                  <a:t>: </a:t>
                </a:r>
                <a14:m>
                  <m:oMath xmlns:m="http://schemas.openxmlformats.org/officeDocument/2006/math">
                    <m:r>
                      <a:rPr lang="en-GB" b="1" i="1">
                        <a:latin typeface="Cambria Math" panose="02040503050406030204" pitchFamily="18" charset="0"/>
                      </a:rPr>
                      <m:t>𝟐</m:t>
                    </m:r>
                    <m:r>
                      <a:rPr lang="en-GB" b="1" i="1" smtClean="0">
                        <a:latin typeface="Cambria Math" panose="02040503050406030204" pitchFamily="18" charset="0"/>
                      </a:rPr>
                      <m:t>𝟒</m:t>
                    </m:r>
                  </m:oMath>
                </a14:m>
                <a:r>
                  <a:rPr lang="en-GB" b="1" dirty="0"/>
                  <a:t> cm</a:t>
                </a:r>
                <a:r>
                  <a:rPr lang="en-GB" b="1" baseline="30000" dirty="0"/>
                  <a:t>2</a:t>
                </a:r>
              </a:p>
              <a:p>
                <a:r>
                  <a:rPr lang="en-GB" b="1" dirty="0"/>
                  <a:t>Total area = 44 cm</a:t>
                </a:r>
                <a:r>
                  <a:rPr lang="en-GB" b="1" baseline="30000" dirty="0"/>
                  <a:t>2</a:t>
                </a:r>
              </a:p>
            </p:txBody>
          </p:sp>
        </mc:Choice>
        <mc:Fallback xmlns="">
          <p:sp>
            <p:nvSpPr>
              <p:cNvPr id="9" name="TextBox 8"/>
              <p:cNvSpPr txBox="1">
                <a:spLocks noRot="1" noChangeAspect="1" noMove="1" noResize="1" noEditPoints="1" noAdjustHandles="1" noChangeArrowheads="1" noChangeShapeType="1" noTextEdit="1"/>
              </p:cNvSpPr>
              <p:nvPr/>
            </p:nvSpPr>
            <p:spPr>
              <a:xfrm>
                <a:off x="157619" y="5896737"/>
                <a:ext cx="2017034" cy="923330"/>
              </a:xfrm>
              <a:prstGeom prst="rect">
                <a:avLst/>
              </a:prstGeom>
              <a:blipFill rotWithShape="0">
                <a:blip r:embed="rId3"/>
                <a:stretch>
                  <a:fillRect l="-2719" t="-3289" b="-9211"/>
                </a:stretch>
              </a:blipFill>
            </p:spPr>
            <p:txBody>
              <a:bodyPr/>
              <a:lstStyle/>
              <a:p>
                <a:r>
                  <a:rPr lang="en-GB">
                    <a:noFill/>
                  </a:rPr>
                  <a:t> </a:t>
                </a:r>
              </a:p>
            </p:txBody>
          </p:sp>
        </mc:Fallback>
      </mc:AlternateContent>
      <p:cxnSp>
        <p:nvCxnSpPr>
          <p:cNvPr id="55" name="Straight Connector 54"/>
          <p:cNvCxnSpPr/>
          <p:nvPr/>
        </p:nvCxnSpPr>
        <p:spPr>
          <a:xfrm flipV="1">
            <a:off x="3912046" y="1030430"/>
            <a:ext cx="2952859" cy="1364"/>
          </a:xfrm>
          <a:prstGeom prst="line">
            <a:avLst/>
          </a:prstGeom>
          <a:ln>
            <a:solidFill>
              <a:schemeClr val="accent4"/>
            </a:solidFill>
            <a:prstDash val="sysDot"/>
          </a:ln>
        </p:spPr>
        <p:style>
          <a:lnRef idx="3">
            <a:schemeClr val="dk1"/>
          </a:lnRef>
          <a:fillRef idx="0">
            <a:schemeClr val="dk1"/>
          </a:fillRef>
          <a:effectRef idx="2">
            <a:schemeClr val="dk1"/>
          </a:effectRef>
          <a:fontRef idx="minor">
            <a:schemeClr val="tx1"/>
          </a:fontRef>
        </p:style>
      </p:cxnSp>
      <p:cxnSp>
        <p:nvCxnSpPr>
          <p:cNvPr id="56" name="Straight Connector 55"/>
          <p:cNvCxnSpPr/>
          <p:nvPr/>
        </p:nvCxnSpPr>
        <p:spPr>
          <a:xfrm flipV="1">
            <a:off x="6864905" y="1054818"/>
            <a:ext cx="0" cy="1977773"/>
          </a:xfrm>
          <a:prstGeom prst="line">
            <a:avLst/>
          </a:prstGeom>
          <a:ln>
            <a:solidFill>
              <a:schemeClr val="accent4"/>
            </a:solidFill>
            <a:prstDash val="sysDot"/>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7" name="TextBox 56"/>
              <p:cNvSpPr txBox="1"/>
              <p:nvPr/>
            </p:nvSpPr>
            <p:spPr>
              <a:xfrm>
                <a:off x="2174654" y="5928574"/>
                <a:ext cx="2249407" cy="646331"/>
              </a:xfrm>
              <a:prstGeom prst="rect">
                <a:avLst/>
              </a:prstGeom>
              <a:noFill/>
            </p:spPr>
            <p:txBody>
              <a:bodyPr wrap="square" rtlCol="0">
                <a:spAutoFit/>
              </a:bodyPr>
              <a:lstStyle/>
              <a:p>
                <a:r>
                  <a:rPr lang="en-GB" b="1" dirty="0"/>
                  <a:t>Area = </a:t>
                </a:r>
                <a14:m>
                  <m:oMath xmlns:m="http://schemas.openxmlformats.org/officeDocument/2006/math">
                    <m:d>
                      <m:dPr>
                        <m:ctrlPr>
                          <a:rPr lang="en-GB" b="1" i="1" smtClean="0">
                            <a:latin typeface="Cambria Math" panose="02040503050406030204" pitchFamily="18" charset="0"/>
                          </a:rPr>
                        </m:ctrlPr>
                      </m:dPr>
                      <m:e>
                        <m:r>
                          <a:rPr lang="en-GB" b="1" i="1" smtClean="0">
                            <a:latin typeface="Cambria Math" panose="02040503050406030204" pitchFamily="18" charset="0"/>
                          </a:rPr>
                          <m:t>𝟏𝟎</m:t>
                        </m:r>
                        <m:r>
                          <a:rPr lang="en-GB" b="1" i="1" smtClean="0">
                            <a:latin typeface="Cambria Math" panose="02040503050406030204" pitchFamily="18" charset="0"/>
                          </a:rPr>
                          <m:t>×</m:t>
                        </m:r>
                        <m:r>
                          <a:rPr lang="en-GB" b="1" i="1" smtClean="0">
                            <a:latin typeface="Cambria Math" panose="02040503050406030204" pitchFamily="18" charset="0"/>
                          </a:rPr>
                          <m:t>𝟏𝟎</m:t>
                        </m:r>
                      </m:e>
                    </m:d>
                  </m:oMath>
                </a14:m>
                <a:br>
                  <a:rPr lang="en-GB" b="1" i="1" dirty="0">
                    <a:latin typeface="Cambria Math" panose="02040503050406030204" pitchFamily="18" charset="0"/>
                  </a:rPr>
                </a:br>
                <a14:m>
                  <m:oMath xmlns:m="http://schemas.openxmlformats.org/officeDocument/2006/math">
                    <m:r>
                      <a:rPr lang="en-GB" b="1" i="1" smtClean="0">
                        <a:latin typeface="Cambria Math" panose="02040503050406030204" pitchFamily="18" charset="0"/>
                      </a:rPr>
                      <m:t>−</m:t>
                    </m:r>
                    <m:d>
                      <m:dPr>
                        <m:ctrlPr>
                          <a:rPr lang="en-GB" b="1" i="1" smtClean="0">
                            <a:latin typeface="Cambria Math" panose="02040503050406030204" pitchFamily="18" charset="0"/>
                          </a:rPr>
                        </m:ctrlPr>
                      </m:dPr>
                      <m:e>
                        <m:r>
                          <a:rPr lang="en-GB" b="1" i="1" smtClean="0">
                            <a:latin typeface="Cambria Math" panose="02040503050406030204" pitchFamily="18" charset="0"/>
                          </a:rPr>
                          <m:t>𝟕</m:t>
                        </m:r>
                        <m:r>
                          <a:rPr lang="en-GB" b="1" i="1" smtClean="0">
                            <a:latin typeface="Cambria Math" panose="02040503050406030204" pitchFamily="18" charset="0"/>
                          </a:rPr>
                          <m:t>×</m:t>
                        </m:r>
                        <m:r>
                          <a:rPr lang="en-GB" b="1" i="1" smtClean="0">
                            <a:latin typeface="Cambria Math" panose="02040503050406030204" pitchFamily="18" charset="0"/>
                          </a:rPr>
                          <m:t>𝟖</m:t>
                        </m:r>
                      </m:e>
                    </m:d>
                    <m:r>
                      <a:rPr lang="en-GB" b="1" i="1" smtClean="0">
                        <a:latin typeface="Cambria Math" panose="02040503050406030204" pitchFamily="18" charset="0"/>
                      </a:rPr>
                      <m:t>=</m:t>
                    </m:r>
                    <m:r>
                      <a:rPr lang="en-GB" b="1" i="1" smtClean="0">
                        <a:latin typeface="Cambria Math" panose="02040503050406030204" pitchFamily="18" charset="0"/>
                      </a:rPr>
                      <m:t>𝟒𝟒</m:t>
                    </m:r>
                  </m:oMath>
                </a14:m>
                <a:r>
                  <a:rPr lang="en-GB" b="1" baseline="30000" dirty="0"/>
                  <a:t> </a:t>
                </a:r>
                <a:r>
                  <a:rPr lang="en-GB" b="1" dirty="0"/>
                  <a:t>cm</a:t>
                </a:r>
                <a:r>
                  <a:rPr lang="en-GB" b="1" baseline="30000" dirty="0"/>
                  <a:t>2</a:t>
                </a:r>
              </a:p>
            </p:txBody>
          </p:sp>
        </mc:Choice>
        <mc:Fallback xmlns="">
          <p:sp>
            <p:nvSpPr>
              <p:cNvPr id="57" name="TextBox 56"/>
              <p:cNvSpPr txBox="1">
                <a:spLocks noRot="1" noChangeAspect="1" noMove="1" noResize="1" noEditPoints="1" noAdjustHandles="1" noChangeArrowheads="1" noChangeShapeType="1" noTextEdit="1"/>
              </p:cNvSpPr>
              <p:nvPr/>
            </p:nvSpPr>
            <p:spPr>
              <a:xfrm>
                <a:off x="2174654" y="5928574"/>
                <a:ext cx="2249407" cy="646331"/>
              </a:xfrm>
              <a:prstGeom prst="rect">
                <a:avLst/>
              </a:prstGeom>
              <a:blipFill rotWithShape="0">
                <a:blip r:embed="rId4"/>
                <a:stretch>
                  <a:fillRect l="-2439" t="-5660" b="-14151"/>
                </a:stretch>
              </a:blipFill>
            </p:spPr>
            <p:txBody>
              <a:bodyPr/>
              <a:lstStyle/>
              <a:p>
                <a:r>
                  <a:rPr lang="en-GB">
                    <a:noFill/>
                  </a:rPr>
                  <a:t> </a:t>
                </a:r>
              </a:p>
            </p:txBody>
          </p:sp>
        </mc:Fallback>
      </mc:AlternateContent>
      <p:sp>
        <p:nvSpPr>
          <p:cNvPr id="19" name="Rectangle 18"/>
          <p:cNvSpPr/>
          <p:nvPr/>
        </p:nvSpPr>
        <p:spPr>
          <a:xfrm>
            <a:off x="2834664" y="1031112"/>
            <a:ext cx="1077382" cy="3313050"/>
          </a:xfrm>
          <a:prstGeom prst="rect">
            <a:avLst/>
          </a:prstGeom>
          <a:solidFill>
            <a:schemeClr val="accent4">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a:off x="3912045" y="3032590"/>
            <a:ext cx="2957275" cy="1311571"/>
          </a:xfrm>
          <a:prstGeom prst="rect">
            <a:avLst/>
          </a:prstGeom>
          <a:solidFill>
            <a:schemeClr val="accent4">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flipH="1">
            <a:off x="3917524" y="1055274"/>
            <a:ext cx="2957275" cy="2018346"/>
          </a:xfrm>
          <a:prstGeom prst="rect">
            <a:avLst/>
          </a:prstGeom>
          <a:solidFill>
            <a:schemeClr val="accent4">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rot="4072243">
            <a:off x="3604601" y="648292"/>
            <a:ext cx="755576" cy="646331"/>
          </a:xfrm>
          <a:prstGeom prst="rect">
            <a:avLst/>
          </a:prstGeom>
          <a:noFill/>
        </p:spPr>
        <p:txBody>
          <a:bodyPr wrap="square" rtlCol="0">
            <a:spAutoFit/>
          </a:bodyPr>
          <a:lstStyle/>
          <a:p>
            <a:r>
              <a:rPr lang="en-GB" sz="3600" dirty="0">
                <a:latin typeface="Wingdings" panose="05000000000000000000" pitchFamily="2" charset="2"/>
              </a:rPr>
              <a:t>#</a:t>
            </a:r>
          </a:p>
        </p:txBody>
      </p:sp>
      <p:sp>
        <p:nvSpPr>
          <p:cNvPr id="60" name="TextBox 59"/>
          <p:cNvSpPr txBox="1"/>
          <p:nvPr/>
        </p:nvSpPr>
        <p:spPr>
          <a:xfrm rot="19933156">
            <a:off x="3502262" y="2700538"/>
            <a:ext cx="755576" cy="646331"/>
          </a:xfrm>
          <a:prstGeom prst="rect">
            <a:avLst/>
          </a:prstGeom>
          <a:noFill/>
        </p:spPr>
        <p:txBody>
          <a:bodyPr wrap="square" rtlCol="0">
            <a:spAutoFit/>
          </a:bodyPr>
          <a:lstStyle/>
          <a:p>
            <a:r>
              <a:rPr lang="en-GB" sz="3600" dirty="0">
                <a:latin typeface="Wingdings" panose="05000000000000000000" pitchFamily="2" charset="2"/>
              </a:rPr>
              <a:t>#</a:t>
            </a:r>
          </a:p>
        </p:txBody>
      </p:sp>
      <p:sp>
        <p:nvSpPr>
          <p:cNvPr id="61" name="TextBox 60"/>
          <p:cNvSpPr txBox="1"/>
          <p:nvPr/>
        </p:nvSpPr>
        <p:spPr>
          <a:xfrm>
            <a:off x="5538833" y="4848995"/>
            <a:ext cx="2952328" cy="461665"/>
          </a:xfrm>
          <a:prstGeom prst="rect">
            <a:avLst/>
          </a:prstGeom>
          <a:noFill/>
        </p:spPr>
        <p:txBody>
          <a:bodyPr wrap="square" rtlCol="0">
            <a:spAutoFit/>
          </a:bodyPr>
          <a:lstStyle/>
          <a:p>
            <a:r>
              <a:rPr lang="en-GB" sz="2400" dirty="0"/>
              <a:t>Perimeter = 40 cm</a:t>
            </a:r>
            <a:endParaRPr lang="en-GB" sz="2400" b="1" baseline="30000" dirty="0"/>
          </a:p>
        </p:txBody>
      </p:sp>
      <p:sp>
        <p:nvSpPr>
          <p:cNvPr id="62" name="Rectangle 61"/>
          <p:cNvSpPr/>
          <p:nvPr/>
        </p:nvSpPr>
        <p:spPr>
          <a:xfrm>
            <a:off x="7127914" y="4863028"/>
            <a:ext cx="1099118" cy="5036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2" name="TextBox 21"/>
              <p:cNvSpPr txBox="1"/>
              <p:nvPr/>
            </p:nvSpPr>
            <p:spPr>
              <a:xfrm>
                <a:off x="4886822" y="5500169"/>
                <a:ext cx="4193678" cy="1077218"/>
              </a:xfrm>
              <a:prstGeom prst="rect">
                <a:avLst/>
              </a:prstGeom>
              <a:noFill/>
            </p:spPr>
            <p:txBody>
              <a:bodyPr wrap="square" rtlCol="0">
                <a:spAutoFit/>
              </a:bodyPr>
              <a:lstStyle/>
              <a:p>
                <a:r>
                  <a:rPr lang="en-GB" sz="1600" dirty="0"/>
                  <a:t>We can add all the lengths. But note that the length of the dotted lines is the same as the 7cm and 8cm. Thus we can just use the perimeter of a single rectangle! i.e. </a:t>
                </a:r>
                <a14:m>
                  <m:oMath xmlns:m="http://schemas.openxmlformats.org/officeDocument/2006/math">
                    <m:r>
                      <a:rPr lang="en-GB" sz="1600" b="0" i="1" smtClean="0">
                        <a:latin typeface="Cambria Math" panose="02040503050406030204" pitchFamily="18" charset="0"/>
                      </a:rPr>
                      <m:t>10×4=40</m:t>
                    </m:r>
                  </m:oMath>
                </a14:m>
                <a:endParaRPr lang="en-GB" sz="16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886822" y="5500169"/>
                <a:ext cx="4193678" cy="1077218"/>
              </a:xfrm>
              <a:prstGeom prst="rect">
                <a:avLst/>
              </a:prstGeom>
              <a:blipFill rotWithShape="0">
                <a:blip r:embed="rId5"/>
                <a:stretch>
                  <a:fillRect l="-872" t="-1695" r="-1744" b="-6215"/>
                </a:stretch>
              </a:blipFill>
            </p:spPr>
            <p:txBody>
              <a:bodyPr/>
              <a:lstStyle/>
              <a:p>
                <a:r>
                  <a:rPr lang="en-GB">
                    <a:noFill/>
                  </a:rPr>
                  <a:t> </a:t>
                </a:r>
              </a:p>
            </p:txBody>
          </p:sp>
        </mc:Fallback>
      </mc:AlternateContent>
    </p:spTree>
    <p:extLst>
      <p:ext uri="{BB962C8B-B14F-4D97-AF65-F5344CB8AC3E}">
        <p14:creationId xmlns:p14="http://schemas.microsoft.com/office/powerpoint/2010/main" val="36736791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8"/>
                                        </p:tgtEl>
                                      </p:cBhvr>
                                    </p:animEffect>
                                    <p:set>
                                      <p:cBhvr>
                                        <p:cTn id="7"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8" restart="whenNotActive" fill="hold" evtFilter="cancelBubble" nodeType="interactiveSeq">
                <p:stCondLst>
                  <p:cond evt="onClick" delay="0">
                    <p:tgtEl>
                      <p:spTgt spid="4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after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childTnLst>
                          </p:cTn>
                        </p:par>
                        <p:par>
                          <p:cTn id="21" fill="hold">
                            <p:stCondLst>
                              <p:cond delay="1000"/>
                            </p:stCondLst>
                            <p:childTnLst>
                              <p:par>
                                <p:cTn id="22" presetID="6" presetClass="entr" presetSubtype="16"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1000"/>
                                        <p:tgtEl>
                                          <p:spTgt spid="9"/>
                                        </p:tgtEl>
                                      </p:cBhvr>
                                    </p:animEffect>
                                  </p:childTnLst>
                                </p:cTn>
                              </p:par>
                            </p:childTnLst>
                          </p:cTn>
                        </p:par>
                      </p:childTnLst>
                    </p:cTn>
                  </p:par>
                </p:childTnLst>
              </p:cTn>
              <p:nextCondLst>
                <p:cond evt="onClick" delay="0">
                  <p:tgtEl>
                    <p:spTgt spid="49"/>
                  </p:tgtEl>
                </p:cond>
              </p:nextCondLst>
            </p:seq>
            <p:seq concurrent="1" nextAc="seek">
              <p:cTn id="25" restart="whenNotActive" fill="hold" evtFilter="cancelBubble" nodeType="interactiveSeq">
                <p:stCondLst>
                  <p:cond evt="onClick" delay="0">
                    <p:tgtEl>
                      <p:spTgt spid="50"/>
                    </p:tgtEl>
                  </p:cond>
                </p:stCondLst>
                <p:endSync evt="end" delay="0">
                  <p:rtn val="all"/>
                </p:endSync>
                <p:childTnLst>
                  <p:par>
                    <p:cTn id="26" fill="hold">
                      <p:stCondLst>
                        <p:cond delay="0"/>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52"/>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6"/>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51"/>
                                        </p:tgtEl>
                                        <p:attrNameLst>
                                          <p:attrName>style.visibility</p:attrName>
                                        </p:attrNameLst>
                                      </p:cBhvr>
                                      <p:to>
                                        <p:strVal val="hidden"/>
                                      </p:to>
                                    </p:set>
                                  </p:childTnLst>
                                </p:cTn>
                              </p:par>
                              <p:par>
                                <p:cTn id="34" presetID="1" presetClass="entr" presetSubtype="0" fill="hold" grpId="0" nodeType="withEffect">
                                  <p:stCondLst>
                                    <p:cond delay="0"/>
                                  </p:stCondLst>
                                  <p:childTnLst>
                                    <p:set>
                                      <p:cBhvr>
                                        <p:cTn id="35" dur="1" fill="hold">
                                          <p:stCondLst>
                                            <p:cond delay="0"/>
                                          </p:stCondLst>
                                        </p:cTn>
                                        <p:tgtEl>
                                          <p:spTgt spid="54"/>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53"/>
                                        </p:tgtEl>
                                        <p:attrNameLst>
                                          <p:attrName>style.visibility</p:attrName>
                                        </p:attrNameLst>
                                      </p:cBhvr>
                                      <p:to>
                                        <p:strVal val="visible"/>
                                      </p:to>
                                    </p:set>
                                  </p:childTnLst>
                                </p:cTn>
                              </p:par>
                              <p:par>
                                <p:cTn id="38" presetID="10" presetClass="entr" presetSubtype="0" fill="hold" nodeType="with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fade">
                                      <p:cBhvr>
                                        <p:cTn id="40" dur="500"/>
                                        <p:tgtEl>
                                          <p:spTgt spid="55"/>
                                        </p:tgtEl>
                                      </p:cBhvr>
                                    </p:animEffect>
                                  </p:childTnLst>
                                </p:cTn>
                              </p:par>
                              <p:par>
                                <p:cTn id="41" presetID="10" presetClass="entr" presetSubtype="0" fill="hold" nodeType="with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500"/>
                                        <p:tgtEl>
                                          <p:spTgt spid="56"/>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fade">
                                      <p:cBhvr>
                                        <p:cTn id="50" dur="500"/>
                                        <p:tgtEl>
                                          <p:spTgt spid="58"/>
                                        </p:tgtEl>
                                      </p:cBhvr>
                                    </p:animEffect>
                                  </p:childTnLst>
                                </p:cTn>
                              </p:par>
                              <p:par>
                                <p:cTn id="51" presetID="10" presetClass="entr" presetSubtype="0" fill="hold" grpId="1" nodeType="with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fade">
                                      <p:cBhvr>
                                        <p:cTn id="53" dur="500"/>
                                        <p:tgtEl>
                                          <p:spTgt spid="59"/>
                                        </p:tgtEl>
                                      </p:cBhvr>
                                    </p:animEffect>
                                  </p:childTnLst>
                                </p:cTn>
                              </p:par>
                            </p:childTnLst>
                          </p:cTn>
                        </p:par>
                        <p:par>
                          <p:cTn id="54" fill="hold">
                            <p:stCondLst>
                              <p:cond delay="1000"/>
                            </p:stCondLst>
                            <p:childTnLst>
                              <p:par>
                                <p:cTn id="55" presetID="45" presetClass="entr" presetSubtype="0" fill="hold" grpId="1" nodeType="afterEffect">
                                  <p:stCondLst>
                                    <p:cond delay="0"/>
                                  </p:stCondLst>
                                  <p:iterate type="lt">
                                    <p:tmPct val="0"/>
                                  </p:iterate>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anim calcmode="lin" valueType="num">
                                      <p:cBhvr>
                                        <p:cTn id="58" dur="500" fill="hold"/>
                                        <p:tgtEl>
                                          <p:spTgt spid="21"/>
                                        </p:tgtEl>
                                        <p:attrNameLst>
                                          <p:attrName>ppt_w</p:attrName>
                                        </p:attrNameLst>
                                      </p:cBhvr>
                                      <p:tavLst>
                                        <p:tav tm="0" fmla="#ppt_w*sin(2.5*pi*$)">
                                          <p:val>
                                            <p:fltVal val="0"/>
                                          </p:val>
                                        </p:tav>
                                        <p:tav tm="100000">
                                          <p:val>
                                            <p:fltVal val="1"/>
                                          </p:val>
                                        </p:tav>
                                      </p:tavLst>
                                    </p:anim>
                                    <p:anim calcmode="lin" valueType="num">
                                      <p:cBhvr>
                                        <p:cTn id="59" dur="500" fill="hold"/>
                                        <p:tgtEl>
                                          <p:spTgt spid="21"/>
                                        </p:tgtEl>
                                        <p:attrNameLst>
                                          <p:attrName>ppt_h</p:attrName>
                                        </p:attrNameLst>
                                      </p:cBhvr>
                                      <p:tavLst>
                                        <p:tav tm="0">
                                          <p:val>
                                            <p:strVal val="#ppt_h"/>
                                          </p:val>
                                        </p:tav>
                                        <p:tav tm="100000">
                                          <p:val>
                                            <p:strVal val="#ppt_h"/>
                                          </p:val>
                                        </p:tav>
                                      </p:tavLst>
                                    </p:anim>
                                  </p:childTnLst>
                                </p:cTn>
                              </p:par>
                              <p:par>
                                <p:cTn id="60" presetID="42" presetClass="path" presetSubtype="0" accel="50000" decel="50000" fill="hold" grpId="0" nodeType="withEffect">
                                  <p:stCondLst>
                                    <p:cond delay="0"/>
                                  </p:stCondLst>
                                  <p:iterate type="lt">
                                    <p:tmPct val="0"/>
                                  </p:iterate>
                                  <p:childTnLst>
                                    <p:animMotion origin="layout" path="M -2.77778E-7 3.33333E-6 L 0.00122 0.30185 " pathEditMode="relative" rAng="0" ptsTypes="AA">
                                      <p:cBhvr>
                                        <p:cTn id="61" dur="2000" fill="hold"/>
                                        <p:tgtEl>
                                          <p:spTgt spid="21"/>
                                        </p:tgtEl>
                                        <p:attrNameLst>
                                          <p:attrName>ppt_x</p:attrName>
                                          <p:attrName>ppt_y</p:attrName>
                                        </p:attrNameLst>
                                      </p:cBhvr>
                                      <p:rCtr x="52" y="15093"/>
                                    </p:animMotion>
                                  </p:childTnLst>
                                </p:cTn>
                              </p:par>
                            </p:childTnLst>
                          </p:cTn>
                        </p:par>
                        <p:par>
                          <p:cTn id="62" fill="hold">
                            <p:stCondLst>
                              <p:cond delay="3000"/>
                            </p:stCondLst>
                            <p:childTnLst>
                              <p:par>
                                <p:cTn id="63" presetID="1" presetClass="exit" presetSubtype="0" fill="hold" grpId="2" nodeType="afterEffect">
                                  <p:stCondLst>
                                    <p:cond delay="0"/>
                                  </p:stCondLst>
                                  <p:iterate type="lt">
                                    <p:tmAbs val="0"/>
                                  </p:iterate>
                                  <p:childTnLst>
                                    <p:set>
                                      <p:cBhvr>
                                        <p:cTn id="64" dur="1" fill="hold">
                                          <p:stCondLst>
                                            <p:cond delay="0"/>
                                          </p:stCondLst>
                                        </p:cTn>
                                        <p:tgtEl>
                                          <p:spTgt spid="21"/>
                                        </p:tgtEl>
                                        <p:attrNameLst>
                                          <p:attrName>style.visibility</p:attrName>
                                        </p:attrNameLst>
                                      </p:cBhvr>
                                      <p:to>
                                        <p:strVal val="hidden"/>
                                      </p:to>
                                    </p:set>
                                  </p:childTnLst>
                                </p:cTn>
                              </p:par>
                              <p:par>
                                <p:cTn id="65" presetID="1" presetClass="entr" presetSubtype="0" fill="hold" grpId="1" nodeType="withEffect">
                                  <p:stCondLst>
                                    <p:cond delay="0"/>
                                  </p:stCondLst>
                                  <p:iterate type="lt">
                                    <p:tmAbs val="0"/>
                                  </p:iterate>
                                  <p:childTnLst>
                                    <p:set>
                                      <p:cBhvr>
                                        <p:cTn id="66" dur="1" fill="hold">
                                          <p:stCondLst>
                                            <p:cond delay="0"/>
                                          </p:stCondLst>
                                        </p:cTn>
                                        <p:tgtEl>
                                          <p:spTgt spid="60"/>
                                        </p:tgtEl>
                                        <p:attrNameLst>
                                          <p:attrName>style.visibility</p:attrName>
                                        </p:attrNameLst>
                                      </p:cBhvr>
                                      <p:to>
                                        <p:strVal val="visible"/>
                                      </p:to>
                                    </p:set>
                                  </p:childTnLst>
                                </p:cTn>
                              </p:par>
                            </p:childTnLst>
                          </p:cTn>
                        </p:par>
                        <p:par>
                          <p:cTn id="67" fill="hold">
                            <p:stCondLst>
                              <p:cond delay="3000"/>
                            </p:stCondLst>
                            <p:childTnLst>
                              <p:par>
                                <p:cTn id="68" presetID="42" presetClass="path" presetSubtype="0" accel="50000" decel="50000" fill="hold" grpId="0" nodeType="afterEffect">
                                  <p:stCondLst>
                                    <p:cond delay="0"/>
                                  </p:stCondLst>
                                  <p:iterate type="lt">
                                    <p:tmPct val="0"/>
                                  </p:iterate>
                                  <p:childTnLst>
                                    <p:animMotion origin="layout" path="M 4.44444E-6 -7.40741E-7 L 0.32638 -0.00069 " pathEditMode="relative" rAng="0" ptsTypes="AA">
                                      <p:cBhvr>
                                        <p:cTn id="69" dur="2000" fill="hold"/>
                                        <p:tgtEl>
                                          <p:spTgt spid="60"/>
                                        </p:tgtEl>
                                        <p:attrNameLst>
                                          <p:attrName>ppt_x</p:attrName>
                                          <p:attrName>ppt_y</p:attrName>
                                        </p:attrNameLst>
                                      </p:cBhvr>
                                      <p:rCtr x="16319" y="-46"/>
                                    </p:animMotion>
                                  </p:childTnLst>
                                </p:cTn>
                              </p:par>
                              <p:par>
                                <p:cTn id="70" presetID="6" presetClass="exit" presetSubtype="32" fill="hold" grpId="0" nodeType="withEffect">
                                  <p:stCondLst>
                                    <p:cond delay="0"/>
                                  </p:stCondLst>
                                  <p:childTnLst>
                                    <p:animEffect transition="out" filter="circle(out)">
                                      <p:cBhvr>
                                        <p:cTn id="71" dur="1500"/>
                                        <p:tgtEl>
                                          <p:spTgt spid="59"/>
                                        </p:tgtEl>
                                      </p:cBhvr>
                                    </p:animEffect>
                                    <p:set>
                                      <p:cBhvr>
                                        <p:cTn id="72" dur="1" fill="hold">
                                          <p:stCondLst>
                                            <p:cond delay="1499"/>
                                          </p:stCondLst>
                                        </p:cTn>
                                        <p:tgtEl>
                                          <p:spTgt spid="59"/>
                                        </p:tgtEl>
                                        <p:attrNameLst>
                                          <p:attrName>style.visibility</p:attrName>
                                        </p:attrNameLst>
                                      </p:cBhvr>
                                      <p:to>
                                        <p:strVal val="hidden"/>
                                      </p:to>
                                    </p:set>
                                  </p:childTnLst>
                                </p:cTn>
                              </p:par>
                            </p:childTnLst>
                          </p:cTn>
                        </p:par>
                        <p:par>
                          <p:cTn id="73" fill="hold">
                            <p:stCondLst>
                              <p:cond delay="5000"/>
                            </p:stCondLst>
                            <p:childTnLst>
                              <p:par>
                                <p:cTn id="74" presetID="6" presetClass="entr" presetSubtype="16" fill="hold" nodeType="after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circle(in)">
                                      <p:cBhvr>
                                        <p:cTn id="76" dur="1000"/>
                                        <p:tgtEl>
                                          <p:spTgt spid="57"/>
                                        </p:tgtEl>
                                      </p:cBhvr>
                                    </p:animEffect>
                                  </p:childTnLst>
                                </p:cTn>
                              </p:par>
                            </p:childTnLst>
                          </p:cTn>
                        </p:par>
                      </p:childTnLst>
                    </p:cTn>
                  </p:par>
                </p:childTnLst>
              </p:cTn>
              <p:nextCondLst>
                <p:cond evt="onClick" delay="0">
                  <p:tgtEl>
                    <p:spTgt spid="50"/>
                  </p:tgtEl>
                </p:cond>
              </p:nextCondLst>
            </p:seq>
            <p:seq concurrent="1" nextAc="seek">
              <p:cTn id="77" restart="whenNotActive" fill="hold" evtFilter="cancelBubble" nodeType="interactiveSeq">
                <p:stCondLst>
                  <p:cond evt="onClick" delay="0">
                    <p:tgtEl>
                      <p:spTgt spid="62"/>
                    </p:tgtEl>
                  </p:cond>
                </p:stCondLst>
                <p:endSync evt="end" delay="0">
                  <p:rtn val="all"/>
                </p:endSync>
                <p:childTnLst>
                  <p:par>
                    <p:cTn id="78" fill="hold">
                      <p:stCondLst>
                        <p:cond delay="0"/>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55"/>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56"/>
                                        </p:tgtEl>
                                        <p:attrNameLst>
                                          <p:attrName>style.visibility</p:attrName>
                                        </p:attrNameLst>
                                      </p:cBhvr>
                                      <p:to>
                                        <p:strVal val="visible"/>
                                      </p:to>
                                    </p:set>
                                  </p:childTnLst>
                                </p:cTn>
                              </p:par>
                              <p:par>
                                <p:cTn id="84" presetID="10" presetClass="exit" presetSubtype="0" fill="hold" grpId="0" nodeType="withEffect">
                                  <p:stCondLst>
                                    <p:cond delay="0"/>
                                  </p:stCondLst>
                                  <p:childTnLst>
                                    <p:animEffect transition="out" filter="fade">
                                      <p:cBhvr>
                                        <p:cTn id="85" dur="500"/>
                                        <p:tgtEl>
                                          <p:spTgt spid="62"/>
                                        </p:tgtEl>
                                      </p:cBhvr>
                                    </p:animEffect>
                                    <p:set>
                                      <p:cBhvr>
                                        <p:cTn id="86" dur="1" fill="hold">
                                          <p:stCondLst>
                                            <p:cond delay="499"/>
                                          </p:stCondLst>
                                        </p:cTn>
                                        <p:tgtEl>
                                          <p:spTgt spid="62"/>
                                        </p:tgtEl>
                                        <p:attrNameLst>
                                          <p:attrName>style.visibility</p:attrName>
                                        </p:attrNameLst>
                                      </p:cBhvr>
                                      <p:to>
                                        <p:strVal val="hidden"/>
                                      </p:to>
                                    </p:set>
                                  </p:childTnLst>
                                </p:cTn>
                              </p:par>
                            </p:childTnLst>
                          </p:cTn>
                        </p:par>
                        <p:par>
                          <p:cTn id="87" fill="hold">
                            <p:stCondLst>
                              <p:cond delay="500"/>
                            </p:stCondLst>
                            <p:childTnLst>
                              <p:par>
                                <p:cTn id="88" presetID="10" presetClass="entr" presetSubtype="0"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fade">
                                      <p:cBhvr>
                                        <p:cTn id="90" dur="500"/>
                                        <p:tgtEl>
                                          <p:spTgt spid="22"/>
                                        </p:tgtEl>
                                      </p:cBhvr>
                                    </p:animEffect>
                                  </p:childTnLst>
                                </p:cTn>
                              </p:par>
                            </p:childTnLst>
                          </p:cTn>
                        </p:par>
                      </p:childTnLst>
                    </p:cTn>
                  </p:par>
                </p:childTnLst>
              </p:cTn>
              <p:nextCondLst>
                <p:cond evt="onClick" delay="0">
                  <p:tgtEl>
                    <p:spTgt spid="62"/>
                  </p:tgtEl>
                </p:cond>
              </p:nextCondLst>
            </p:seq>
          </p:childTnLst>
        </p:cTn>
      </p:par>
    </p:tnLst>
    <p:bldLst>
      <p:bldP spid="48" grpId="0" animBg="1"/>
      <p:bldP spid="53" grpId="0"/>
      <p:bldP spid="54" grpId="0"/>
      <p:bldP spid="6" grpId="0" animBg="1"/>
      <p:bldP spid="6" grpId="1" animBg="1"/>
      <p:bldP spid="51" grpId="0" animBg="1"/>
      <p:bldP spid="51" grpId="1" animBg="1"/>
      <p:bldP spid="9" grpId="0"/>
      <p:bldP spid="19" grpId="0" animBg="1"/>
      <p:bldP spid="58" grpId="0" animBg="1"/>
      <p:bldP spid="59" grpId="0" animBg="1"/>
      <p:bldP spid="59" grpId="1" animBg="1"/>
      <p:bldP spid="21" grpId="0"/>
      <p:bldP spid="21" grpId="1"/>
      <p:bldP spid="21" grpId="2"/>
      <p:bldP spid="60" grpId="0"/>
      <p:bldP spid="60" grpId="1"/>
      <p:bldP spid="62" grpId="0" animBg="1"/>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5</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6329079" y="832794"/>
            <a:ext cx="2531601" cy="2459450"/>
          </a:xfrm>
          <a:prstGeom prst="rect">
            <a:avLst/>
          </a:prstGeom>
          <a:noFill/>
          <a:ln>
            <a:noFill/>
          </a:ln>
        </p:spPr>
      </p:pic>
      <mc:AlternateContent xmlns:mc="http://schemas.openxmlformats.org/markup-compatibility/2006" xmlns:a14="http://schemas.microsoft.com/office/drawing/2010/main">
        <mc:Choice Requires="a14">
          <p:sp>
            <p:nvSpPr>
              <p:cNvPr id="8" name="Rectangle 7"/>
              <p:cNvSpPr/>
              <p:nvPr/>
            </p:nvSpPr>
            <p:spPr>
              <a:xfrm>
                <a:off x="539552" y="786420"/>
                <a:ext cx="5538216" cy="2398092"/>
              </a:xfrm>
              <a:prstGeom prst="rect">
                <a:avLst/>
              </a:prstGeom>
            </p:spPr>
            <p:txBody>
              <a:bodyPr wrap="squar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[STMC Regional 2007/08 Q5] The square in the diagram below has sides of length two units. The shaded sections are enclosed by 4 semi-circles. Calculate the exact value of the total area of the </a:t>
                </a:r>
                <a:r>
                  <a:rPr lang="en-GB" b="1" dirty="0">
                    <a:latin typeface="Calibri" panose="020F0502020204030204" pitchFamily="34" charset="0"/>
                    <a:ea typeface="Calibri" panose="020F0502020204030204" pitchFamily="34" charset="0"/>
                    <a:cs typeface="Times New Roman" panose="02020603050405020304" pitchFamily="18" charset="0"/>
                  </a:rPr>
                  <a:t>unshaded</a:t>
                </a:r>
                <a:r>
                  <a:rPr lang="en-GB" dirty="0">
                    <a:latin typeface="Calibri" panose="020F0502020204030204" pitchFamily="34" charset="0"/>
                    <a:ea typeface="Calibri" panose="020F0502020204030204" pitchFamily="34" charset="0"/>
                    <a:cs typeface="Times New Roman" panose="02020603050405020304" pitchFamily="18" charset="0"/>
                  </a:rPr>
                  <a:t> regions.</a:t>
                </a:r>
              </a:p>
              <a:p>
                <a:endParaRPr lang="en-GB" dirty="0">
                  <a:latin typeface="Calibri" panose="020F0502020204030204" pitchFamily="34" charset="0"/>
                  <a:cs typeface="Times New Roman" panose="02020603050405020304" pitchFamily="18" charset="0"/>
                </a:endParaRPr>
              </a:p>
              <a:p>
                <a:r>
                  <a:rPr lang="en-GB" b="1" dirty="0">
                    <a:latin typeface="Calibri" panose="020F0502020204030204" pitchFamily="34" charset="0"/>
                    <a:cs typeface="Times New Roman" panose="02020603050405020304" pitchFamily="18" charset="0"/>
                  </a:rPr>
                  <a:t>Solution: The indicated region is a square with a quarter circle removed, i.e. </a:t>
                </a:r>
                <a14:m>
                  <m:oMath xmlns:m="http://schemas.openxmlformats.org/officeDocument/2006/math">
                    <m:r>
                      <a:rPr lang="en-GB" b="1" i="1" smtClean="0">
                        <a:latin typeface="Cambria Math" panose="02040503050406030204" pitchFamily="18" charset="0"/>
                        <a:cs typeface="Times New Roman" panose="02020603050405020304" pitchFamily="18" charset="0"/>
                      </a:rPr>
                      <m:t>𝟏</m:t>
                    </m:r>
                    <m:r>
                      <a:rPr lang="en-GB" b="1" i="1" smtClean="0">
                        <a:latin typeface="Cambria Math" panose="02040503050406030204" pitchFamily="18" charset="0"/>
                        <a:cs typeface="Times New Roman" panose="02020603050405020304" pitchFamily="18" charset="0"/>
                      </a:rPr>
                      <m:t>−</m:t>
                    </m:r>
                    <m:f>
                      <m:fPr>
                        <m:ctrlPr>
                          <a:rPr lang="en-GB" b="1" i="1" smtClean="0">
                            <a:latin typeface="Cambria Math" panose="02040503050406030204" pitchFamily="18" charset="0"/>
                            <a:cs typeface="Times New Roman" panose="02020603050405020304" pitchFamily="18" charset="0"/>
                          </a:rPr>
                        </m:ctrlPr>
                      </m:fPr>
                      <m:num>
                        <m:r>
                          <a:rPr lang="en-GB" b="1" i="1" smtClean="0">
                            <a:latin typeface="Cambria Math" panose="02040503050406030204" pitchFamily="18" charset="0"/>
                            <a:cs typeface="Times New Roman" panose="02020603050405020304" pitchFamily="18" charset="0"/>
                          </a:rPr>
                          <m:t>𝝅</m:t>
                        </m:r>
                      </m:num>
                      <m:den>
                        <m:r>
                          <a:rPr lang="en-GB" b="1" i="1" smtClean="0">
                            <a:latin typeface="Cambria Math" panose="02040503050406030204" pitchFamily="18" charset="0"/>
                            <a:cs typeface="Times New Roman" panose="02020603050405020304" pitchFamily="18" charset="0"/>
                          </a:rPr>
                          <m:t>𝟒</m:t>
                        </m:r>
                      </m:den>
                    </m:f>
                  </m:oMath>
                </a14:m>
                <a:r>
                  <a:rPr lang="en-GB" b="1" dirty="0"/>
                  <a:t>. We have eight of these, so </a:t>
                </a:r>
                <a14:m>
                  <m:oMath xmlns:m="http://schemas.openxmlformats.org/officeDocument/2006/math">
                    <m:r>
                      <a:rPr lang="en-GB" b="1" i="1" smtClean="0">
                        <a:latin typeface="Cambria Math" panose="02040503050406030204" pitchFamily="18" charset="0"/>
                      </a:rPr>
                      <m:t>𝟖</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𝝅</m:t>
                    </m:r>
                  </m:oMath>
                </a14:m>
                <a:endParaRPr lang="en-GB" b="1" dirty="0"/>
              </a:p>
            </p:txBody>
          </p:sp>
        </mc:Choice>
        <mc:Fallback xmlns="">
          <p:sp>
            <p:nvSpPr>
              <p:cNvPr id="8" name="Rectangle 7"/>
              <p:cNvSpPr>
                <a:spLocks noRot="1" noChangeAspect="1" noMove="1" noResize="1" noEditPoints="1" noAdjustHandles="1" noChangeArrowheads="1" noChangeShapeType="1" noTextEdit="1"/>
              </p:cNvSpPr>
              <p:nvPr/>
            </p:nvSpPr>
            <p:spPr>
              <a:xfrm>
                <a:off x="539552" y="786420"/>
                <a:ext cx="5538216" cy="2398092"/>
              </a:xfrm>
              <a:prstGeom prst="rect">
                <a:avLst/>
              </a:prstGeom>
              <a:blipFill rotWithShape="0">
                <a:blip r:embed="rId3"/>
                <a:stretch>
                  <a:fillRect l="-991" t="-1272" r="-771"/>
                </a:stretch>
              </a:blipFill>
            </p:spPr>
            <p:txBody>
              <a:bodyPr/>
              <a:lstStyle/>
              <a:p>
                <a:r>
                  <a:rPr lang="en-GB">
                    <a:noFill/>
                  </a:rPr>
                  <a:t> </a:t>
                </a:r>
              </a:p>
            </p:txBody>
          </p:sp>
        </mc:Fallback>
      </mc:AlternateContent>
      <p:sp>
        <p:nvSpPr>
          <p:cNvPr id="9" name="Freeform 8"/>
          <p:cNvSpPr/>
          <p:nvPr/>
        </p:nvSpPr>
        <p:spPr>
          <a:xfrm>
            <a:off x="6400800" y="889000"/>
            <a:ext cx="1193800" cy="1155700"/>
          </a:xfrm>
          <a:custGeom>
            <a:avLst/>
            <a:gdLst>
              <a:gd name="connsiteX0" fmla="*/ 0 w 1193800"/>
              <a:gd name="connsiteY0" fmla="*/ 0 h 1155700"/>
              <a:gd name="connsiteX1" fmla="*/ 12700 w 1193800"/>
              <a:gd name="connsiteY1" fmla="*/ 1130300 h 1155700"/>
              <a:gd name="connsiteX2" fmla="*/ 1193800 w 1193800"/>
              <a:gd name="connsiteY2" fmla="*/ 1155700 h 1155700"/>
              <a:gd name="connsiteX3" fmla="*/ 863600 w 1193800"/>
              <a:gd name="connsiteY3" fmla="*/ 1104900 h 1155700"/>
              <a:gd name="connsiteX4" fmla="*/ 558800 w 1193800"/>
              <a:gd name="connsiteY4" fmla="*/ 1003300 h 1155700"/>
              <a:gd name="connsiteX5" fmla="*/ 355600 w 1193800"/>
              <a:gd name="connsiteY5" fmla="*/ 812800 h 1155700"/>
              <a:gd name="connsiteX6" fmla="*/ 203200 w 1193800"/>
              <a:gd name="connsiteY6" fmla="*/ 635000 h 1155700"/>
              <a:gd name="connsiteX7" fmla="*/ 76200 w 1193800"/>
              <a:gd name="connsiteY7" fmla="*/ 457200 h 1155700"/>
              <a:gd name="connsiteX8" fmla="*/ 50800 w 1193800"/>
              <a:gd name="connsiteY8" fmla="*/ 241300 h 1155700"/>
              <a:gd name="connsiteX9" fmla="*/ 0 w 1193800"/>
              <a:gd name="connsiteY9" fmla="*/ 0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800" h="1155700">
                <a:moveTo>
                  <a:pt x="0" y="0"/>
                </a:moveTo>
                <a:lnTo>
                  <a:pt x="12700" y="1130300"/>
                </a:lnTo>
                <a:lnTo>
                  <a:pt x="1193800" y="1155700"/>
                </a:lnTo>
                <a:lnTo>
                  <a:pt x="863600" y="1104900"/>
                </a:lnTo>
                <a:lnTo>
                  <a:pt x="558800" y="1003300"/>
                </a:lnTo>
                <a:lnTo>
                  <a:pt x="355600" y="812800"/>
                </a:lnTo>
                <a:lnTo>
                  <a:pt x="203200" y="635000"/>
                </a:lnTo>
                <a:lnTo>
                  <a:pt x="76200" y="457200"/>
                </a:lnTo>
                <a:lnTo>
                  <a:pt x="50800" y="241300"/>
                </a:lnTo>
                <a:lnTo>
                  <a:pt x="0" y="0"/>
                </a:ln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49550" y="1985466"/>
            <a:ext cx="5428217" cy="12530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1" name="Rectangle 10"/>
              <p:cNvSpPr/>
              <p:nvPr/>
            </p:nvSpPr>
            <p:spPr>
              <a:xfrm>
                <a:off x="594550" y="3371805"/>
                <a:ext cx="6266142" cy="3456395"/>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[Based on Hamilton 2010 Q4] The diagram shows a quarter-circle with centre O and two </a:t>
                </a:r>
                <a:r>
                  <a:rPr lang="en-GB" dirty="0" err="1">
                    <a:latin typeface="Calibri" panose="020F0502020204030204" pitchFamily="34" charset="0"/>
                    <a:ea typeface="Times New Roman" panose="02020603050405020304" pitchFamily="18" charset="0"/>
                    <a:cs typeface="Times New Roman" panose="02020603050405020304" pitchFamily="18" charset="0"/>
                  </a:rPr>
                  <a:t>semicircular</a:t>
                </a:r>
                <a:r>
                  <a:rPr lang="en-GB" dirty="0">
                    <a:latin typeface="Calibri" panose="020F0502020204030204" pitchFamily="34" charset="0"/>
                    <a:ea typeface="Times New Roman" panose="02020603050405020304" pitchFamily="18" charset="0"/>
                    <a:cs typeface="Times New Roman" panose="02020603050405020304" pitchFamily="18" charset="0"/>
                  </a:rPr>
                  <a:t> arcs with diameters OA and OB. Let </a:t>
                </a:r>
                <a14:m>
                  <m:oMath xmlns:m="http://schemas.openxmlformats.org/officeDocument/2006/math">
                    <m:r>
                      <a:rPr lang="en-GB" b="0" i="1" smtClean="0">
                        <a:latin typeface="Cambria Math" panose="02040503050406030204" pitchFamily="18" charset="0"/>
                        <a:ea typeface="Times New Roman" panose="02020603050405020304" pitchFamily="18" charset="0"/>
                        <a:cs typeface="Times New Roman" panose="02020603050405020304" pitchFamily="18" charset="0"/>
                      </a:rPr>
                      <m:t>𝑂𝐴</m:t>
                    </m:r>
                    <m:r>
                      <a:rPr lang="en-GB" b="0" i="1" smtClean="0">
                        <a:latin typeface="Cambria Math" panose="02040503050406030204" pitchFamily="18" charset="0"/>
                        <a:ea typeface="Times New Roman" panose="02020603050405020304" pitchFamily="18" charset="0"/>
                        <a:cs typeface="Times New Roman" panose="02020603050405020304" pitchFamily="18" charset="0"/>
                      </a:rPr>
                      <m:t>=1</m:t>
                    </m:r>
                  </m:oMath>
                </a14:m>
                <a:endParaRPr lang="en-GB" dirty="0">
                  <a:latin typeface="Calibri" panose="020F0502020204030204" pitchFamily="34" charset="0"/>
                  <a:ea typeface="Times New Roman" panose="02020603050405020304" pitchFamily="18" charset="0"/>
                  <a:cs typeface="Times New Roman" panose="02020603050405020304" pitchFamily="18" charset="0"/>
                </a:endParaRPr>
              </a:p>
              <a:p>
                <a:r>
                  <a:rPr lang="en-GB" dirty="0">
                    <a:latin typeface="Calibri" panose="020F0502020204030204" pitchFamily="34" charset="0"/>
                    <a:ea typeface="Times New Roman" panose="02020603050405020304" pitchFamily="18" charset="0"/>
                    <a:cs typeface="Times New Roman" panose="02020603050405020304" pitchFamily="18" charset="0"/>
                  </a:rPr>
                  <a:t>Calculate the difference between the area of the region shaded grey and the area of the region shaded black.</a:t>
                </a:r>
              </a:p>
              <a:p>
                <a:r>
                  <a:rPr lang="en-GB" b="1" dirty="0">
                    <a:latin typeface="Calibri" panose="020F0502020204030204" pitchFamily="34" charset="0"/>
                    <a:cs typeface="Times New Roman" panose="02020603050405020304" pitchFamily="18" charset="0"/>
                  </a:rPr>
                  <a:t>As per example, each half of grey petal is a quarter circle with a triangle removed, thus area is </a:t>
                </a:r>
                <a14:m>
                  <m:oMath xmlns:m="http://schemas.openxmlformats.org/officeDocument/2006/math">
                    <m:r>
                      <a:rPr lang="en-GB" b="1" i="1" smtClean="0">
                        <a:latin typeface="Cambria Math" panose="02040503050406030204" pitchFamily="18" charset="0"/>
                        <a:cs typeface="Times New Roman" panose="02020603050405020304" pitchFamily="18" charset="0"/>
                      </a:rPr>
                      <m:t>𝟐</m:t>
                    </m:r>
                    <m:r>
                      <a:rPr lang="en-GB" b="1" i="1" smtClean="0">
                        <a:latin typeface="Cambria Math" panose="02040503050406030204" pitchFamily="18" charset="0"/>
                        <a:cs typeface="Times New Roman" panose="02020603050405020304" pitchFamily="18" charset="0"/>
                      </a:rPr>
                      <m:t>×</m:t>
                    </m:r>
                    <m:d>
                      <m:dPr>
                        <m:ctrlPr>
                          <a:rPr lang="en-GB" b="1" i="1" smtClean="0">
                            <a:latin typeface="Cambria Math" panose="02040503050406030204" pitchFamily="18" charset="0"/>
                            <a:cs typeface="Times New Roman" panose="02020603050405020304" pitchFamily="18" charset="0"/>
                          </a:rPr>
                        </m:ctrlPr>
                      </m:dPr>
                      <m:e>
                        <m:f>
                          <m:fPr>
                            <m:ctrlPr>
                              <a:rPr lang="en-GB" b="1" i="1" smtClean="0">
                                <a:latin typeface="Cambria Math" panose="02040503050406030204" pitchFamily="18" charset="0"/>
                                <a:cs typeface="Times New Roman" panose="02020603050405020304" pitchFamily="18" charset="0"/>
                              </a:rPr>
                            </m:ctrlPr>
                          </m:fPr>
                          <m:num>
                            <m:r>
                              <a:rPr lang="en-GB" b="1" i="1" smtClean="0">
                                <a:latin typeface="Cambria Math" panose="02040503050406030204" pitchFamily="18" charset="0"/>
                                <a:cs typeface="Times New Roman" panose="02020603050405020304" pitchFamily="18" charset="0"/>
                              </a:rPr>
                              <m:t>𝝅</m:t>
                            </m:r>
                          </m:num>
                          <m:den>
                            <m:r>
                              <a:rPr lang="en-GB" b="1" i="1" smtClean="0">
                                <a:latin typeface="Cambria Math" panose="02040503050406030204" pitchFamily="18" charset="0"/>
                                <a:cs typeface="Times New Roman" panose="02020603050405020304" pitchFamily="18" charset="0"/>
                              </a:rPr>
                              <m:t>𝟒</m:t>
                            </m:r>
                          </m:den>
                        </m:f>
                        <m:r>
                          <a:rPr lang="en-GB" b="1" i="1" smtClean="0">
                            <a:latin typeface="Cambria Math" panose="02040503050406030204" pitchFamily="18" charset="0"/>
                            <a:cs typeface="Times New Roman" panose="02020603050405020304" pitchFamily="18" charset="0"/>
                          </a:rPr>
                          <m:t>−</m:t>
                        </m:r>
                        <m:f>
                          <m:fPr>
                            <m:ctrlPr>
                              <a:rPr lang="en-GB" b="1" i="1" smtClean="0">
                                <a:latin typeface="Cambria Math" panose="02040503050406030204" pitchFamily="18" charset="0"/>
                                <a:cs typeface="Times New Roman" panose="02020603050405020304" pitchFamily="18" charset="0"/>
                              </a:rPr>
                            </m:ctrlPr>
                          </m:fPr>
                          <m:num>
                            <m:r>
                              <a:rPr lang="en-GB" b="1" i="1" smtClean="0">
                                <a:latin typeface="Cambria Math" panose="02040503050406030204" pitchFamily="18" charset="0"/>
                                <a:cs typeface="Times New Roman" panose="02020603050405020304" pitchFamily="18" charset="0"/>
                              </a:rPr>
                              <m:t>𝟏</m:t>
                            </m:r>
                          </m:num>
                          <m:den>
                            <m:r>
                              <a:rPr lang="en-GB" b="1" i="1" smtClean="0">
                                <a:latin typeface="Cambria Math" panose="02040503050406030204" pitchFamily="18" charset="0"/>
                                <a:cs typeface="Times New Roman" panose="02020603050405020304" pitchFamily="18" charset="0"/>
                              </a:rPr>
                              <m:t>𝟐</m:t>
                            </m:r>
                          </m:den>
                        </m:f>
                      </m:e>
                    </m:d>
                    <m:r>
                      <a:rPr lang="en-GB" b="1" i="1" smtClean="0">
                        <a:latin typeface="Cambria Math" panose="02040503050406030204" pitchFamily="18" charset="0"/>
                        <a:cs typeface="Times New Roman" panose="02020603050405020304" pitchFamily="18" charset="0"/>
                      </a:rPr>
                      <m:t>=</m:t>
                    </m:r>
                    <m:f>
                      <m:fPr>
                        <m:ctrlPr>
                          <a:rPr lang="en-GB" b="1" i="1" smtClean="0">
                            <a:latin typeface="Cambria Math" panose="02040503050406030204" pitchFamily="18" charset="0"/>
                            <a:cs typeface="Times New Roman" panose="02020603050405020304" pitchFamily="18" charset="0"/>
                          </a:rPr>
                        </m:ctrlPr>
                      </m:fPr>
                      <m:num>
                        <m:r>
                          <a:rPr lang="en-GB" b="1" i="1" smtClean="0">
                            <a:latin typeface="Cambria Math" panose="02040503050406030204" pitchFamily="18" charset="0"/>
                            <a:cs typeface="Times New Roman" panose="02020603050405020304" pitchFamily="18" charset="0"/>
                          </a:rPr>
                          <m:t>𝝅</m:t>
                        </m:r>
                      </m:num>
                      <m:den>
                        <m:r>
                          <a:rPr lang="en-GB" b="1" i="1" smtClean="0">
                            <a:latin typeface="Cambria Math" panose="02040503050406030204" pitchFamily="18" charset="0"/>
                            <a:cs typeface="Times New Roman" panose="02020603050405020304" pitchFamily="18" charset="0"/>
                          </a:rPr>
                          <m:t>𝟐</m:t>
                        </m:r>
                      </m:den>
                    </m:f>
                    <m:r>
                      <a:rPr lang="en-GB" b="1" i="1" smtClean="0">
                        <a:latin typeface="Cambria Math" panose="02040503050406030204" pitchFamily="18" charset="0"/>
                        <a:cs typeface="Times New Roman" panose="02020603050405020304" pitchFamily="18" charset="0"/>
                      </a:rPr>
                      <m:t>−</m:t>
                    </m:r>
                    <m:r>
                      <a:rPr lang="en-GB" b="1" i="1" smtClean="0">
                        <a:latin typeface="Cambria Math" panose="02040503050406030204" pitchFamily="18" charset="0"/>
                        <a:cs typeface="Times New Roman" panose="02020603050405020304" pitchFamily="18" charset="0"/>
                      </a:rPr>
                      <m:t>𝟏</m:t>
                    </m:r>
                  </m:oMath>
                </a14:m>
                <a:endParaRPr lang="en-GB" b="1" dirty="0"/>
              </a:p>
              <a:p>
                <a:r>
                  <a:rPr lang="en-GB" b="1" dirty="0"/>
                  <a:t>Black area is a large quarter circle </a:t>
                </a:r>
                <a14:m>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𝝅</m:t>
                    </m:r>
                  </m:oMath>
                </a14:m>
                <a:r>
                  <a:rPr lang="en-GB" b="1" dirty="0"/>
                  <a:t>) with two small quarter circles removed </a:t>
                </a:r>
                <a14:m>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𝝅</m:t>
                        </m:r>
                      </m:num>
                      <m:den>
                        <m:r>
                          <a:rPr lang="en-GB" b="1" i="1" smtClean="0">
                            <a:latin typeface="Cambria Math" panose="02040503050406030204" pitchFamily="18" charset="0"/>
                          </a:rPr>
                          <m:t>𝟒</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𝝅</m:t>
                        </m:r>
                      </m:num>
                      <m:den>
                        <m:r>
                          <a:rPr lang="en-GB" b="1" i="1" smtClean="0">
                            <a:latin typeface="Cambria Math" panose="02040503050406030204" pitchFamily="18" charset="0"/>
                          </a:rPr>
                          <m:t>𝟐</m:t>
                        </m:r>
                      </m:den>
                    </m:f>
                  </m:oMath>
                </a14:m>
                <a:r>
                  <a:rPr lang="en-GB" b="1" dirty="0"/>
                  <a:t>) and a square (</a:t>
                </a:r>
                <a14:m>
                  <m:oMath xmlns:m="http://schemas.openxmlformats.org/officeDocument/2006/math">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𝟏</m:t>
                    </m:r>
                  </m:oMath>
                </a14:m>
                <a:r>
                  <a:rPr lang="en-GB" b="1" dirty="0"/>
                  <a:t>).</a:t>
                </a:r>
              </a:p>
              <a:p>
                <a:r>
                  <a:rPr lang="en-GB" b="1" dirty="0"/>
                  <a:t>Thus area is </a:t>
                </a:r>
                <a14:m>
                  <m:oMath xmlns:m="http://schemas.openxmlformats.org/officeDocument/2006/math">
                    <m:r>
                      <a:rPr lang="en-GB" b="1" i="1" smtClean="0">
                        <a:latin typeface="Cambria Math" panose="02040503050406030204" pitchFamily="18" charset="0"/>
                      </a:rPr>
                      <m:t>𝝅</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𝝅</m:t>
                        </m:r>
                      </m:num>
                      <m:den>
                        <m:r>
                          <a:rPr lang="en-GB" b="1" i="1" smtClean="0">
                            <a:latin typeface="Cambria Math" panose="02040503050406030204" pitchFamily="18" charset="0"/>
                          </a:rPr>
                          <m:t>𝟐</m:t>
                        </m:r>
                      </m:den>
                    </m:f>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𝝅</m:t>
                        </m:r>
                      </m:num>
                      <m:den>
                        <m:r>
                          <a:rPr lang="en-GB" b="1" i="1" smtClean="0">
                            <a:latin typeface="Cambria Math" panose="02040503050406030204" pitchFamily="18" charset="0"/>
                          </a:rPr>
                          <m:t>𝟐</m:t>
                        </m:r>
                      </m:den>
                    </m:f>
                    <m:r>
                      <a:rPr lang="en-GB" b="1" i="1" smtClean="0">
                        <a:latin typeface="Cambria Math" panose="02040503050406030204" pitchFamily="18" charset="0"/>
                      </a:rPr>
                      <m:t>−</m:t>
                    </m:r>
                    <m:r>
                      <a:rPr lang="en-GB" b="1" i="1" smtClean="0">
                        <a:latin typeface="Cambria Math" panose="02040503050406030204" pitchFamily="18" charset="0"/>
                      </a:rPr>
                      <m:t>𝟏</m:t>
                    </m:r>
                  </m:oMath>
                </a14:m>
                <a:r>
                  <a:rPr lang="en-GB" b="1" dirty="0"/>
                  <a:t>.</a:t>
                </a:r>
              </a:p>
              <a:p>
                <a:r>
                  <a:rPr lang="en-GB" b="1" dirty="0"/>
                  <a:t>These are the same area, so difference is 0.</a:t>
                </a:r>
              </a:p>
            </p:txBody>
          </p:sp>
        </mc:Choice>
        <mc:Fallback xmlns="">
          <p:sp>
            <p:nvSpPr>
              <p:cNvPr id="11" name="Rectangle 10"/>
              <p:cNvSpPr>
                <a:spLocks noRot="1" noChangeAspect="1" noMove="1" noResize="1" noEditPoints="1" noAdjustHandles="1" noChangeArrowheads="1" noChangeShapeType="1" noTextEdit="1"/>
              </p:cNvSpPr>
              <p:nvPr/>
            </p:nvSpPr>
            <p:spPr>
              <a:xfrm>
                <a:off x="594550" y="3371805"/>
                <a:ext cx="6266142" cy="3456395"/>
              </a:xfrm>
              <a:prstGeom prst="rect">
                <a:avLst/>
              </a:prstGeom>
              <a:blipFill rotWithShape="0">
                <a:blip r:embed="rId4"/>
                <a:stretch>
                  <a:fillRect l="-876" t="-882" r="-1168" b="-1940"/>
                </a:stretch>
              </a:blipFill>
            </p:spPr>
            <p:txBody>
              <a:bodyPr/>
              <a:lstStyle/>
              <a:p>
                <a:r>
                  <a:rPr lang="en-GB">
                    <a:noFill/>
                  </a:rPr>
                  <a:t> </a:t>
                </a:r>
              </a:p>
            </p:txBody>
          </p:sp>
        </mc:Fallback>
      </mc:AlternateContent>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3" y="3861048"/>
            <a:ext cx="2157327" cy="2088232"/>
          </a:xfrm>
          <a:prstGeom prst="rect">
            <a:avLst/>
          </a:prstGeom>
          <a:noFill/>
          <a:ln>
            <a:noFill/>
          </a:ln>
        </p:spPr>
      </p:pic>
      <p:cxnSp>
        <p:nvCxnSpPr>
          <p:cNvPr id="14" name="Straight Connector 13"/>
          <p:cNvCxnSpPr/>
          <p:nvPr/>
        </p:nvCxnSpPr>
        <p:spPr>
          <a:xfrm flipH="1">
            <a:off x="7169944" y="4914900"/>
            <a:ext cx="814387" cy="7144"/>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flipH="1">
            <a:off x="7981950" y="4914900"/>
            <a:ext cx="2382" cy="785813"/>
          </a:xfrm>
          <a:prstGeom prst="line">
            <a:avLst/>
          </a:prstGeom>
          <a:ln>
            <a:prstDash val="sysDot"/>
          </a:ln>
        </p:spPr>
        <p:style>
          <a:lnRef idx="2">
            <a:schemeClr val="dk1"/>
          </a:lnRef>
          <a:fillRef idx="0">
            <a:schemeClr val="dk1"/>
          </a:fillRef>
          <a:effectRef idx="1">
            <a:schemeClr val="dk1"/>
          </a:effectRef>
          <a:fontRef idx="minor">
            <a:schemeClr val="tx1"/>
          </a:fontRef>
        </p:style>
      </p:cxnSp>
      <p:sp>
        <p:nvSpPr>
          <p:cNvPr id="20" name="Rectangle 19"/>
          <p:cNvSpPr/>
          <p:nvPr/>
        </p:nvSpPr>
        <p:spPr>
          <a:xfrm>
            <a:off x="649550" y="4784000"/>
            <a:ext cx="6298712" cy="19573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TextBox 20"/>
          <p:cNvSpPr txBox="1"/>
          <p:nvPr/>
        </p:nvSpPr>
        <p:spPr>
          <a:xfrm>
            <a:off x="5798793" y="121996"/>
            <a:ext cx="3119972" cy="369332"/>
          </a:xfrm>
          <a:prstGeom prst="rect">
            <a:avLst/>
          </a:prstGeom>
          <a:noFill/>
        </p:spPr>
        <p:txBody>
          <a:bodyPr wrap="square" rtlCol="0">
            <a:spAutoFit/>
          </a:bodyPr>
          <a:lstStyle/>
          <a:p>
            <a:pPr algn="r"/>
            <a:r>
              <a:rPr lang="en-GB" dirty="0">
                <a:solidFill>
                  <a:schemeClr val="bg1"/>
                </a:solidFill>
              </a:rPr>
              <a:t>(Questions on provided sheet)</a:t>
            </a:r>
          </a:p>
        </p:txBody>
      </p:sp>
      <p:sp>
        <p:nvSpPr>
          <p:cNvPr id="22" name="Rectangle 21"/>
          <p:cNvSpPr/>
          <p:nvPr/>
        </p:nvSpPr>
        <p:spPr>
          <a:xfrm>
            <a:off x="195520" y="866868"/>
            <a:ext cx="308172" cy="33152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8</a:t>
            </a:r>
          </a:p>
        </p:txBody>
      </p:sp>
      <p:sp>
        <p:nvSpPr>
          <p:cNvPr id="23" name="Rectangle 22"/>
          <p:cNvSpPr/>
          <p:nvPr/>
        </p:nvSpPr>
        <p:spPr>
          <a:xfrm>
            <a:off x="195520" y="3529525"/>
            <a:ext cx="308172" cy="33152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Wingdings" panose="05000000000000000000" pitchFamily="2" charset="2"/>
              </a:rPr>
              <a:t>N</a:t>
            </a:r>
          </a:p>
        </p:txBody>
      </p:sp>
    </p:spTree>
    <p:extLst>
      <p:ext uri="{BB962C8B-B14F-4D97-AF65-F5344CB8AC3E}">
        <p14:creationId xmlns:p14="http://schemas.microsoft.com/office/powerpoint/2010/main" val="38878057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childTnLst>
              </p:cTn>
              <p:nextCondLst>
                <p:cond evt="onClick" delay="0">
                  <p:tgtEl>
                    <p:spTgt spid="10"/>
                  </p:tgtEl>
                </p:cond>
              </p:nextCondLst>
            </p:seq>
            <p:seq concurrent="1" nextAc="seek">
              <p:cTn id="11" restart="whenNotActive" fill="hold" evtFilter="cancelBubble" nodeType="interactiveSeq">
                <p:stCondLst>
                  <p:cond evt="onClick" delay="0">
                    <p:tgtEl>
                      <p:spTgt spid="2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20"/>
                                        </p:tgtEl>
                                      </p:cBhvr>
                                    </p:animEffect>
                                    <p:set>
                                      <p:cBhvr>
                                        <p:cTn id="16" dur="1" fill="hold">
                                          <p:stCondLst>
                                            <p:cond delay="499"/>
                                          </p:stCondLst>
                                        </p:cTn>
                                        <p:tgtEl>
                                          <p:spTgt spid="20"/>
                                        </p:tgtEl>
                                        <p:attrNameLst>
                                          <p:attrName>style.visibility</p:attrName>
                                        </p:attrNameLst>
                                      </p:cBhvr>
                                      <p:to>
                                        <p:strVal val="hidden"/>
                                      </p:to>
                                    </p:set>
                                  </p:childTnLst>
                                </p:cTn>
                              </p:par>
                              <p:par>
                                <p:cTn id="17" presetID="6"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500"/>
                                        <p:tgtEl>
                                          <p:spTgt spid="14"/>
                                        </p:tgtEl>
                                      </p:cBhvr>
                                    </p:animEffect>
                                  </p:childTnLst>
                                </p:cTn>
                              </p:par>
                              <p:par>
                                <p:cTn id="20" presetID="6" presetClass="entr" presetSubtype="16"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500"/>
                                        <p:tgtEl>
                                          <p:spTgt spid="15"/>
                                        </p:tgtEl>
                                      </p:cBhvr>
                                    </p:animEffect>
                                  </p:childTnLst>
                                </p:cTn>
                              </p:par>
                            </p:childTnLst>
                          </p:cTn>
                        </p:par>
                      </p:childTnLst>
                    </p:cTn>
                  </p:par>
                </p:childTnLst>
              </p:cTn>
              <p:nextCondLst>
                <p:cond evt="onClick" delay="0">
                  <p:tgtEl>
                    <p:spTgt spid="20"/>
                  </p:tgtEl>
                </p:cond>
              </p:nextCondLst>
            </p:seq>
          </p:childTnLst>
        </p:cTn>
      </p:par>
    </p:tnLst>
    <p:bldLst>
      <p:bldP spid="9" grpId="0" animBg="1"/>
      <p:bldP spid="10" grpId="0" animBg="1"/>
      <p:bldP spid="2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Area/Perimeter Levelled Challenge!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83568" y="908720"/>
                <a:ext cx="7488832" cy="4339650"/>
              </a:xfrm>
              <a:prstGeom prst="rect">
                <a:avLst/>
              </a:prstGeom>
              <a:noFill/>
            </p:spPr>
            <p:txBody>
              <a:bodyPr wrap="square" rtlCol="0">
                <a:spAutoFit/>
              </a:bodyPr>
              <a:lstStyle/>
              <a:p>
                <a:r>
                  <a:rPr lang="en-GB" sz="2400" b="1" dirty="0"/>
                  <a:t>Instructions:</a:t>
                </a:r>
              </a:p>
              <a:p>
                <a:endParaRPr lang="en-GB" dirty="0"/>
              </a:p>
              <a:p>
                <a:r>
                  <a:rPr lang="en-GB" dirty="0"/>
                  <a:t>Everyone starts on Level 1 questions. </a:t>
                </a:r>
              </a:p>
              <a:p>
                <a:r>
                  <a:rPr lang="en-GB" dirty="0"/>
                  <a:t>Write your answers on the provided sheet. Your areas/perimeters must be in </a:t>
                </a:r>
                <a:r>
                  <a:rPr lang="en-GB" b="1" dirty="0"/>
                  <a:t>exact</a:t>
                </a:r>
                <a:r>
                  <a:rPr lang="en-GB" dirty="0"/>
                  <a:t> form.</a:t>
                </a:r>
              </a:p>
              <a:p>
                <a14:m>
                  <m:oMath xmlns:m="http://schemas.openxmlformats.org/officeDocument/2006/math">
                    <m:r>
                      <a:rPr lang="en-GB" b="0" i="1" smtClean="0">
                        <a:latin typeface="Cambria Math" panose="02040503050406030204" pitchFamily="18" charset="0"/>
                      </a:rPr>
                      <m:t>𝐴</m:t>
                    </m:r>
                    <m:r>
                      <a:rPr lang="en-GB" b="0" i="1" smtClean="0">
                        <a:latin typeface="Cambria Math" panose="02040503050406030204" pitchFamily="18" charset="0"/>
                      </a:rPr>
                      <m:t>=</m:t>
                    </m:r>
                  </m:oMath>
                </a14:m>
                <a:r>
                  <a:rPr lang="en-GB" dirty="0"/>
                  <a:t> means (shaded) area is wanted.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oMath>
                </a14:m>
                <a:r>
                  <a:rPr lang="en-GB" dirty="0"/>
                  <a:t> means perimeter is wanted.</a:t>
                </a:r>
              </a:p>
              <a:p>
                <a:endParaRPr lang="en-GB" dirty="0"/>
              </a:p>
              <a:p>
                <a:r>
                  <a:rPr lang="en-GB" dirty="0"/>
                  <a:t>Once you have completed all the questions for Level 1 you have permission to go to the front of the classroom to check your answers (your teacher will stick the answers to the board). </a:t>
                </a:r>
              </a:p>
              <a:p>
                <a:endParaRPr lang="en-GB" dirty="0"/>
              </a:p>
              <a:p>
                <a:r>
                  <a:rPr lang="en-GB" dirty="0"/>
                  <a:t>If these are right you can then ask the teacher for the Level 2 questions. You will need to check your answers for these (and Level 3) with the teacher.</a:t>
                </a:r>
              </a:p>
              <a:p>
                <a:endParaRPr lang="en-GB" dirty="0"/>
              </a:p>
              <a:p>
                <a:r>
                  <a:rPr lang="en-GB" dirty="0"/>
                  <a:t>You </a:t>
                </a:r>
                <a:r>
                  <a:rPr lang="en-GB" b="1" dirty="0"/>
                  <a:t>may work in pairs </a:t>
                </a:r>
                <a:r>
                  <a:rPr lang="en-GB" dirty="0"/>
                  <a:t>if you wish.</a:t>
                </a:r>
              </a:p>
            </p:txBody>
          </p:sp>
        </mc:Choice>
        <mc:Fallback xmlns="">
          <p:sp>
            <p:nvSpPr>
              <p:cNvPr id="5" name="TextBox 4"/>
              <p:cNvSpPr txBox="1">
                <a:spLocks noRot="1" noChangeAspect="1" noMove="1" noResize="1" noEditPoints="1" noAdjustHandles="1" noChangeArrowheads="1" noChangeShapeType="1" noTextEdit="1"/>
              </p:cNvSpPr>
              <p:nvPr/>
            </p:nvSpPr>
            <p:spPr>
              <a:xfrm>
                <a:off x="683568" y="908720"/>
                <a:ext cx="7488832" cy="4339650"/>
              </a:xfrm>
              <a:prstGeom prst="rect">
                <a:avLst/>
              </a:prstGeom>
              <a:blipFill rotWithShape="0">
                <a:blip r:embed="rId2"/>
                <a:stretch>
                  <a:fillRect l="-1221" t="-1124" r="-325" b="-1264"/>
                </a:stretch>
              </a:blipFill>
            </p:spPr>
            <p:txBody>
              <a:bodyPr/>
              <a:lstStyle/>
              <a:p>
                <a:r>
                  <a:rPr lang="en-GB">
                    <a:noFill/>
                  </a:rPr>
                  <a:t> </a:t>
                </a:r>
              </a:p>
            </p:txBody>
          </p:sp>
        </mc:Fallback>
      </mc:AlternateContent>
    </p:spTree>
    <p:extLst>
      <p:ext uri="{BB962C8B-B14F-4D97-AF65-F5344CB8AC3E}">
        <p14:creationId xmlns:p14="http://schemas.microsoft.com/office/powerpoint/2010/main" val="28777001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LEVEL 1 </a:t>
              </a:r>
              <a:r>
                <a:rPr lang="en-GB" sz="3200" dirty="0"/>
                <a:t>:: Solutions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4"/>
          <p:cNvSpPr/>
          <p:nvPr/>
        </p:nvSpPr>
        <p:spPr>
          <a:xfrm>
            <a:off x="1582065" y="842863"/>
            <a:ext cx="2160240" cy="2088232"/>
          </a:xfrm>
          <a:prstGeom prst="rect">
            <a:avLst/>
          </a:prstGeom>
          <a:solidFill>
            <a:schemeClr val="bg1">
              <a:lumMod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 name="Isosceles Triangle 5"/>
          <p:cNvSpPr/>
          <p:nvPr/>
        </p:nvSpPr>
        <p:spPr>
          <a:xfrm>
            <a:off x="1990136" y="1263350"/>
            <a:ext cx="1332148" cy="1058559"/>
          </a:xfrm>
          <a:prstGeom prst="triangle">
            <a:avLst>
              <a:gd name="adj" fmla="val 49412"/>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extBox 6"/>
          <p:cNvSpPr txBox="1"/>
          <p:nvPr/>
        </p:nvSpPr>
        <p:spPr>
          <a:xfrm>
            <a:off x="2374153" y="2931095"/>
            <a:ext cx="720080" cy="461665"/>
          </a:xfrm>
          <a:prstGeom prst="rect">
            <a:avLst/>
          </a:prstGeom>
          <a:noFill/>
        </p:spPr>
        <p:txBody>
          <a:bodyPr wrap="square" rtlCol="0">
            <a:spAutoFit/>
          </a:bodyPr>
          <a:lstStyle/>
          <a:p>
            <a:pPr algn="ctr"/>
            <a:r>
              <a:rPr lang="en-GB" sz="2400" dirty="0"/>
              <a:t>2</a:t>
            </a:r>
            <a:endParaRPr lang="en-GB" dirty="0"/>
          </a:p>
        </p:txBody>
      </p:sp>
      <p:sp>
        <p:nvSpPr>
          <p:cNvPr id="8" name="TextBox 7"/>
          <p:cNvSpPr txBox="1"/>
          <p:nvPr/>
        </p:nvSpPr>
        <p:spPr>
          <a:xfrm>
            <a:off x="3592276" y="1561797"/>
            <a:ext cx="720080" cy="461665"/>
          </a:xfrm>
          <a:prstGeom prst="rect">
            <a:avLst/>
          </a:prstGeom>
          <a:noFill/>
        </p:spPr>
        <p:txBody>
          <a:bodyPr wrap="square" rtlCol="0">
            <a:spAutoFit/>
          </a:bodyPr>
          <a:lstStyle/>
          <a:p>
            <a:pPr algn="ctr"/>
            <a:r>
              <a:rPr lang="en-GB" sz="2400" dirty="0"/>
              <a:t>2</a:t>
            </a:r>
            <a:endParaRPr lang="en-GB" dirty="0"/>
          </a:p>
        </p:txBody>
      </p:sp>
      <p:sp>
        <p:nvSpPr>
          <p:cNvPr id="10" name="Rectangle 9"/>
          <p:cNvSpPr/>
          <p:nvPr/>
        </p:nvSpPr>
        <p:spPr>
          <a:xfrm>
            <a:off x="4966441" y="836592"/>
            <a:ext cx="2160240" cy="2160000"/>
          </a:xfrm>
          <a:prstGeom prst="rect">
            <a:avLst/>
          </a:prstGeom>
          <a:solidFill>
            <a:schemeClr val="bg1">
              <a:lumMod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Pie 10"/>
          <p:cNvSpPr/>
          <p:nvPr/>
        </p:nvSpPr>
        <p:spPr>
          <a:xfrm>
            <a:off x="4966561" y="-243408"/>
            <a:ext cx="2160120" cy="2160000"/>
          </a:xfrm>
          <a:prstGeom prst="pie">
            <a:avLst>
              <a:gd name="adj1" fmla="val 0"/>
              <a:gd name="adj2" fmla="val 1080169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p:cNvCxnSpPr/>
          <p:nvPr/>
        </p:nvCxnSpPr>
        <p:spPr>
          <a:xfrm flipH="1" flipV="1">
            <a:off x="4989013" y="828440"/>
            <a:ext cx="2126458" cy="476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054673" y="1792630"/>
            <a:ext cx="720080" cy="461665"/>
          </a:xfrm>
          <a:prstGeom prst="rect">
            <a:avLst/>
          </a:prstGeom>
          <a:noFill/>
        </p:spPr>
        <p:txBody>
          <a:bodyPr wrap="square" rtlCol="0">
            <a:spAutoFit/>
          </a:bodyPr>
          <a:lstStyle/>
          <a:p>
            <a:pPr algn="ctr"/>
            <a:r>
              <a:rPr lang="en-GB" sz="2400" dirty="0"/>
              <a:t>2</a:t>
            </a:r>
            <a:endParaRPr lang="en-GB" dirty="0"/>
          </a:p>
        </p:txBody>
      </p:sp>
      <p:sp>
        <p:nvSpPr>
          <p:cNvPr id="16" name="TextBox 15"/>
          <p:cNvSpPr txBox="1"/>
          <p:nvPr/>
        </p:nvSpPr>
        <p:spPr>
          <a:xfrm>
            <a:off x="5686521" y="2987271"/>
            <a:ext cx="720080" cy="461665"/>
          </a:xfrm>
          <a:prstGeom prst="rect">
            <a:avLst/>
          </a:prstGeom>
          <a:noFill/>
        </p:spPr>
        <p:txBody>
          <a:bodyPr wrap="square" rtlCol="0">
            <a:spAutoFit/>
          </a:bodyPr>
          <a:lstStyle/>
          <a:p>
            <a:pPr algn="ctr"/>
            <a:r>
              <a:rPr lang="en-GB" sz="2400" dirty="0"/>
              <a:t>2</a:t>
            </a:r>
            <a:endParaRPr lang="en-GB" dirty="0"/>
          </a:p>
        </p:txBody>
      </p:sp>
      <mc:AlternateContent xmlns:mc="http://schemas.openxmlformats.org/markup-compatibility/2006" xmlns:a14="http://schemas.microsoft.com/office/drawing/2010/main">
        <mc:Choice Requires="a14">
          <p:sp>
            <p:nvSpPr>
              <p:cNvPr id="17" name="TextBox 16"/>
              <p:cNvSpPr txBox="1"/>
              <p:nvPr/>
            </p:nvSpPr>
            <p:spPr>
              <a:xfrm>
                <a:off x="1834093" y="3508466"/>
                <a:ext cx="165618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𝐴</m:t>
                      </m:r>
                      <m:r>
                        <a:rPr lang="en-GB" sz="3200" b="0" i="1" smtClean="0">
                          <a:latin typeface="Cambria Math" panose="02040503050406030204" pitchFamily="18" charset="0"/>
                        </a:rPr>
                        <m:t>=3.5</m:t>
                      </m:r>
                    </m:oMath>
                  </m:oMathPara>
                </a14:m>
                <a:endParaRPr lang="en-GB" sz="3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1834093" y="3508466"/>
                <a:ext cx="1656184" cy="584775"/>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966441" y="3482496"/>
                <a:ext cx="198022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𝑃</m:t>
                      </m:r>
                      <m:r>
                        <a:rPr lang="en-GB" sz="3200" b="0" i="1" smtClean="0">
                          <a:latin typeface="Cambria Math" panose="02040503050406030204" pitchFamily="18" charset="0"/>
                        </a:rPr>
                        <m:t>=6+</m:t>
                      </m:r>
                      <m:r>
                        <a:rPr lang="en-GB" sz="3200" b="0" i="1" smtClean="0">
                          <a:latin typeface="Cambria Math" panose="02040503050406030204" pitchFamily="18" charset="0"/>
                        </a:rPr>
                        <m:t>𝜋</m:t>
                      </m:r>
                    </m:oMath>
                  </m:oMathPara>
                </a14:m>
                <a:endParaRPr lang="en-GB" sz="3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966441" y="3482496"/>
                <a:ext cx="1980220" cy="584775"/>
              </a:xfrm>
              <a:prstGeom prst="rect">
                <a:avLst/>
              </a:prstGeom>
              <a:blipFill rotWithShape="0">
                <a:blip r:embed="rId3"/>
                <a:stretch>
                  <a:fillRect/>
                </a:stretch>
              </a:blipFill>
            </p:spPr>
            <p:txBody>
              <a:bodyPr/>
              <a:lstStyle/>
              <a:p>
                <a:r>
                  <a:rPr lang="en-GB">
                    <a:noFill/>
                  </a:rPr>
                  <a:t> </a:t>
                </a:r>
              </a:p>
            </p:txBody>
          </p:sp>
        </mc:Fallback>
      </mc:AlternateContent>
      <p:sp>
        <p:nvSpPr>
          <p:cNvPr id="19" name="TextBox 18"/>
          <p:cNvSpPr txBox="1"/>
          <p:nvPr/>
        </p:nvSpPr>
        <p:spPr>
          <a:xfrm>
            <a:off x="2296170" y="2393146"/>
            <a:ext cx="720080" cy="461665"/>
          </a:xfrm>
          <a:prstGeom prst="rect">
            <a:avLst/>
          </a:prstGeom>
          <a:noFill/>
        </p:spPr>
        <p:txBody>
          <a:bodyPr wrap="square" rtlCol="0">
            <a:spAutoFit/>
          </a:bodyPr>
          <a:lstStyle/>
          <a:p>
            <a:pPr algn="ctr"/>
            <a:r>
              <a:rPr lang="en-GB" sz="2400" dirty="0"/>
              <a:t>1</a:t>
            </a:r>
            <a:endParaRPr lang="en-GB" dirty="0"/>
          </a:p>
        </p:txBody>
      </p:sp>
      <p:cxnSp>
        <p:nvCxnSpPr>
          <p:cNvPr id="21" name="Straight Arrow Connector 20"/>
          <p:cNvCxnSpPr>
            <a:endCxn id="6" idx="3"/>
          </p:cNvCxnSpPr>
          <p:nvPr/>
        </p:nvCxnSpPr>
        <p:spPr>
          <a:xfrm>
            <a:off x="2646657" y="1453121"/>
            <a:ext cx="1720" cy="868788"/>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a:off x="2049757" y="2392921"/>
            <a:ext cx="1231900" cy="1270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27" name="TextBox 26"/>
          <p:cNvSpPr txBox="1"/>
          <p:nvPr/>
        </p:nvSpPr>
        <p:spPr>
          <a:xfrm>
            <a:off x="2434210" y="1761228"/>
            <a:ext cx="720080" cy="461665"/>
          </a:xfrm>
          <a:prstGeom prst="rect">
            <a:avLst/>
          </a:prstGeom>
          <a:noFill/>
        </p:spPr>
        <p:txBody>
          <a:bodyPr wrap="square" rtlCol="0">
            <a:spAutoFit/>
          </a:bodyPr>
          <a:lstStyle/>
          <a:p>
            <a:pPr algn="ctr"/>
            <a:r>
              <a:rPr lang="en-GB" sz="2400" dirty="0"/>
              <a:t>1</a:t>
            </a:r>
            <a:endParaRPr lang="en-GB" dirty="0"/>
          </a:p>
        </p:txBody>
      </p:sp>
      <p:sp>
        <p:nvSpPr>
          <p:cNvPr id="28" name="Rectangle 27"/>
          <p:cNvSpPr/>
          <p:nvPr/>
        </p:nvSpPr>
        <p:spPr>
          <a:xfrm>
            <a:off x="5466238" y="4093241"/>
            <a:ext cx="2160240" cy="2160000"/>
          </a:xfrm>
          <a:prstGeom prst="rect">
            <a:avLst/>
          </a:prstGeom>
          <a:solidFill>
            <a:schemeClr val="bg1">
              <a:lumMod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9" name="Pie 28"/>
          <p:cNvSpPr/>
          <p:nvPr/>
        </p:nvSpPr>
        <p:spPr>
          <a:xfrm rot="10800000">
            <a:off x="5467893" y="5173241"/>
            <a:ext cx="2160120" cy="2160000"/>
          </a:xfrm>
          <a:prstGeom prst="pie">
            <a:avLst>
              <a:gd name="adj1" fmla="val 0"/>
              <a:gd name="adj2" fmla="val 1080169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Pie 29"/>
          <p:cNvSpPr/>
          <p:nvPr/>
        </p:nvSpPr>
        <p:spPr>
          <a:xfrm>
            <a:off x="5466298" y="3013241"/>
            <a:ext cx="2160120" cy="2160000"/>
          </a:xfrm>
          <a:prstGeom prst="pie">
            <a:avLst>
              <a:gd name="adj1" fmla="val 0"/>
              <a:gd name="adj2" fmla="val 1080169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rot="5400000">
            <a:off x="7213156" y="4509692"/>
            <a:ext cx="2160001" cy="1327099"/>
          </a:xfrm>
          <a:prstGeom prst="triangle">
            <a:avLst>
              <a:gd name="adj" fmla="val 49412"/>
            </a:avLst>
          </a:prstGeom>
          <a:solidFill>
            <a:srgbClr val="A6A6A6"/>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33" name="Straight Connector 32"/>
          <p:cNvCxnSpPr/>
          <p:nvPr/>
        </p:nvCxnSpPr>
        <p:spPr>
          <a:xfrm flipH="1" flipV="1">
            <a:off x="7648575" y="4314825"/>
            <a:ext cx="3978" cy="1779191"/>
          </a:xfrm>
          <a:prstGeom prst="line">
            <a:avLst/>
          </a:prstGeom>
          <a:ln w="76200">
            <a:solidFill>
              <a:srgbClr val="A6A6A6"/>
            </a:solidFill>
          </a:ln>
        </p:spPr>
        <p:style>
          <a:lnRef idx="1">
            <a:schemeClr val="accent1"/>
          </a:lnRef>
          <a:fillRef idx="0">
            <a:schemeClr val="accent1"/>
          </a:fillRef>
          <a:effectRef idx="0">
            <a:schemeClr val="accent1"/>
          </a:effectRef>
          <a:fontRef idx="minor">
            <a:schemeClr val="tx1"/>
          </a:fontRef>
        </p:style>
      </p:cxnSp>
      <p:sp>
        <p:nvSpPr>
          <p:cNvPr id="38" name="Isosceles Triangle 37"/>
          <p:cNvSpPr/>
          <p:nvPr/>
        </p:nvSpPr>
        <p:spPr>
          <a:xfrm rot="16200000">
            <a:off x="3725290" y="4504827"/>
            <a:ext cx="2160001" cy="1327099"/>
          </a:xfrm>
          <a:prstGeom prst="triangle">
            <a:avLst>
              <a:gd name="adj" fmla="val 49412"/>
            </a:avLst>
          </a:prstGeom>
          <a:solidFill>
            <a:srgbClr val="A6A6A6"/>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39" name="Straight Arrow Connector 38"/>
          <p:cNvCxnSpPr/>
          <p:nvPr/>
        </p:nvCxnSpPr>
        <p:spPr>
          <a:xfrm>
            <a:off x="7723349" y="4237257"/>
            <a:ext cx="0" cy="1856756"/>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42" name="Straight Arrow Connector 41"/>
          <p:cNvCxnSpPr/>
          <p:nvPr/>
        </p:nvCxnSpPr>
        <p:spPr>
          <a:xfrm flipV="1">
            <a:off x="7785901" y="5166912"/>
            <a:ext cx="1085850" cy="1905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45" name="TextBox 44"/>
          <p:cNvSpPr txBox="1"/>
          <p:nvPr/>
        </p:nvSpPr>
        <p:spPr>
          <a:xfrm>
            <a:off x="7918455" y="4735751"/>
            <a:ext cx="720080" cy="461665"/>
          </a:xfrm>
          <a:prstGeom prst="rect">
            <a:avLst/>
          </a:prstGeom>
          <a:noFill/>
        </p:spPr>
        <p:txBody>
          <a:bodyPr wrap="square" rtlCol="0">
            <a:spAutoFit/>
          </a:bodyPr>
          <a:lstStyle/>
          <a:p>
            <a:pPr algn="ctr"/>
            <a:r>
              <a:rPr lang="en-GB" sz="2400" dirty="0"/>
              <a:t>3</a:t>
            </a:r>
            <a:endParaRPr lang="en-GB" dirty="0"/>
          </a:p>
        </p:txBody>
      </p:sp>
      <p:sp>
        <p:nvSpPr>
          <p:cNvPr id="46" name="TextBox 45"/>
          <p:cNvSpPr txBox="1"/>
          <p:nvPr/>
        </p:nvSpPr>
        <p:spPr>
          <a:xfrm>
            <a:off x="7202935" y="4735751"/>
            <a:ext cx="720080" cy="461665"/>
          </a:xfrm>
          <a:prstGeom prst="rect">
            <a:avLst/>
          </a:prstGeom>
          <a:noFill/>
        </p:spPr>
        <p:txBody>
          <a:bodyPr wrap="square" rtlCol="0">
            <a:spAutoFit/>
          </a:bodyPr>
          <a:lstStyle/>
          <a:p>
            <a:pPr algn="ctr"/>
            <a:r>
              <a:rPr lang="en-GB" sz="2400" dirty="0"/>
              <a:t>2</a:t>
            </a:r>
            <a:endParaRPr lang="en-GB" dirty="0"/>
          </a:p>
        </p:txBody>
      </p:sp>
      <p:sp>
        <p:nvSpPr>
          <p:cNvPr id="47" name="TextBox 46"/>
          <p:cNvSpPr txBox="1"/>
          <p:nvPr/>
        </p:nvSpPr>
        <p:spPr>
          <a:xfrm>
            <a:off x="4548564" y="4787803"/>
            <a:ext cx="720080" cy="461665"/>
          </a:xfrm>
          <a:prstGeom prst="rect">
            <a:avLst/>
          </a:prstGeom>
          <a:noFill/>
        </p:spPr>
        <p:txBody>
          <a:bodyPr wrap="square" rtlCol="0">
            <a:spAutoFit/>
          </a:bodyPr>
          <a:lstStyle/>
          <a:p>
            <a:pPr algn="ctr"/>
            <a:r>
              <a:rPr lang="en-GB" sz="2400" dirty="0"/>
              <a:t>3</a:t>
            </a:r>
            <a:endParaRPr lang="en-GB" dirty="0"/>
          </a:p>
        </p:txBody>
      </p:sp>
      <p:cxnSp>
        <p:nvCxnSpPr>
          <p:cNvPr id="48" name="Straight Connector 47"/>
          <p:cNvCxnSpPr/>
          <p:nvPr/>
        </p:nvCxnSpPr>
        <p:spPr>
          <a:xfrm flipH="1" flipV="1">
            <a:off x="5480474" y="4100168"/>
            <a:ext cx="2126458" cy="476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5487925" y="6267891"/>
            <a:ext cx="2126458" cy="476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4309591" y="5185962"/>
            <a:ext cx="1085850" cy="1905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51" name="Straight Connector 50"/>
          <p:cNvCxnSpPr/>
          <p:nvPr/>
        </p:nvCxnSpPr>
        <p:spPr>
          <a:xfrm flipV="1">
            <a:off x="5445132" y="4335856"/>
            <a:ext cx="2383" cy="1750219"/>
          </a:xfrm>
          <a:prstGeom prst="line">
            <a:avLst/>
          </a:prstGeom>
          <a:ln w="76200">
            <a:solidFill>
              <a:srgbClr val="A6A6A6"/>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p:cNvSpPr txBox="1"/>
              <p:nvPr/>
            </p:nvSpPr>
            <p:spPr>
              <a:xfrm>
                <a:off x="5379510" y="6248377"/>
                <a:ext cx="2322075"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𝐴</m:t>
                      </m:r>
                      <m:r>
                        <a:rPr lang="en-GB" sz="3200" b="0" i="1" smtClean="0">
                          <a:latin typeface="Cambria Math" panose="02040503050406030204" pitchFamily="18" charset="0"/>
                        </a:rPr>
                        <m:t>=10−</m:t>
                      </m:r>
                      <m:r>
                        <a:rPr lang="en-GB" sz="3200" b="0" i="1" smtClean="0">
                          <a:latin typeface="Cambria Math" panose="02040503050406030204" pitchFamily="18" charset="0"/>
                        </a:rPr>
                        <m:t>𝜋</m:t>
                      </m:r>
                    </m:oMath>
                  </m:oMathPara>
                </a14:m>
                <a:endParaRPr lang="en-GB" sz="3200" dirty="0"/>
              </a:p>
            </p:txBody>
          </p:sp>
        </mc:Choice>
        <mc:Fallback xmlns="">
          <p:sp>
            <p:nvSpPr>
              <p:cNvPr id="55" name="TextBox 54"/>
              <p:cNvSpPr txBox="1">
                <a:spLocks noRot="1" noChangeAspect="1" noMove="1" noResize="1" noEditPoints="1" noAdjustHandles="1" noChangeArrowheads="1" noChangeShapeType="1" noTextEdit="1"/>
              </p:cNvSpPr>
              <p:nvPr/>
            </p:nvSpPr>
            <p:spPr>
              <a:xfrm>
                <a:off x="5379510" y="6248377"/>
                <a:ext cx="2322075" cy="584775"/>
              </a:xfrm>
              <a:prstGeom prst="rect">
                <a:avLst/>
              </a:prstGeom>
              <a:blipFill rotWithShape="0">
                <a:blip r:embed="rId4"/>
                <a:stretch>
                  <a:fillRect/>
                </a:stretch>
              </a:blipFill>
            </p:spPr>
            <p:txBody>
              <a:bodyPr/>
              <a:lstStyle/>
              <a:p>
                <a:r>
                  <a:rPr lang="en-GB">
                    <a:noFill/>
                  </a:rPr>
                  <a:t> </a:t>
                </a:r>
              </a:p>
            </p:txBody>
          </p:sp>
        </mc:Fallback>
      </mc:AlternateContent>
      <p:sp>
        <p:nvSpPr>
          <p:cNvPr id="56" name="Rectangle 55"/>
          <p:cNvSpPr/>
          <p:nvPr/>
        </p:nvSpPr>
        <p:spPr>
          <a:xfrm>
            <a:off x="1525250" y="4957791"/>
            <a:ext cx="900000" cy="900000"/>
          </a:xfrm>
          <a:prstGeom prst="rect">
            <a:avLst/>
          </a:prstGeom>
          <a:solidFill>
            <a:schemeClr val="bg1">
              <a:lumMod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7" name="Pie 56"/>
          <p:cNvSpPr/>
          <p:nvPr/>
        </p:nvSpPr>
        <p:spPr>
          <a:xfrm>
            <a:off x="1526890" y="4957791"/>
            <a:ext cx="1800000" cy="1800000"/>
          </a:xfrm>
          <a:prstGeom prst="pie">
            <a:avLst>
              <a:gd name="adj1" fmla="val 16148658"/>
              <a:gd name="adj2" fmla="val 10801697"/>
            </a:avLst>
          </a:prstGeom>
          <a:solidFill>
            <a:srgbClr val="A6A6A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Pie 57"/>
          <p:cNvSpPr/>
          <p:nvPr/>
        </p:nvSpPr>
        <p:spPr>
          <a:xfrm rot="10800000">
            <a:off x="622061" y="4057791"/>
            <a:ext cx="1800000" cy="1800000"/>
          </a:xfrm>
          <a:prstGeom prst="pie">
            <a:avLst>
              <a:gd name="adj1" fmla="val 16148658"/>
              <a:gd name="adj2" fmla="val 10801697"/>
            </a:avLst>
          </a:prstGeom>
          <a:solidFill>
            <a:srgbClr val="A6A6A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p:cNvSpPr txBox="1"/>
          <p:nvPr/>
        </p:nvSpPr>
        <p:spPr>
          <a:xfrm>
            <a:off x="1615361" y="4496126"/>
            <a:ext cx="720080" cy="461665"/>
          </a:xfrm>
          <a:prstGeom prst="rect">
            <a:avLst/>
          </a:prstGeom>
          <a:noFill/>
        </p:spPr>
        <p:txBody>
          <a:bodyPr wrap="square" rtlCol="0">
            <a:spAutoFit/>
          </a:bodyPr>
          <a:lstStyle/>
          <a:p>
            <a:pPr algn="ctr"/>
            <a:r>
              <a:rPr lang="en-GB" sz="2400" dirty="0"/>
              <a:t>2</a:t>
            </a:r>
            <a:endParaRPr lang="en-GB" dirty="0"/>
          </a:p>
        </p:txBody>
      </p:sp>
      <p:cxnSp>
        <p:nvCxnSpPr>
          <p:cNvPr id="60" name="Straight Arrow Connector 59"/>
          <p:cNvCxnSpPr/>
          <p:nvPr/>
        </p:nvCxnSpPr>
        <p:spPr>
          <a:xfrm>
            <a:off x="1551506" y="4882412"/>
            <a:ext cx="872040" cy="7384"/>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62" name="TextBox 61"/>
              <p:cNvSpPr txBox="1"/>
              <p:nvPr/>
            </p:nvSpPr>
            <p:spPr>
              <a:xfrm>
                <a:off x="95186" y="6259529"/>
                <a:ext cx="1833655"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𝑃</m:t>
                      </m:r>
                      <m:r>
                        <a:rPr lang="en-GB" sz="3200" b="0" i="1" smtClean="0">
                          <a:latin typeface="Cambria Math" panose="02040503050406030204" pitchFamily="18" charset="0"/>
                        </a:rPr>
                        <m:t>=6</m:t>
                      </m:r>
                      <m:r>
                        <a:rPr lang="en-GB" sz="3200" b="0" i="1" smtClean="0">
                          <a:latin typeface="Cambria Math" panose="02040503050406030204" pitchFamily="18" charset="0"/>
                        </a:rPr>
                        <m:t>𝜋</m:t>
                      </m:r>
                    </m:oMath>
                  </m:oMathPara>
                </a14:m>
                <a:endParaRPr lang="en-GB" sz="3200" dirty="0"/>
              </a:p>
            </p:txBody>
          </p:sp>
        </mc:Choice>
        <mc:Fallback xmlns="">
          <p:sp>
            <p:nvSpPr>
              <p:cNvPr id="62" name="TextBox 61"/>
              <p:cNvSpPr txBox="1">
                <a:spLocks noRot="1" noChangeAspect="1" noMove="1" noResize="1" noEditPoints="1" noAdjustHandles="1" noChangeArrowheads="1" noChangeShapeType="1" noTextEdit="1"/>
              </p:cNvSpPr>
              <p:nvPr/>
            </p:nvSpPr>
            <p:spPr>
              <a:xfrm>
                <a:off x="95186" y="6259529"/>
                <a:ext cx="1833655" cy="584775"/>
              </a:xfrm>
              <a:prstGeom prst="rect">
                <a:avLst/>
              </a:prstGeom>
              <a:blipFill rotWithShape="0">
                <a:blip r:embed="rId5"/>
                <a:stretch>
                  <a:fillRect/>
                </a:stretch>
              </a:blipFill>
            </p:spPr>
            <p:txBody>
              <a:bodyPr/>
              <a:lstStyle/>
              <a:p>
                <a:r>
                  <a:rPr lang="en-GB">
                    <a:noFill/>
                  </a:rPr>
                  <a:t> </a:t>
                </a:r>
              </a:p>
            </p:txBody>
          </p:sp>
        </mc:Fallback>
      </mc:AlternateContent>
      <p:sp>
        <p:nvSpPr>
          <p:cNvPr id="63" name="Rectangle 62"/>
          <p:cNvSpPr/>
          <p:nvPr/>
        </p:nvSpPr>
        <p:spPr>
          <a:xfrm>
            <a:off x="593802" y="813133"/>
            <a:ext cx="418212" cy="4586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t>1</a:t>
            </a:r>
          </a:p>
        </p:txBody>
      </p:sp>
      <p:sp>
        <p:nvSpPr>
          <p:cNvPr id="64" name="Rectangle 63"/>
          <p:cNvSpPr/>
          <p:nvPr/>
        </p:nvSpPr>
        <p:spPr>
          <a:xfrm>
            <a:off x="4187284" y="823599"/>
            <a:ext cx="418212" cy="4586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t>2</a:t>
            </a:r>
          </a:p>
        </p:txBody>
      </p:sp>
      <p:sp>
        <p:nvSpPr>
          <p:cNvPr id="65" name="Rectangle 64"/>
          <p:cNvSpPr/>
          <p:nvPr/>
        </p:nvSpPr>
        <p:spPr>
          <a:xfrm>
            <a:off x="163027" y="3870824"/>
            <a:ext cx="418212" cy="4586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t>3</a:t>
            </a:r>
          </a:p>
        </p:txBody>
      </p:sp>
      <p:sp>
        <p:nvSpPr>
          <p:cNvPr id="66" name="Rectangle 65"/>
          <p:cNvSpPr/>
          <p:nvPr/>
        </p:nvSpPr>
        <p:spPr>
          <a:xfrm>
            <a:off x="3935165" y="3965901"/>
            <a:ext cx="418212" cy="4586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t>4</a:t>
            </a:r>
          </a:p>
        </p:txBody>
      </p:sp>
      <p:sp>
        <p:nvSpPr>
          <p:cNvPr id="67" name="Rectangle 66"/>
          <p:cNvSpPr/>
          <p:nvPr/>
        </p:nvSpPr>
        <p:spPr>
          <a:xfrm>
            <a:off x="2794250" y="3392024"/>
            <a:ext cx="696027" cy="6657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8" name="Rectangle 67"/>
          <p:cNvSpPr/>
          <p:nvPr/>
        </p:nvSpPr>
        <p:spPr>
          <a:xfrm>
            <a:off x="5885674" y="3463586"/>
            <a:ext cx="1147715" cy="6657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9" name="Rectangle 68"/>
          <p:cNvSpPr/>
          <p:nvPr/>
        </p:nvSpPr>
        <p:spPr>
          <a:xfrm>
            <a:off x="1110057" y="6313714"/>
            <a:ext cx="515544" cy="4873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0" name="Rectangle 69"/>
          <p:cNvSpPr/>
          <p:nvPr/>
        </p:nvSpPr>
        <p:spPr>
          <a:xfrm>
            <a:off x="6350397" y="6313714"/>
            <a:ext cx="1351188" cy="4873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6232334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7"/>
                                        </p:tgtEl>
                                      </p:cBhvr>
                                    </p:animEffect>
                                    <p:set>
                                      <p:cBhvr>
                                        <p:cTn id="7"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8" restart="whenNotActive" fill="hold" evtFilter="cancelBubble" nodeType="interactiveSeq">
                <p:stCondLst>
                  <p:cond evt="onClick" delay="0">
                    <p:tgtEl>
                      <p:spTgt spid="6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68"/>
                                        </p:tgtEl>
                                      </p:cBhvr>
                                    </p:animEffect>
                                    <p:set>
                                      <p:cBhvr>
                                        <p:cTn id="13"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14" restart="whenNotActive" fill="hold" evtFilter="cancelBubble" nodeType="interactiveSeq">
                <p:stCondLst>
                  <p:cond evt="onClick" delay="0">
                    <p:tgtEl>
                      <p:spTgt spid="6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69"/>
                                        </p:tgtEl>
                                      </p:cBhvr>
                                    </p:animEffect>
                                    <p:set>
                                      <p:cBhvr>
                                        <p:cTn id="19"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20" restart="whenNotActive" fill="hold" evtFilter="cancelBubble" nodeType="interactiveSeq">
                <p:stCondLst>
                  <p:cond evt="onClick" delay="0">
                    <p:tgtEl>
                      <p:spTgt spid="7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70"/>
                                        </p:tgtEl>
                                      </p:cBhvr>
                                    </p:animEffect>
                                    <p:set>
                                      <p:cBhvr>
                                        <p:cTn id="25"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childTnLst>
        </p:cTn>
      </p:par>
    </p:tnLst>
    <p:bldLst>
      <p:bldP spid="67" grpId="0" animBg="1"/>
      <p:bldP spid="68" grpId="0" animBg="1"/>
      <p:bldP spid="69" grpId="0" animBg="1"/>
      <p:bldP spid="7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1988840"/>
            <a:ext cx="1800000" cy="1800000"/>
          </a:xfrm>
          <a:prstGeom prst="rect">
            <a:avLst/>
          </a:prstGeom>
          <a:solidFill>
            <a:schemeClr val="bg1">
              <a:lumMod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LEVEL 1 </a:t>
              </a:r>
              <a:r>
                <a:rPr lang="en-GB" sz="3200" dirty="0"/>
                <a:t>:: Solutions</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Pie 5"/>
          <p:cNvSpPr/>
          <p:nvPr/>
        </p:nvSpPr>
        <p:spPr>
          <a:xfrm rot="10800000">
            <a:off x="1400400" y="1087600"/>
            <a:ext cx="1800000" cy="1800000"/>
          </a:xfrm>
          <a:prstGeom prst="pie">
            <a:avLst>
              <a:gd name="adj1" fmla="val 6172"/>
              <a:gd name="adj2" fmla="val 10801697"/>
            </a:avLst>
          </a:prstGeom>
          <a:solidFill>
            <a:srgbClr val="A6A6A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e 6"/>
          <p:cNvSpPr/>
          <p:nvPr/>
        </p:nvSpPr>
        <p:spPr>
          <a:xfrm rot="16200000">
            <a:off x="2748568" y="1985116"/>
            <a:ext cx="900000" cy="900000"/>
          </a:xfrm>
          <a:prstGeom prst="pie">
            <a:avLst>
              <a:gd name="adj1" fmla="val 6172"/>
              <a:gd name="adj2" fmla="val 10801697"/>
            </a:avLst>
          </a:prstGeom>
          <a:solidFill>
            <a:srgbClr val="A6A6A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e 7"/>
          <p:cNvSpPr/>
          <p:nvPr/>
        </p:nvSpPr>
        <p:spPr>
          <a:xfrm rot="16200000">
            <a:off x="2762300" y="2871975"/>
            <a:ext cx="900000" cy="900000"/>
          </a:xfrm>
          <a:prstGeom prst="pie">
            <a:avLst>
              <a:gd name="adj1" fmla="val 6172"/>
              <a:gd name="adj2" fmla="val 10801697"/>
            </a:avLst>
          </a:prstGeom>
          <a:solidFill>
            <a:srgbClr val="A6A6A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ie 8"/>
          <p:cNvSpPr/>
          <p:nvPr/>
        </p:nvSpPr>
        <p:spPr>
          <a:xfrm>
            <a:off x="1400399" y="3563840"/>
            <a:ext cx="450000" cy="450000"/>
          </a:xfrm>
          <a:prstGeom prst="pie">
            <a:avLst>
              <a:gd name="adj1" fmla="val 6172"/>
              <a:gd name="adj2" fmla="val 10801697"/>
            </a:avLst>
          </a:prstGeom>
          <a:solidFill>
            <a:srgbClr val="A6A6A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e 9"/>
          <p:cNvSpPr/>
          <p:nvPr/>
        </p:nvSpPr>
        <p:spPr>
          <a:xfrm>
            <a:off x="1867380" y="3563840"/>
            <a:ext cx="450000" cy="450000"/>
          </a:xfrm>
          <a:prstGeom prst="pie">
            <a:avLst>
              <a:gd name="adj1" fmla="val 6172"/>
              <a:gd name="adj2" fmla="val 10801697"/>
            </a:avLst>
          </a:prstGeom>
          <a:solidFill>
            <a:srgbClr val="A6A6A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ie 10"/>
          <p:cNvSpPr/>
          <p:nvPr/>
        </p:nvSpPr>
        <p:spPr>
          <a:xfrm>
            <a:off x="2321706" y="3555408"/>
            <a:ext cx="450000" cy="450000"/>
          </a:xfrm>
          <a:prstGeom prst="pie">
            <a:avLst>
              <a:gd name="adj1" fmla="val 6172"/>
              <a:gd name="adj2" fmla="val 10801697"/>
            </a:avLst>
          </a:prstGeom>
          <a:solidFill>
            <a:srgbClr val="A6A6A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ie 11"/>
          <p:cNvSpPr/>
          <p:nvPr/>
        </p:nvSpPr>
        <p:spPr>
          <a:xfrm>
            <a:off x="2767380" y="3555408"/>
            <a:ext cx="450000" cy="450000"/>
          </a:xfrm>
          <a:prstGeom prst="pie">
            <a:avLst>
              <a:gd name="adj1" fmla="val 6172"/>
              <a:gd name="adj2" fmla="val 10801697"/>
            </a:avLst>
          </a:prstGeom>
          <a:solidFill>
            <a:srgbClr val="A6A6A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400399" y="1985115"/>
            <a:ext cx="1798169" cy="178686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p:cNvCxnSpPr/>
          <p:nvPr/>
        </p:nvCxnSpPr>
        <p:spPr>
          <a:xfrm>
            <a:off x="1242360" y="1986752"/>
            <a:ext cx="0" cy="1802088"/>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683568" y="2654283"/>
            <a:ext cx="720080" cy="461665"/>
          </a:xfrm>
          <a:prstGeom prst="rect">
            <a:avLst/>
          </a:prstGeom>
          <a:noFill/>
        </p:spPr>
        <p:txBody>
          <a:bodyPr wrap="square" rtlCol="0">
            <a:spAutoFit/>
          </a:bodyPr>
          <a:lstStyle/>
          <a:p>
            <a:pPr algn="ctr"/>
            <a:r>
              <a:rPr lang="en-GB" sz="2400" dirty="0"/>
              <a:t>8</a:t>
            </a:r>
            <a:endParaRPr lang="en-GB" dirty="0"/>
          </a:p>
        </p:txBody>
      </p:sp>
      <mc:AlternateContent xmlns:mc="http://schemas.openxmlformats.org/markup-compatibility/2006" xmlns:a14="http://schemas.microsoft.com/office/drawing/2010/main">
        <mc:Choice Requires="a14">
          <p:sp>
            <p:nvSpPr>
              <p:cNvPr id="17" name="TextBox 16"/>
              <p:cNvSpPr txBox="1"/>
              <p:nvPr/>
            </p:nvSpPr>
            <p:spPr>
              <a:xfrm>
                <a:off x="1043608" y="4145030"/>
                <a:ext cx="2453999"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𝐴</m:t>
                      </m:r>
                      <m:r>
                        <a:rPr lang="en-GB" sz="3200" b="0" i="1" smtClean="0">
                          <a:latin typeface="Cambria Math" panose="02040503050406030204" pitchFamily="18" charset="0"/>
                        </a:rPr>
                        <m:t>=64−2</m:t>
                      </m:r>
                      <m:r>
                        <a:rPr lang="en-GB" sz="3200" b="0" i="1" smtClean="0">
                          <a:latin typeface="Cambria Math" panose="02040503050406030204" pitchFamily="18" charset="0"/>
                        </a:rPr>
                        <m:t>𝜋</m:t>
                      </m:r>
                    </m:oMath>
                  </m:oMathPara>
                </a14:m>
                <a:endParaRPr lang="en-GB" sz="3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1043608" y="4145030"/>
                <a:ext cx="2453999" cy="584775"/>
              </a:xfrm>
              <a:prstGeom prst="rect">
                <a:avLst/>
              </a:prstGeom>
              <a:blipFill rotWithShape="0">
                <a:blip r:embed="rId2"/>
                <a:stretch>
                  <a:fillRect/>
                </a:stretch>
              </a:blipFill>
            </p:spPr>
            <p:txBody>
              <a:bodyPr/>
              <a:lstStyle/>
              <a:p>
                <a:r>
                  <a:rPr lang="en-GB">
                    <a:noFill/>
                  </a:rPr>
                  <a:t> </a:t>
                </a:r>
              </a:p>
            </p:txBody>
          </p:sp>
        </mc:Fallback>
      </mc:AlternateContent>
      <p:grpSp>
        <p:nvGrpSpPr>
          <p:cNvPr id="32" name="Group 31"/>
          <p:cNvGrpSpPr/>
          <p:nvPr/>
        </p:nvGrpSpPr>
        <p:grpSpPr>
          <a:xfrm>
            <a:off x="5007220" y="1645608"/>
            <a:ext cx="2474323" cy="2452732"/>
            <a:chOff x="5541478" y="1768356"/>
            <a:chExt cx="1476333" cy="1445523"/>
          </a:xfrm>
        </p:grpSpPr>
        <p:sp>
          <p:nvSpPr>
            <p:cNvPr id="23" name="Arc 22"/>
            <p:cNvSpPr/>
            <p:nvPr/>
          </p:nvSpPr>
          <p:spPr>
            <a:xfrm rot="5400000">
              <a:off x="5541478" y="2487495"/>
              <a:ext cx="720000" cy="720000"/>
            </a:xfrm>
            <a:prstGeom prst="arc">
              <a:avLst>
                <a:gd name="adj1" fmla="val 16200000"/>
                <a:gd name="adj2" fmla="val 11017837"/>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sp>
          <p:nvSpPr>
            <p:cNvPr id="29" name="Arc 28"/>
            <p:cNvSpPr/>
            <p:nvPr/>
          </p:nvSpPr>
          <p:spPr>
            <a:xfrm rot="10800000">
              <a:off x="5578212" y="1768356"/>
              <a:ext cx="720000" cy="720000"/>
            </a:xfrm>
            <a:prstGeom prst="arc">
              <a:avLst>
                <a:gd name="adj1" fmla="val 10808611"/>
                <a:gd name="adj2" fmla="val 16398183"/>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sp>
          <p:nvSpPr>
            <p:cNvPr id="30" name="Arc 29"/>
            <p:cNvSpPr/>
            <p:nvPr/>
          </p:nvSpPr>
          <p:spPr>
            <a:xfrm rot="10800000">
              <a:off x="6260808" y="2493879"/>
              <a:ext cx="720000" cy="720000"/>
            </a:xfrm>
            <a:prstGeom prst="arc">
              <a:avLst>
                <a:gd name="adj1" fmla="val 21592616"/>
                <a:gd name="adj2" fmla="val 5564705"/>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sp>
          <p:nvSpPr>
            <p:cNvPr id="31" name="Arc 30"/>
            <p:cNvSpPr/>
            <p:nvPr/>
          </p:nvSpPr>
          <p:spPr>
            <a:xfrm rot="16200000">
              <a:off x="6297811" y="1772816"/>
              <a:ext cx="720000" cy="720000"/>
            </a:xfrm>
            <a:prstGeom prst="arc">
              <a:avLst>
                <a:gd name="adj1" fmla="val 16200000"/>
                <a:gd name="adj2" fmla="val 11037383"/>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grpSp>
      <p:sp>
        <p:nvSpPr>
          <p:cNvPr id="33" name="Oval 32"/>
          <p:cNvSpPr/>
          <p:nvPr/>
        </p:nvSpPr>
        <p:spPr>
          <a:xfrm>
            <a:off x="5570095" y="3431424"/>
            <a:ext cx="75848" cy="787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4" name="Oval 33"/>
          <p:cNvSpPr/>
          <p:nvPr/>
        </p:nvSpPr>
        <p:spPr>
          <a:xfrm>
            <a:off x="6843017" y="2225111"/>
            <a:ext cx="75848" cy="787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35" name="Straight Arrow Connector 34"/>
          <p:cNvCxnSpPr/>
          <p:nvPr/>
        </p:nvCxnSpPr>
        <p:spPr>
          <a:xfrm>
            <a:off x="5686425" y="3467100"/>
            <a:ext cx="504825" cy="9525"/>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38" name="TextBox 37"/>
          <p:cNvSpPr txBox="1"/>
          <p:nvPr/>
        </p:nvSpPr>
        <p:spPr>
          <a:xfrm>
            <a:off x="5578797" y="3053916"/>
            <a:ext cx="720080" cy="461665"/>
          </a:xfrm>
          <a:prstGeom prst="rect">
            <a:avLst/>
          </a:prstGeom>
          <a:noFill/>
        </p:spPr>
        <p:txBody>
          <a:bodyPr wrap="square" rtlCol="0">
            <a:spAutoFit/>
          </a:bodyPr>
          <a:lstStyle/>
          <a:p>
            <a:pPr algn="ctr"/>
            <a:r>
              <a:rPr lang="en-GB" sz="2400" dirty="0"/>
              <a:t>4</a:t>
            </a:r>
            <a:endParaRPr lang="en-GB" dirty="0"/>
          </a:p>
        </p:txBody>
      </p:sp>
      <p:sp>
        <p:nvSpPr>
          <p:cNvPr id="39" name="TextBox 38"/>
          <p:cNvSpPr txBox="1"/>
          <p:nvPr/>
        </p:nvSpPr>
        <p:spPr>
          <a:xfrm>
            <a:off x="6460207" y="3109601"/>
            <a:ext cx="1969418" cy="523220"/>
          </a:xfrm>
          <a:prstGeom prst="rect">
            <a:avLst/>
          </a:prstGeom>
          <a:noFill/>
        </p:spPr>
        <p:txBody>
          <a:bodyPr wrap="square" rtlCol="0">
            <a:spAutoFit/>
          </a:bodyPr>
          <a:lstStyle/>
          <a:p>
            <a:r>
              <a:rPr lang="en-GB" sz="1400" dirty="0"/>
              <a:t>(Hint: count how many quarter circles you have)</a:t>
            </a:r>
          </a:p>
        </p:txBody>
      </p:sp>
      <mc:AlternateContent xmlns:mc="http://schemas.openxmlformats.org/markup-compatibility/2006" xmlns:a14="http://schemas.microsoft.com/office/drawing/2010/main">
        <mc:Choice Requires="a14">
          <p:sp>
            <p:nvSpPr>
              <p:cNvPr id="40" name="TextBox 39"/>
              <p:cNvSpPr txBox="1"/>
              <p:nvPr/>
            </p:nvSpPr>
            <p:spPr>
              <a:xfrm>
                <a:off x="5071877" y="4171669"/>
                <a:ext cx="2453999"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𝑃</m:t>
                      </m:r>
                      <m:r>
                        <a:rPr lang="en-GB" sz="3200" b="0" i="1" smtClean="0">
                          <a:latin typeface="Cambria Math" panose="02040503050406030204" pitchFamily="18" charset="0"/>
                        </a:rPr>
                        <m:t>=16</m:t>
                      </m:r>
                      <m:r>
                        <a:rPr lang="en-GB" sz="3200" b="0" i="1" smtClean="0">
                          <a:latin typeface="Cambria Math" panose="02040503050406030204" pitchFamily="18" charset="0"/>
                        </a:rPr>
                        <m:t>𝜋</m:t>
                      </m:r>
                    </m:oMath>
                  </m:oMathPara>
                </a14:m>
                <a:endParaRPr lang="en-GB" sz="3200" dirty="0"/>
              </a:p>
            </p:txBody>
          </p:sp>
        </mc:Choice>
        <mc:Fallback xmlns="">
          <p:sp>
            <p:nvSpPr>
              <p:cNvPr id="40" name="TextBox 39"/>
              <p:cNvSpPr txBox="1">
                <a:spLocks noRot="1" noChangeAspect="1" noMove="1" noResize="1" noEditPoints="1" noAdjustHandles="1" noChangeArrowheads="1" noChangeShapeType="1" noTextEdit="1"/>
              </p:cNvSpPr>
              <p:nvPr/>
            </p:nvSpPr>
            <p:spPr>
              <a:xfrm>
                <a:off x="5071877" y="4171669"/>
                <a:ext cx="2453999" cy="584775"/>
              </a:xfrm>
              <a:prstGeom prst="rect">
                <a:avLst/>
              </a:prstGeom>
              <a:blipFill rotWithShape="0">
                <a:blip r:embed="rId3"/>
                <a:stretch>
                  <a:fillRect/>
                </a:stretch>
              </a:blipFill>
            </p:spPr>
            <p:txBody>
              <a:bodyPr/>
              <a:lstStyle/>
              <a:p>
                <a:r>
                  <a:rPr lang="en-GB">
                    <a:noFill/>
                  </a:rPr>
                  <a:t> </a:t>
                </a:r>
              </a:p>
            </p:txBody>
          </p:sp>
        </mc:Fallback>
      </mc:AlternateContent>
      <p:sp>
        <p:nvSpPr>
          <p:cNvPr id="41" name="Rectangle 40"/>
          <p:cNvSpPr/>
          <p:nvPr/>
        </p:nvSpPr>
        <p:spPr>
          <a:xfrm>
            <a:off x="395536" y="1023844"/>
            <a:ext cx="418212" cy="4586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t>5</a:t>
            </a:r>
          </a:p>
        </p:txBody>
      </p:sp>
      <p:sp>
        <p:nvSpPr>
          <p:cNvPr id="42" name="Rectangle 41"/>
          <p:cNvSpPr/>
          <p:nvPr/>
        </p:nvSpPr>
        <p:spPr>
          <a:xfrm>
            <a:off x="4650574" y="1023844"/>
            <a:ext cx="418212" cy="4586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t>6</a:t>
            </a:r>
          </a:p>
        </p:txBody>
      </p:sp>
      <p:sp>
        <p:nvSpPr>
          <p:cNvPr id="43" name="Rectangle 42"/>
          <p:cNvSpPr/>
          <p:nvPr/>
        </p:nvSpPr>
        <p:spPr>
          <a:xfrm>
            <a:off x="1952569" y="4223657"/>
            <a:ext cx="1545374" cy="4873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4" name="Rectangle 43"/>
          <p:cNvSpPr/>
          <p:nvPr/>
        </p:nvSpPr>
        <p:spPr>
          <a:xfrm>
            <a:off x="6298876" y="4220389"/>
            <a:ext cx="1545374" cy="4873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5857112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3"/>
                                        </p:tgtEl>
                                      </p:cBhvr>
                                    </p:animEffect>
                                    <p:set>
                                      <p:cBhvr>
                                        <p:cTn id="7"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8" restart="whenNotActive" fill="hold" evtFilter="cancelBubble" nodeType="interactiveSeq">
                <p:stCondLst>
                  <p:cond evt="onClick" delay="0">
                    <p:tgtEl>
                      <p:spTgt spid="4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4"/>
                                        </p:tgtEl>
                                      </p:cBhvr>
                                    </p:animEffect>
                                    <p:set>
                                      <p:cBhvr>
                                        <p:cTn id="13"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bldLst>
      <p:bldP spid="43" grpId="0" animBg="1"/>
      <p:bldP spid="4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e 1"/>
          <p:cNvSpPr/>
          <p:nvPr/>
        </p:nvSpPr>
        <p:spPr>
          <a:xfrm rot="10800000">
            <a:off x="1315944" y="1190047"/>
            <a:ext cx="2880000" cy="2880000"/>
          </a:xfrm>
          <a:prstGeom prst="pie">
            <a:avLst>
              <a:gd name="adj1" fmla="val 6172"/>
              <a:gd name="adj2" fmla="val 10801697"/>
            </a:avLst>
          </a:prstGeom>
          <a:solidFill>
            <a:srgbClr val="A6A6A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LEVEL 2 </a:t>
              </a:r>
              <a:r>
                <a:rPr lang="en-GB" sz="3200" dirty="0"/>
                <a:t>:: Solutions</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Oval 5"/>
          <p:cNvSpPr/>
          <p:nvPr/>
        </p:nvSpPr>
        <p:spPr>
          <a:xfrm>
            <a:off x="2036025" y="1190047"/>
            <a:ext cx="1440160" cy="144016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5436096" y="980848"/>
            <a:ext cx="2160000" cy="2160000"/>
          </a:xfrm>
          <a:prstGeom prst="ellipse">
            <a:avLst/>
          </a:prstGeom>
          <a:solidFill>
            <a:srgbClr val="A6A6A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5796016" y="1340848"/>
            <a:ext cx="1440160" cy="144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6156096" y="1700848"/>
            <a:ext cx="720000" cy="720000"/>
          </a:xfrm>
          <a:prstGeom prst="ellipse">
            <a:avLst/>
          </a:prstGeom>
          <a:solidFill>
            <a:srgbClr val="A6A6A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p:cNvCxnSpPr/>
          <p:nvPr/>
        </p:nvCxnSpPr>
        <p:spPr>
          <a:xfrm flipV="1">
            <a:off x="2774993" y="1237672"/>
            <a:ext cx="162" cy="1368152"/>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2576025" y="1679294"/>
            <a:ext cx="720080" cy="461665"/>
          </a:xfrm>
          <a:prstGeom prst="rect">
            <a:avLst/>
          </a:prstGeom>
          <a:noFill/>
        </p:spPr>
        <p:txBody>
          <a:bodyPr wrap="square" rtlCol="0">
            <a:spAutoFit/>
          </a:bodyPr>
          <a:lstStyle/>
          <a:p>
            <a:pPr algn="ctr"/>
            <a:r>
              <a:rPr lang="en-GB" sz="2400" dirty="0"/>
              <a:t>6</a:t>
            </a:r>
            <a:endParaRPr lang="en-GB" dirty="0"/>
          </a:p>
        </p:txBody>
      </p:sp>
      <p:cxnSp>
        <p:nvCxnSpPr>
          <p:cNvPr id="15" name="Straight Arrow Connector 14"/>
          <p:cNvCxnSpPr/>
          <p:nvPr/>
        </p:nvCxnSpPr>
        <p:spPr>
          <a:xfrm flipV="1">
            <a:off x="6575425" y="2070100"/>
            <a:ext cx="292100" cy="3176"/>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6" name="Oval 15"/>
          <p:cNvSpPr/>
          <p:nvPr/>
        </p:nvSpPr>
        <p:spPr>
          <a:xfrm>
            <a:off x="6496804" y="2044973"/>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19" name="Straight Arrow Connector 18"/>
          <p:cNvCxnSpPr/>
          <p:nvPr/>
        </p:nvCxnSpPr>
        <p:spPr>
          <a:xfrm flipV="1">
            <a:off x="6896832" y="2064656"/>
            <a:ext cx="292100" cy="3176"/>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flipV="1">
            <a:off x="7252024" y="2057944"/>
            <a:ext cx="292100" cy="3176"/>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6511276" y="1723708"/>
            <a:ext cx="396224" cy="369332"/>
          </a:xfrm>
          <a:prstGeom prst="rect">
            <a:avLst/>
          </a:prstGeom>
          <a:noFill/>
        </p:spPr>
        <p:txBody>
          <a:bodyPr wrap="square" rtlCol="0">
            <a:spAutoFit/>
          </a:bodyPr>
          <a:lstStyle/>
          <a:p>
            <a:pPr algn="ctr"/>
            <a:r>
              <a:rPr lang="en-GB" dirty="0"/>
              <a:t>1</a:t>
            </a:r>
            <a:endParaRPr lang="en-GB" sz="1400" dirty="0"/>
          </a:p>
        </p:txBody>
      </p:sp>
      <p:sp>
        <p:nvSpPr>
          <p:cNvPr id="22" name="TextBox 21"/>
          <p:cNvSpPr txBox="1"/>
          <p:nvPr/>
        </p:nvSpPr>
        <p:spPr>
          <a:xfrm>
            <a:off x="6844238" y="1717676"/>
            <a:ext cx="396224" cy="369332"/>
          </a:xfrm>
          <a:prstGeom prst="rect">
            <a:avLst/>
          </a:prstGeom>
          <a:noFill/>
        </p:spPr>
        <p:txBody>
          <a:bodyPr wrap="square" rtlCol="0">
            <a:spAutoFit/>
          </a:bodyPr>
          <a:lstStyle/>
          <a:p>
            <a:pPr algn="ctr"/>
            <a:r>
              <a:rPr lang="en-GB" dirty="0"/>
              <a:t>1</a:t>
            </a:r>
            <a:endParaRPr lang="en-GB" sz="1400" dirty="0"/>
          </a:p>
        </p:txBody>
      </p:sp>
      <p:sp>
        <p:nvSpPr>
          <p:cNvPr id="23" name="TextBox 22"/>
          <p:cNvSpPr txBox="1"/>
          <p:nvPr/>
        </p:nvSpPr>
        <p:spPr>
          <a:xfrm>
            <a:off x="7200487" y="1717676"/>
            <a:ext cx="396224" cy="369332"/>
          </a:xfrm>
          <a:prstGeom prst="rect">
            <a:avLst/>
          </a:prstGeom>
          <a:noFill/>
        </p:spPr>
        <p:txBody>
          <a:bodyPr wrap="square" rtlCol="0">
            <a:spAutoFit/>
          </a:bodyPr>
          <a:lstStyle/>
          <a:p>
            <a:pPr algn="ctr"/>
            <a:r>
              <a:rPr lang="en-GB" dirty="0"/>
              <a:t>1</a:t>
            </a:r>
            <a:endParaRPr lang="en-GB" sz="1400" dirty="0"/>
          </a:p>
        </p:txBody>
      </p:sp>
      <mc:AlternateContent xmlns:mc="http://schemas.openxmlformats.org/markup-compatibility/2006" xmlns:a14="http://schemas.microsoft.com/office/drawing/2010/main">
        <mc:Choice Requires="a14">
          <p:sp>
            <p:nvSpPr>
              <p:cNvPr id="24" name="TextBox 23"/>
              <p:cNvSpPr txBox="1"/>
              <p:nvPr/>
            </p:nvSpPr>
            <p:spPr>
              <a:xfrm>
                <a:off x="1483001" y="2689781"/>
                <a:ext cx="2453999"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𝐴</m:t>
                      </m:r>
                      <m:r>
                        <a:rPr lang="en-GB" sz="3200" b="0" i="1" smtClean="0">
                          <a:latin typeface="Cambria Math" panose="02040503050406030204" pitchFamily="18" charset="0"/>
                        </a:rPr>
                        <m:t>=9</m:t>
                      </m:r>
                      <m:r>
                        <a:rPr lang="en-GB" sz="3200" b="0" i="1" smtClean="0">
                          <a:latin typeface="Cambria Math" panose="02040503050406030204" pitchFamily="18" charset="0"/>
                        </a:rPr>
                        <m:t>𝜋</m:t>
                      </m:r>
                    </m:oMath>
                  </m:oMathPara>
                </a14:m>
                <a:endParaRPr lang="en-GB" sz="3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1483001" y="2689781"/>
                <a:ext cx="2453999" cy="584775"/>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5090125" y="3226765"/>
                <a:ext cx="2453999"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𝐴</m:t>
                      </m:r>
                      <m:r>
                        <a:rPr lang="en-GB" sz="3200" b="0" i="1" smtClean="0">
                          <a:latin typeface="Cambria Math" panose="02040503050406030204" pitchFamily="18" charset="0"/>
                        </a:rPr>
                        <m:t>=6</m:t>
                      </m:r>
                      <m:r>
                        <a:rPr lang="en-GB" sz="3200" b="0" i="1" smtClean="0">
                          <a:latin typeface="Cambria Math" panose="02040503050406030204" pitchFamily="18" charset="0"/>
                        </a:rPr>
                        <m:t>𝜋</m:t>
                      </m:r>
                    </m:oMath>
                  </m:oMathPara>
                </a14:m>
                <a:endParaRPr lang="en-GB" sz="3200" dirty="0"/>
              </a:p>
            </p:txBody>
          </p:sp>
        </mc:Choice>
        <mc:Fallback xmlns="">
          <p:sp>
            <p:nvSpPr>
              <p:cNvPr id="25" name="TextBox 24"/>
              <p:cNvSpPr txBox="1">
                <a:spLocks noRot="1" noChangeAspect="1" noMove="1" noResize="1" noEditPoints="1" noAdjustHandles="1" noChangeArrowheads="1" noChangeShapeType="1" noTextEdit="1"/>
              </p:cNvSpPr>
              <p:nvPr/>
            </p:nvSpPr>
            <p:spPr>
              <a:xfrm>
                <a:off x="5090125" y="3226765"/>
                <a:ext cx="2453999" cy="584775"/>
              </a:xfrm>
              <a:prstGeom prst="rect">
                <a:avLst/>
              </a:prstGeom>
              <a:blipFill rotWithShape="0">
                <a:blip r:embed="rId3"/>
                <a:stretch>
                  <a:fillRect/>
                </a:stretch>
              </a:blipFill>
            </p:spPr>
            <p:txBody>
              <a:bodyPr/>
              <a:lstStyle/>
              <a:p>
                <a:r>
                  <a:rPr lang="en-GB">
                    <a:noFill/>
                  </a:rPr>
                  <a:t> </a:t>
                </a:r>
              </a:p>
            </p:txBody>
          </p:sp>
        </mc:Fallback>
      </mc:AlternateContent>
      <p:pic>
        <p:nvPicPr>
          <p:cNvPr id="26" name="Picture 25"/>
          <p:cNvPicPr/>
          <p:nvPr/>
        </p:nvPicPr>
        <p:blipFill>
          <a:blip r:embed="rId4">
            <a:extLst>
              <a:ext uri="{28A0092B-C50C-407E-A947-70E740481C1C}">
                <a14:useLocalDpi xmlns:a14="http://schemas.microsoft.com/office/drawing/2010/main" val="0"/>
              </a:ext>
            </a:extLst>
          </a:blip>
          <a:srcRect/>
          <a:stretch>
            <a:fillRect/>
          </a:stretch>
        </p:blipFill>
        <p:spPr bwMode="auto">
          <a:xfrm>
            <a:off x="1199126" y="3489131"/>
            <a:ext cx="2753796" cy="2613195"/>
          </a:xfrm>
          <a:prstGeom prst="rect">
            <a:avLst/>
          </a:prstGeom>
          <a:noFill/>
        </p:spPr>
      </p:pic>
      <mc:AlternateContent xmlns:mc="http://schemas.openxmlformats.org/markup-compatibility/2006" xmlns:a14="http://schemas.microsoft.com/office/drawing/2010/main">
        <mc:Choice Requires="a14">
          <p:sp>
            <p:nvSpPr>
              <p:cNvPr id="27" name="TextBox 26"/>
              <p:cNvSpPr txBox="1"/>
              <p:nvPr/>
            </p:nvSpPr>
            <p:spPr>
              <a:xfrm>
                <a:off x="1349025" y="6076744"/>
                <a:ext cx="2453999"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𝐴</m:t>
                      </m:r>
                      <m:r>
                        <a:rPr lang="en-GB" sz="3200" b="0" i="1" smtClean="0">
                          <a:latin typeface="Cambria Math" panose="02040503050406030204" pitchFamily="18" charset="0"/>
                        </a:rPr>
                        <m:t>=8</m:t>
                      </m:r>
                    </m:oMath>
                  </m:oMathPara>
                </a14:m>
                <a:endParaRPr lang="en-GB" sz="32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349025" y="6076744"/>
                <a:ext cx="2453999" cy="584775"/>
              </a:xfrm>
              <a:prstGeom prst="rect">
                <a:avLst/>
              </a:prstGeom>
              <a:blipFill rotWithShape="0">
                <a:blip r:embed="rId5"/>
                <a:stretch>
                  <a:fillRect/>
                </a:stretch>
              </a:blipFill>
            </p:spPr>
            <p:txBody>
              <a:bodyPr/>
              <a:lstStyle/>
              <a:p>
                <a:r>
                  <a:rPr lang="en-GB">
                    <a:noFill/>
                  </a:rPr>
                  <a:t> </a:t>
                </a:r>
              </a:p>
            </p:txBody>
          </p:sp>
        </mc:Fallback>
      </mc:AlternateContent>
      <p:sp>
        <p:nvSpPr>
          <p:cNvPr id="28" name="TextBox 27"/>
          <p:cNvSpPr txBox="1"/>
          <p:nvPr/>
        </p:nvSpPr>
        <p:spPr>
          <a:xfrm>
            <a:off x="3592882" y="4550176"/>
            <a:ext cx="720080" cy="523220"/>
          </a:xfrm>
          <a:prstGeom prst="rect">
            <a:avLst/>
          </a:prstGeom>
          <a:noFill/>
        </p:spPr>
        <p:txBody>
          <a:bodyPr wrap="square" rtlCol="0">
            <a:spAutoFit/>
          </a:bodyPr>
          <a:lstStyle/>
          <a:p>
            <a:pPr algn="ctr"/>
            <a:r>
              <a:rPr lang="en-GB" sz="2800" dirty="0"/>
              <a:t>4</a:t>
            </a:r>
            <a:endParaRPr lang="en-GB" sz="2000" dirty="0"/>
          </a:p>
        </p:txBody>
      </p:sp>
      <p:pic>
        <p:nvPicPr>
          <p:cNvPr id="31" name="Picture 30"/>
          <p:cNvPicPr/>
          <p:nvPr/>
        </p:nvPicPr>
        <p:blipFill>
          <a:blip r:embed="rId6">
            <a:extLst>
              <a:ext uri="{28A0092B-C50C-407E-A947-70E740481C1C}">
                <a14:useLocalDpi xmlns:a14="http://schemas.microsoft.com/office/drawing/2010/main" val="0"/>
              </a:ext>
            </a:extLst>
          </a:blip>
          <a:srcRect/>
          <a:stretch>
            <a:fillRect/>
          </a:stretch>
        </p:blipFill>
        <p:spPr bwMode="auto">
          <a:xfrm>
            <a:off x="5090124" y="4139548"/>
            <a:ext cx="3874363" cy="2299629"/>
          </a:xfrm>
          <a:prstGeom prst="rect">
            <a:avLst/>
          </a:prstGeom>
          <a:noFill/>
        </p:spPr>
      </p:pic>
      <p:sp>
        <p:nvSpPr>
          <p:cNvPr id="32" name="TextBox 31"/>
          <p:cNvSpPr txBox="1"/>
          <p:nvPr/>
        </p:nvSpPr>
        <p:spPr>
          <a:xfrm>
            <a:off x="4932040" y="3897457"/>
            <a:ext cx="2256892" cy="307777"/>
          </a:xfrm>
          <a:prstGeom prst="rect">
            <a:avLst/>
          </a:prstGeom>
          <a:noFill/>
        </p:spPr>
        <p:txBody>
          <a:bodyPr wrap="square" rtlCol="0">
            <a:spAutoFit/>
          </a:bodyPr>
          <a:lstStyle/>
          <a:p>
            <a:r>
              <a:rPr lang="en-GB" sz="1400" dirty="0"/>
              <a:t>[Kangaroo Pink 2005 Q13] </a:t>
            </a:r>
          </a:p>
        </p:txBody>
      </p:sp>
      <p:sp>
        <p:nvSpPr>
          <p:cNvPr id="33" name="TextBox 32"/>
          <p:cNvSpPr txBox="1"/>
          <p:nvPr/>
        </p:nvSpPr>
        <p:spPr>
          <a:xfrm>
            <a:off x="666846" y="3365263"/>
            <a:ext cx="2256892" cy="307777"/>
          </a:xfrm>
          <a:prstGeom prst="rect">
            <a:avLst/>
          </a:prstGeom>
          <a:noFill/>
        </p:spPr>
        <p:txBody>
          <a:bodyPr wrap="square" rtlCol="0">
            <a:spAutoFit/>
          </a:bodyPr>
          <a:lstStyle/>
          <a:p>
            <a:r>
              <a:rPr lang="en-GB" sz="1400" dirty="0"/>
              <a:t>[Kangaroo Pink 2015 Q2]</a:t>
            </a:r>
          </a:p>
        </p:txBody>
      </p:sp>
      <p:cxnSp>
        <p:nvCxnSpPr>
          <p:cNvPr id="29" name="Straight Arrow Connector 28"/>
          <p:cNvCxnSpPr/>
          <p:nvPr/>
        </p:nvCxnSpPr>
        <p:spPr>
          <a:xfrm>
            <a:off x="7937500" y="5295900"/>
            <a:ext cx="0" cy="74930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41" name="TextBox 40"/>
          <p:cNvSpPr txBox="1"/>
          <p:nvPr/>
        </p:nvSpPr>
        <p:spPr>
          <a:xfrm>
            <a:off x="7398074" y="5408940"/>
            <a:ext cx="720080" cy="523220"/>
          </a:xfrm>
          <a:prstGeom prst="rect">
            <a:avLst/>
          </a:prstGeom>
          <a:noFill/>
        </p:spPr>
        <p:txBody>
          <a:bodyPr wrap="square" rtlCol="0">
            <a:spAutoFit/>
          </a:bodyPr>
          <a:lstStyle/>
          <a:p>
            <a:pPr algn="ctr"/>
            <a:r>
              <a:rPr lang="en-GB" sz="2800" dirty="0"/>
              <a:t>2</a:t>
            </a:r>
            <a:endParaRPr lang="en-GB" sz="2000" dirty="0"/>
          </a:p>
        </p:txBody>
      </p:sp>
      <mc:AlternateContent xmlns:mc="http://schemas.openxmlformats.org/markup-compatibility/2006" xmlns:a14="http://schemas.microsoft.com/office/drawing/2010/main">
        <mc:Choice Requires="a14">
          <p:sp>
            <p:nvSpPr>
              <p:cNvPr id="42" name="TextBox 41"/>
              <p:cNvSpPr txBox="1"/>
              <p:nvPr/>
            </p:nvSpPr>
            <p:spPr>
              <a:xfrm>
                <a:off x="5617238" y="6304061"/>
                <a:ext cx="2453999"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𝐴</m:t>
                      </m:r>
                      <m:r>
                        <a:rPr lang="en-GB" sz="3200" b="0" i="1" smtClean="0">
                          <a:latin typeface="Cambria Math" panose="02040503050406030204" pitchFamily="18" charset="0"/>
                        </a:rPr>
                        <m:t>=8</m:t>
                      </m:r>
                    </m:oMath>
                  </m:oMathPara>
                </a14:m>
                <a:endParaRPr lang="en-GB" sz="3200" dirty="0"/>
              </a:p>
            </p:txBody>
          </p:sp>
        </mc:Choice>
        <mc:Fallback xmlns="">
          <p:sp>
            <p:nvSpPr>
              <p:cNvPr id="42" name="TextBox 41"/>
              <p:cNvSpPr txBox="1">
                <a:spLocks noRot="1" noChangeAspect="1" noMove="1" noResize="1" noEditPoints="1" noAdjustHandles="1" noChangeArrowheads="1" noChangeShapeType="1" noTextEdit="1"/>
              </p:cNvSpPr>
              <p:nvPr/>
            </p:nvSpPr>
            <p:spPr>
              <a:xfrm>
                <a:off x="5617238" y="6304061"/>
                <a:ext cx="2453999" cy="584775"/>
              </a:xfrm>
              <a:prstGeom prst="rect">
                <a:avLst/>
              </a:prstGeom>
              <a:blipFill rotWithShape="0">
                <a:blip r:embed="rId7"/>
                <a:stretch>
                  <a:fillRect/>
                </a:stretch>
              </a:blipFill>
            </p:spPr>
            <p:txBody>
              <a:bodyPr/>
              <a:lstStyle/>
              <a:p>
                <a:r>
                  <a:rPr lang="en-GB">
                    <a:noFill/>
                  </a:rPr>
                  <a:t> </a:t>
                </a:r>
              </a:p>
            </p:txBody>
          </p:sp>
        </mc:Fallback>
      </mc:AlternateContent>
      <p:sp>
        <p:nvSpPr>
          <p:cNvPr id="43" name="Rectangle 42"/>
          <p:cNvSpPr/>
          <p:nvPr/>
        </p:nvSpPr>
        <p:spPr>
          <a:xfrm>
            <a:off x="2830530" y="2713263"/>
            <a:ext cx="1545374" cy="4873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4" name="Rectangle 43"/>
          <p:cNvSpPr/>
          <p:nvPr/>
        </p:nvSpPr>
        <p:spPr>
          <a:xfrm>
            <a:off x="6490651" y="3264543"/>
            <a:ext cx="1545374" cy="4873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5" name="Rectangle 44"/>
          <p:cNvSpPr/>
          <p:nvPr/>
        </p:nvSpPr>
        <p:spPr>
          <a:xfrm>
            <a:off x="2847265" y="6112622"/>
            <a:ext cx="1545374" cy="4873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6" name="Rectangle 45"/>
          <p:cNvSpPr/>
          <p:nvPr/>
        </p:nvSpPr>
        <p:spPr>
          <a:xfrm>
            <a:off x="7052977" y="6304061"/>
            <a:ext cx="1545374" cy="4873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7" name="Rectangle 46"/>
          <p:cNvSpPr/>
          <p:nvPr/>
        </p:nvSpPr>
        <p:spPr>
          <a:xfrm>
            <a:off x="486761" y="957527"/>
            <a:ext cx="418212" cy="4586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t>1</a:t>
            </a:r>
          </a:p>
        </p:txBody>
      </p:sp>
      <p:sp>
        <p:nvSpPr>
          <p:cNvPr id="48" name="Rectangle 47"/>
          <p:cNvSpPr/>
          <p:nvPr/>
        </p:nvSpPr>
        <p:spPr>
          <a:xfrm>
            <a:off x="4716337" y="997867"/>
            <a:ext cx="418212" cy="4586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t>2</a:t>
            </a:r>
          </a:p>
        </p:txBody>
      </p:sp>
      <p:sp>
        <p:nvSpPr>
          <p:cNvPr id="49" name="Rectangle 48"/>
          <p:cNvSpPr/>
          <p:nvPr/>
        </p:nvSpPr>
        <p:spPr>
          <a:xfrm>
            <a:off x="212656" y="3477376"/>
            <a:ext cx="418212" cy="4586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t>3</a:t>
            </a:r>
          </a:p>
        </p:txBody>
      </p:sp>
      <p:sp>
        <p:nvSpPr>
          <p:cNvPr id="50" name="Rectangle 49"/>
          <p:cNvSpPr/>
          <p:nvPr/>
        </p:nvSpPr>
        <p:spPr>
          <a:xfrm>
            <a:off x="4312417" y="3680860"/>
            <a:ext cx="418212" cy="4586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t>4</a:t>
            </a:r>
          </a:p>
        </p:txBody>
      </p:sp>
    </p:spTree>
    <p:extLst>
      <p:ext uri="{BB962C8B-B14F-4D97-AF65-F5344CB8AC3E}">
        <p14:creationId xmlns:p14="http://schemas.microsoft.com/office/powerpoint/2010/main" val="22576130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3"/>
                                        </p:tgtEl>
                                      </p:cBhvr>
                                    </p:animEffect>
                                    <p:set>
                                      <p:cBhvr>
                                        <p:cTn id="7"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8" restart="whenNotActive" fill="hold" evtFilter="cancelBubble" nodeType="interactiveSeq">
                <p:stCondLst>
                  <p:cond evt="onClick" delay="0">
                    <p:tgtEl>
                      <p:spTgt spid="4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4"/>
                                        </p:tgtEl>
                                      </p:cBhvr>
                                    </p:animEffect>
                                    <p:set>
                                      <p:cBhvr>
                                        <p:cTn id="13"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4" restart="whenNotActive" fill="hold" evtFilter="cancelBubble" nodeType="interactiveSeq">
                <p:stCondLst>
                  <p:cond evt="onClick" delay="0">
                    <p:tgtEl>
                      <p:spTgt spid="4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5"/>
                                        </p:tgtEl>
                                      </p:cBhvr>
                                    </p:animEffect>
                                    <p:set>
                                      <p:cBhvr>
                                        <p:cTn id="19"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20" restart="whenNotActive" fill="hold" evtFilter="cancelBubble" nodeType="interactiveSeq">
                <p:stCondLst>
                  <p:cond evt="onClick" delay="0">
                    <p:tgtEl>
                      <p:spTgt spid="4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46"/>
                                        </p:tgtEl>
                                      </p:cBhvr>
                                    </p:animEffect>
                                    <p:set>
                                      <p:cBhvr>
                                        <p:cTn id="25"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childTnLst>
        </p:cTn>
      </p:par>
    </p:tnLst>
    <p:bldLst>
      <p:bldP spid="43" grpId="0" animBg="1"/>
      <p:bldP spid="44" grpId="0" animBg="1"/>
      <p:bldP spid="45" grpId="0" animBg="1"/>
      <p:bldP spid="4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96752"/>
            <a:ext cx="2304256" cy="2304256"/>
          </a:xfrm>
          <a:prstGeom prst="rect">
            <a:avLst/>
          </a:prstGeom>
          <a:noFill/>
          <a:ln>
            <a:noFill/>
          </a:ln>
        </p:spPr>
      </p:pic>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LEVEL 2 </a:t>
              </a:r>
              <a:r>
                <a:rPr lang="en-GB" sz="3200" dirty="0"/>
                <a:t>:: Solutions</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Rectangle 5"/>
          <p:cNvSpPr/>
          <p:nvPr/>
        </p:nvSpPr>
        <p:spPr>
          <a:xfrm>
            <a:off x="827584" y="827420"/>
            <a:ext cx="1625766" cy="369332"/>
          </a:xfrm>
          <a:prstGeom prst="rect">
            <a:avLst/>
          </a:prstGeom>
        </p:spPr>
        <p:txBody>
          <a:bodyPr wrap="non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[JMO 2003 A8] </a:t>
            </a:r>
            <a:endParaRPr lang="en-GB" dirty="0"/>
          </a:p>
        </p:txBody>
      </p:sp>
      <p:sp>
        <p:nvSpPr>
          <p:cNvPr id="11" name="Rectangle 10"/>
          <p:cNvSpPr/>
          <p:nvPr/>
        </p:nvSpPr>
        <p:spPr>
          <a:xfrm>
            <a:off x="2627784" y="1772816"/>
            <a:ext cx="2520280" cy="830997"/>
          </a:xfrm>
          <a:prstGeom prst="rect">
            <a:avLst/>
          </a:prstGeom>
        </p:spPr>
        <p:txBody>
          <a:bodyPr wrap="square">
            <a:spAutoFit/>
          </a:bodyPr>
          <a:lstStyle/>
          <a:p>
            <a:r>
              <a:rPr lang="en-GB" sz="1600" dirty="0">
                <a:latin typeface="Calibri" panose="020F0502020204030204" pitchFamily="34" charset="0"/>
                <a:cs typeface="Times New Roman" panose="02020603050405020304" pitchFamily="18" charset="0"/>
              </a:rPr>
              <a:t>There are two semicircles with radius 4cm and four semicircles with radius 2cm.</a:t>
            </a:r>
            <a:endParaRPr lang="en-GB" sz="1600" dirty="0"/>
          </a:p>
        </p:txBody>
      </p:sp>
      <mc:AlternateContent xmlns:mc="http://schemas.openxmlformats.org/markup-compatibility/2006" xmlns:a14="http://schemas.microsoft.com/office/drawing/2010/main">
        <mc:Choice Requires="a14">
          <p:sp>
            <p:nvSpPr>
              <p:cNvPr id="17" name="TextBox 16"/>
              <p:cNvSpPr txBox="1"/>
              <p:nvPr/>
            </p:nvSpPr>
            <p:spPr>
              <a:xfrm>
                <a:off x="629026" y="3460699"/>
                <a:ext cx="2453999"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𝐴</m:t>
                      </m:r>
                      <m:r>
                        <a:rPr lang="en-GB" sz="3200" b="0" i="1" smtClean="0">
                          <a:latin typeface="Cambria Math" panose="02040503050406030204" pitchFamily="18" charset="0"/>
                        </a:rPr>
                        <m:t>=64</m:t>
                      </m:r>
                    </m:oMath>
                  </m:oMathPara>
                </a14:m>
                <a:endParaRPr lang="en-GB" sz="3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629026" y="3460699"/>
                <a:ext cx="2453999" cy="584775"/>
              </a:xfrm>
              <a:prstGeom prst="rect">
                <a:avLst/>
              </a:prstGeom>
              <a:blipFill rotWithShape="0">
                <a:blip r:embed="rId3"/>
                <a:stretch>
                  <a:fillRect/>
                </a:stretch>
              </a:blipFill>
            </p:spPr>
            <p:txBody>
              <a:bodyPr/>
              <a:lstStyle/>
              <a:p>
                <a:r>
                  <a:rPr lang="en-GB">
                    <a:noFill/>
                  </a:rPr>
                  <a:t> </a:t>
                </a:r>
              </a:p>
            </p:txBody>
          </p:sp>
        </mc:Fallback>
      </mc:AlternateContent>
      <p:pic>
        <p:nvPicPr>
          <p:cNvPr id="18" name="Picture 17"/>
          <p:cNvPicPr/>
          <p:nvPr/>
        </p:nvPicPr>
        <p:blipFill>
          <a:blip r:embed="rId4">
            <a:extLst>
              <a:ext uri="{28A0092B-C50C-407E-A947-70E740481C1C}">
                <a14:useLocalDpi xmlns:a14="http://schemas.microsoft.com/office/drawing/2010/main" val="0"/>
              </a:ext>
            </a:extLst>
          </a:blip>
          <a:srcRect/>
          <a:stretch>
            <a:fillRect/>
          </a:stretch>
        </p:blipFill>
        <p:spPr bwMode="auto">
          <a:xfrm>
            <a:off x="3855809" y="2804612"/>
            <a:ext cx="4680520" cy="2481724"/>
          </a:xfrm>
          <a:prstGeom prst="rect">
            <a:avLst/>
          </a:prstGeom>
          <a:noFill/>
        </p:spPr>
      </p:pic>
      <p:cxnSp>
        <p:nvCxnSpPr>
          <p:cNvPr id="19" name="Straight Arrow Connector 18"/>
          <p:cNvCxnSpPr/>
          <p:nvPr/>
        </p:nvCxnSpPr>
        <p:spPr>
          <a:xfrm flipH="1" flipV="1">
            <a:off x="5036457" y="4107543"/>
            <a:ext cx="2764" cy="936681"/>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4509731" y="4305854"/>
            <a:ext cx="720080" cy="523220"/>
          </a:xfrm>
          <a:prstGeom prst="rect">
            <a:avLst/>
          </a:prstGeom>
          <a:noFill/>
        </p:spPr>
        <p:txBody>
          <a:bodyPr wrap="square" rtlCol="0">
            <a:spAutoFit/>
          </a:bodyPr>
          <a:lstStyle/>
          <a:p>
            <a:pPr algn="ctr"/>
            <a:r>
              <a:rPr lang="en-GB" sz="2800" dirty="0"/>
              <a:t>1</a:t>
            </a:r>
            <a:endParaRPr lang="en-GB" sz="2000" dirty="0"/>
          </a:p>
        </p:txBody>
      </p:sp>
      <p:sp>
        <p:nvSpPr>
          <p:cNvPr id="23" name="Rectangle 22"/>
          <p:cNvSpPr/>
          <p:nvPr/>
        </p:nvSpPr>
        <p:spPr>
          <a:xfrm>
            <a:off x="5148064" y="4045474"/>
            <a:ext cx="2210679" cy="1107097"/>
          </a:xfrm>
          <a:prstGeom prst="rect">
            <a:avLst/>
          </a:prstGeom>
          <a:solidFill>
            <a:schemeClr val="dk1">
              <a:alpha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4" name="TextBox 23"/>
              <p:cNvSpPr txBox="1"/>
              <p:nvPr/>
            </p:nvSpPr>
            <p:spPr>
              <a:xfrm>
                <a:off x="5026403" y="5350882"/>
                <a:ext cx="2453999"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𝐴</m:t>
                      </m:r>
                      <m:r>
                        <a:rPr lang="en-GB" sz="3200" b="0" i="1" smtClean="0">
                          <a:latin typeface="Cambria Math" panose="02040503050406030204" pitchFamily="18" charset="0"/>
                        </a:rPr>
                        <m:t>=2+</m:t>
                      </m:r>
                      <m:r>
                        <a:rPr lang="en-GB" sz="3200" b="0" i="1" smtClean="0">
                          <a:latin typeface="Cambria Math" panose="02040503050406030204" pitchFamily="18" charset="0"/>
                        </a:rPr>
                        <m:t>𝜋</m:t>
                      </m:r>
                    </m:oMath>
                  </m:oMathPara>
                </a14:m>
                <a:endParaRPr lang="en-GB" sz="3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5026403" y="5350882"/>
                <a:ext cx="2453999" cy="584775"/>
              </a:xfrm>
              <a:prstGeom prst="rect">
                <a:avLst/>
              </a:prstGeom>
              <a:blipFill rotWithShape="0">
                <a:blip r:embed="rId5"/>
                <a:stretch>
                  <a:fillRect/>
                </a:stretch>
              </a:blipFill>
            </p:spPr>
            <p:txBody>
              <a:bodyPr/>
              <a:lstStyle/>
              <a:p>
                <a:r>
                  <a:rPr lang="en-GB">
                    <a:noFill/>
                  </a:rPr>
                  <a:t> </a:t>
                </a:r>
              </a:p>
            </p:txBody>
          </p:sp>
        </mc:Fallback>
      </mc:AlternateContent>
      <p:sp>
        <p:nvSpPr>
          <p:cNvPr id="25" name="Rectangle 24"/>
          <p:cNvSpPr/>
          <p:nvPr/>
        </p:nvSpPr>
        <p:spPr>
          <a:xfrm>
            <a:off x="5890693" y="2439562"/>
            <a:ext cx="1720343" cy="369332"/>
          </a:xfrm>
          <a:prstGeom prst="rect">
            <a:avLst/>
          </a:prstGeom>
        </p:spPr>
        <p:txBody>
          <a:bodyPr wrap="non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[IMC 2003 Q17] </a:t>
            </a:r>
            <a:endParaRPr lang="en-GB" dirty="0"/>
          </a:p>
        </p:txBody>
      </p:sp>
      <p:sp>
        <p:nvSpPr>
          <p:cNvPr id="26" name="Rectangle 25"/>
          <p:cNvSpPr/>
          <p:nvPr/>
        </p:nvSpPr>
        <p:spPr>
          <a:xfrm>
            <a:off x="1924043" y="3509419"/>
            <a:ext cx="1545374" cy="4873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p:cNvSpPr/>
          <p:nvPr/>
        </p:nvSpPr>
        <p:spPr>
          <a:xfrm>
            <a:off x="6196069" y="5350882"/>
            <a:ext cx="1545374" cy="4873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402454" y="1314128"/>
            <a:ext cx="418212" cy="4586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t>5</a:t>
            </a:r>
          </a:p>
        </p:txBody>
      </p:sp>
      <p:sp>
        <p:nvSpPr>
          <p:cNvPr id="29" name="Rectangle 28"/>
          <p:cNvSpPr/>
          <p:nvPr/>
        </p:nvSpPr>
        <p:spPr>
          <a:xfrm>
            <a:off x="3985042" y="2835828"/>
            <a:ext cx="418212" cy="4586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t>6</a:t>
            </a:r>
          </a:p>
        </p:txBody>
      </p:sp>
    </p:spTree>
    <p:extLst>
      <p:ext uri="{BB962C8B-B14F-4D97-AF65-F5344CB8AC3E}">
        <p14:creationId xmlns:p14="http://schemas.microsoft.com/office/powerpoint/2010/main" val="38163294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childTnLst>
                          </p:cTn>
                        </p:par>
                        <p:par>
                          <p:cTn id="14" fill="hold">
                            <p:stCondLst>
                              <p:cond delay="500"/>
                            </p:stCondLst>
                            <p:childTnLst>
                              <p:par>
                                <p:cTn id="15" presetID="6" presetClass="entr" presetSubtype="16"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500"/>
                                        <p:tgtEl>
                                          <p:spTgt spid="23"/>
                                        </p:tgtEl>
                                      </p:cBhvr>
                                    </p:animEffect>
                                  </p:childTnLst>
                                </p:cTn>
                              </p:par>
                            </p:childTnLst>
                          </p:cTn>
                        </p:par>
                      </p:childTnLst>
                    </p:cTn>
                  </p:par>
                </p:childTnLst>
              </p:cTn>
              <p:nextCondLst>
                <p:cond evt="onClick" delay="0">
                  <p:tgtEl>
                    <p:spTgt spid="27"/>
                  </p:tgtEl>
                </p:cond>
              </p:nextCondLst>
            </p:seq>
          </p:childTnLst>
        </p:cTn>
      </p:par>
    </p:tnLst>
    <p:bldLst>
      <p:bldP spid="23" grpId="0" animBg="1"/>
      <p:bldP spid="26" grpId="0" animBg="1"/>
      <p:bldP spid="2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ie 40"/>
          <p:cNvSpPr/>
          <p:nvPr/>
        </p:nvSpPr>
        <p:spPr>
          <a:xfrm rot="10800000">
            <a:off x="-496692" y="4356560"/>
            <a:ext cx="4320000" cy="4320000"/>
          </a:xfrm>
          <a:prstGeom prst="pie">
            <a:avLst>
              <a:gd name="adj1" fmla="val 5379352"/>
              <a:gd name="adj2" fmla="val 10801697"/>
            </a:avLst>
          </a:prstGeom>
          <a:solidFill>
            <a:srgbClr val="A6A6A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LEVEL 3 </a:t>
              </a:r>
              <a:r>
                <a:rPr lang="en-GB" sz="3200" dirty="0"/>
                <a:t>:: Solutions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05461" y="1192133"/>
            <a:ext cx="2232248" cy="1947623"/>
          </a:xfrm>
          <a:prstGeom prst="rect">
            <a:avLst/>
          </a:prstGeom>
          <a:noFill/>
        </p:spPr>
      </p:pic>
      <p:sp>
        <p:nvSpPr>
          <p:cNvPr id="14" name="Rectangle 13"/>
          <p:cNvSpPr/>
          <p:nvPr/>
        </p:nvSpPr>
        <p:spPr>
          <a:xfrm>
            <a:off x="882824" y="854790"/>
            <a:ext cx="2154885" cy="307777"/>
          </a:xfrm>
          <a:prstGeom prst="rect">
            <a:avLst/>
          </a:prstGeom>
        </p:spPr>
        <p:txBody>
          <a:bodyPr wrap="none">
            <a:spAutoFit/>
          </a:bodyPr>
          <a:lstStyle/>
          <a:p>
            <a:r>
              <a:rPr lang="en-GB" sz="1400" dirty="0">
                <a:latin typeface="Calibri" panose="020F0502020204030204" pitchFamily="34" charset="0"/>
                <a:ea typeface="Calibri" panose="020F0502020204030204" pitchFamily="34" charset="0"/>
                <a:cs typeface="Times New Roman" panose="02020603050405020304" pitchFamily="18" charset="0"/>
              </a:rPr>
              <a:t>[Kangaroo Grey 2004 Q11] </a:t>
            </a:r>
            <a:endParaRPr lang="en-GB" sz="1400" dirty="0"/>
          </a:p>
        </p:txBody>
      </p:sp>
      <mc:AlternateContent xmlns:mc="http://schemas.openxmlformats.org/markup-compatibility/2006" xmlns:a14="http://schemas.microsoft.com/office/drawing/2010/main">
        <mc:Choice Requires="a14">
          <p:sp>
            <p:nvSpPr>
              <p:cNvPr id="15" name="TextBox 14"/>
              <p:cNvSpPr txBox="1"/>
              <p:nvPr/>
            </p:nvSpPr>
            <p:spPr>
              <a:xfrm>
                <a:off x="694585" y="3169322"/>
                <a:ext cx="2453999"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𝐴</m:t>
                      </m:r>
                      <m:r>
                        <a:rPr lang="en-GB" sz="3200" b="0" i="1" smtClean="0">
                          <a:latin typeface="Cambria Math" panose="02040503050406030204" pitchFamily="18" charset="0"/>
                        </a:rPr>
                        <m:t>=2</m:t>
                      </m:r>
                    </m:oMath>
                  </m:oMathPara>
                </a14:m>
                <a:endParaRPr lang="en-GB" sz="3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694585" y="3169322"/>
                <a:ext cx="2453999" cy="584775"/>
              </a:xfrm>
              <a:prstGeom prst="rect">
                <a:avLst/>
              </a:prstGeom>
              <a:blipFill rotWithShape="0">
                <a:blip r:embed="rId3"/>
                <a:stretch>
                  <a:fillRect/>
                </a:stretch>
              </a:blipFill>
            </p:spPr>
            <p:txBody>
              <a:bodyPr/>
              <a:lstStyle/>
              <a:p>
                <a:r>
                  <a:rPr lang="en-GB">
                    <a:noFill/>
                  </a:rPr>
                  <a:t> </a:t>
                </a:r>
              </a:p>
            </p:txBody>
          </p:sp>
        </mc:Fallback>
      </mc:AlternateContent>
      <p:pic>
        <p:nvPicPr>
          <p:cNvPr id="16" name="Picture 15"/>
          <p:cNvPicPr/>
          <p:nvPr/>
        </p:nvPicPr>
        <p:blipFill>
          <a:blip r:embed="rId4">
            <a:extLst>
              <a:ext uri="{28A0092B-C50C-407E-A947-70E740481C1C}">
                <a14:useLocalDpi xmlns:a14="http://schemas.microsoft.com/office/drawing/2010/main" val="0"/>
              </a:ext>
            </a:extLst>
          </a:blip>
          <a:srcRect/>
          <a:stretch>
            <a:fillRect/>
          </a:stretch>
        </p:blipFill>
        <p:spPr bwMode="auto">
          <a:xfrm>
            <a:off x="4559033" y="1008678"/>
            <a:ext cx="3063587" cy="2884646"/>
          </a:xfrm>
          <a:prstGeom prst="rect">
            <a:avLst/>
          </a:prstGeom>
          <a:noFill/>
          <a:ln>
            <a:noFill/>
          </a:ln>
        </p:spPr>
      </p:pic>
      <p:sp>
        <p:nvSpPr>
          <p:cNvPr id="17" name="Freeform 16"/>
          <p:cNvSpPr/>
          <p:nvPr/>
        </p:nvSpPr>
        <p:spPr>
          <a:xfrm>
            <a:off x="1654629" y="1624086"/>
            <a:ext cx="653142" cy="190200"/>
          </a:xfrm>
          <a:custGeom>
            <a:avLst/>
            <a:gdLst>
              <a:gd name="connsiteX0" fmla="*/ 0 w 653142"/>
              <a:gd name="connsiteY0" fmla="*/ 88600 h 190200"/>
              <a:gd name="connsiteX1" fmla="*/ 261257 w 653142"/>
              <a:gd name="connsiteY1" fmla="*/ 16028 h 190200"/>
              <a:gd name="connsiteX2" fmla="*/ 449942 w 653142"/>
              <a:gd name="connsiteY2" fmla="*/ 16028 h 190200"/>
              <a:gd name="connsiteX3" fmla="*/ 653142 w 653142"/>
              <a:gd name="connsiteY3" fmla="*/ 190200 h 190200"/>
            </a:gdLst>
            <a:ahLst/>
            <a:cxnLst>
              <a:cxn ang="0">
                <a:pos x="connsiteX0" y="connsiteY0"/>
              </a:cxn>
              <a:cxn ang="0">
                <a:pos x="connsiteX1" y="connsiteY1"/>
              </a:cxn>
              <a:cxn ang="0">
                <a:pos x="connsiteX2" y="connsiteY2"/>
              </a:cxn>
              <a:cxn ang="0">
                <a:pos x="connsiteX3" y="connsiteY3"/>
              </a:cxn>
            </a:cxnLst>
            <a:rect l="l" t="t" r="r" b="b"/>
            <a:pathLst>
              <a:path w="653142" h="190200">
                <a:moveTo>
                  <a:pt x="0" y="88600"/>
                </a:moveTo>
                <a:cubicBezTo>
                  <a:pt x="93133" y="58361"/>
                  <a:pt x="186267" y="28123"/>
                  <a:pt x="261257" y="16028"/>
                </a:cubicBezTo>
                <a:cubicBezTo>
                  <a:pt x="336247" y="3933"/>
                  <a:pt x="384628" y="-13001"/>
                  <a:pt x="449942" y="16028"/>
                </a:cubicBezTo>
                <a:cubicBezTo>
                  <a:pt x="515256" y="45057"/>
                  <a:pt x="584199" y="117628"/>
                  <a:pt x="653142" y="190200"/>
                </a:cubicBezTo>
              </a:path>
            </a:pathLst>
          </a:custGeom>
          <a:ln>
            <a:headEnd type="none" w="med" len="med"/>
            <a:tailEnd type="arrow"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18" name="Freeform 17"/>
          <p:cNvSpPr/>
          <p:nvPr/>
        </p:nvSpPr>
        <p:spPr>
          <a:xfrm rot="5400000" flipV="1">
            <a:off x="1161981" y="2101096"/>
            <a:ext cx="653142" cy="190200"/>
          </a:xfrm>
          <a:custGeom>
            <a:avLst/>
            <a:gdLst>
              <a:gd name="connsiteX0" fmla="*/ 0 w 653142"/>
              <a:gd name="connsiteY0" fmla="*/ 88600 h 190200"/>
              <a:gd name="connsiteX1" fmla="*/ 261257 w 653142"/>
              <a:gd name="connsiteY1" fmla="*/ 16028 h 190200"/>
              <a:gd name="connsiteX2" fmla="*/ 449942 w 653142"/>
              <a:gd name="connsiteY2" fmla="*/ 16028 h 190200"/>
              <a:gd name="connsiteX3" fmla="*/ 653142 w 653142"/>
              <a:gd name="connsiteY3" fmla="*/ 190200 h 190200"/>
            </a:gdLst>
            <a:ahLst/>
            <a:cxnLst>
              <a:cxn ang="0">
                <a:pos x="connsiteX0" y="connsiteY0"/>
              </a:cxn>
              <a:cxn ang="0">
                <a:pos x="connsiteX1" y="connsiteY1"/>
              </a:cxn>
              <a:cxn ang="0">
                <a:pos x="connsiteX2" y="connsiteY2"/>
              </a:cxn>
              <a:cxn ang="0">
                <a:pos x="connsiteX3" y="connsiteY3"/>
              </a:cxn>
            </a:cxnLst>
            <a:rect l="l" t="t" r="r" b="b"/>
            <a:pathLst>
              <a:path w="653142" h="190200">
                <a:moveTo>
                  <a:pt x="0" y="88600"/>
                </a:moveTo>
                <a:cubicBezTo>
                  <a:pt x="93133" y="58361"/>
                  <a:pt x="186267" y="28123"/>
                  <a:pt x="261257" y="16028"/>
                </a:cubicBezTo>
                <a:cubicBezTo>
                  <a:pt x="336247" y="3933"/>
                  <a:pt x="384628" y="-13001"/>
                  <a:pt x="449942" y="16028"/>
                </a:cubicBezTo>
                <a:cubicBezTo>
                  <a:pt x="515256" y="45057"/>
                  <a:pt x="584199" y="117628"/>
                  <a:pt x="653142" y="190200"/>
                </a:cubicBezTo>
              </a:path>
            </a:pathLst>
          </a:custGeom>
          <a:ln>
            <a:headEnd type="none" w="med" len="med"/>
            <a:tailEnd type="arrow"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19" name="Rectangle 18"/>
          <p:cNvSpPr/>
          <p:nvPr/>
        </p:nvSpPr>
        <p:spPr>
          <a:xfrm>
            <a:off x="2175612" y="3217282"/>
            <a:ext cx="1545374" cy="4873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TextBox 19"/>
          <p:cNvSpPr txBox="1"/>
          <p:nvPr/>
        </p:nvSpPr>
        <p:spPr>
          <a:xfrm>
            <a:off x="522784" y="1866492"/>
            <a:ext cx="720080" cy="523220"/>
          </a:xfrm>
          <a:prstGeom prst="rect">
            <a:avLst/>
          </a:prstGeom>
          <a:noFill/>
        </p:spPr>
        <p:txBody>
          <a:bodyPr wrap="square" rtlCol="0">
            <a:spAutoFit/>
          </a:bodyPr>
          <a:lstStyle/>
          <a:p>
            <a:pPr algn="ctr"/>
            <a:r>
              <a:rPr lang="en-GB" sz="2800" dirty="0"/>
              <a:t>2</a:t>
            </a:r>
            <a:endParaRPr lang="en-GB" sz="2000" dirty="0"/>
          </a:p>
        </p:txBody>
      </p:sp>
      <p:cxnSp>
        <p:nvCxnSpPr>
          <p:cNvPr id="21" name="Straight Arrow Connector 20"/>
          <p:cNvCxnSpPr/>
          <p:nvPr/>
        </p:nvCxnSpPr>
        <p:spPr>
          <a:xfrm>
            <a:off x="4686301" y="2415540"/>
            <a:ext cx="525779" cy="762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24" name="TextBox 23"/>
          <p:cNvSpPr txBox="1"/>
          <p:nvPr/>
        </p:nvSpPr>
        <p:spPr>
          <a:xfrm>
            <a:off x="4598596" y="2080534"/>
            <a:ext cx="720080" cy="400110"/>
          </a:xfrm>
          <a:prstGeom prst="rect">
            <a:avLst/>
          </a:prstGeom>
          <a:noFill/>
        </p:spPr>
        <p:txBody>
          <a:bodyPr wrap="square" rtlCol="0">
            <a:spAutoFit/>
          </a:bodyPr>
          <a:lstStyle/>
          <a:p>
            <a:pPr algn="ctr"/>
            <a:r>
              <a:rPr lang="en-GB" sz="2000" dirty="0"/>
              <a:t>2</a:t>
            </a:r>
            <a:endParaRPr lang="en-GB" sz="1600" dirty="0"/>
          </a:p>
        </p:txBody>
      </p:sp>
      <p:sp>
        <p:nvSpPr>
          <p:cNvPr id="25" name="TextBox 24"/>
          <p:cNvSpPr txBox="1"/>
          <p:nvPr/>
        </p:nvSpPr>
        <p:spPr>
          <a:xfrm>
            <a:off x="5148064" y="2086092"/>
            <a:ext cx="720080" cy="400110"/>
          </a:xfrm>
          <a:prstGeom prst="rect">
            <a:avLst/>
          </a:prstGeom>
          <a:noFill/>
        </p:spPr>
        <p:txBody>
          <a:bodyPr wrap="square" rtlCol="0">
            <a:spAutoFit/>
          </a:bodyPr>
          <a:lstStyle/>
          <a:p>
            <a:pPr algn="ctr"/>
            <a:r>
              <a:rPr lang="en-GB" sz="2000" dirty="0"/>
              <a:t>2</a:t>
            </a:r>
            <a:endParaRPr lang="en-GB" sz="1600" dirty="0"/>
          </a:p>
        </p:txBody>
      </p:sp>
      <p:sp>
        <p:nvSpPr>
          <p:cNvPr id="26" name="TextBox 25"/>
          <p:cNvSpPr txBox="1"/>
          <p:nvPr/>
        </p:nvSpPr>
        <p:spPr>
          <a:xfrm>
            <a:off x="5691738" y="2086092"/>
            <a:ext cx="720080" cy="400110"/>
          </a:xfrm>
          <a:prstGeom prst="rect">
            <a:avLst/>
          </a:prstGeom>
          <a:noFill/>
        </p:spPr>
        <p:txBody>
          <a:bodyPr wrap="square" rtlCol="0">
            <a:spAutoFit/>
          </a:bodyPr>
          <a:lstStyle/>
          <a:p>
            <a:pPr algn="ctr"/>
            <a:r>
              <a:rPr lang="en-GB" sz="2000" dirty="0"/>
              <a:t>2</a:t>
            </a:r>
            <a:endParaRPr lang="en-GB" sz="1600" dirty="0"/>
          </a:p>
        </p:txBody>
      </p:sp>
      <p:sp>
        <p:nvSpPr>
          <p:cNvPr id="27" name="TextBox 26"/>
          <p:cNvSpPr txBox="1"/>
          <p:nvPr/>
        </p:nvSpPr>
        <p:spPr>
          <a:xfrm>
            <a:off x="6262489" y="2086092"/>
            <a:ext cx="720080" cy="400110"/>
          </a:xfrm>
          <a:prstGeom prst="rect">
            <a:avLst/>
          </a:prstGeom>
          <a:noFill/>
        </p:spPr>
        <p:txBody>
          <a:bodyPr wrap="square" rtlCol="0">
            <a:spAutoFit/>
          </a:bodyPr>
          <a:lstStyle/>
          <a:p>
            <a:pPr algn="ctr"/>
            <a:r>
              <a:rPr lang="en-GB" sz="2000" dirty="0"/>
              <a:t>2</a:t>
            </a:r>
            <a:endParaRPr lang="en-GB" sz="1600" dirty="0"/>
          </a:p>
        </p:txBody>
      </p:sp>
      <p:sp>
        <p:nvSpPr>
          <p:cNvPr id="28" name="TextBox 27"/>
          <p:cNvSpPr txBox="1"/>
          <p:nvPr/>
        </p:nvSpPr>
        <p:spPr>
          <a:xfrm>
            <a:off x="6825162" y="2086092"/>
            <a:ext cx="720080" cy="400110"/>
          </a:xfrm>
          <a:prstGeom prst="rect">
            <a:avLst/>
          </a:prstGeom>
          <a:noFill/>
        </p:spPr>
        <p:txBody>
          <a:bodyPr wrap="square" rtlCol="0">
            <a:spAutoFit/>
          </a:bodyPr>
          <a:lstStyle/>
          <a:p>
            <a:pPr algn="ctr"/>
            <a:r>
              <a:rPr lang="en-GB" sz="2000" dirty="0"/>
              <a:t>2</a:t>
            </a:r>
            <a:endParaRPr lang="en-GB" sz="1600" dirty="0"/>
          </a:p>
        </p:txBody>
      </p:sp>
      <p:cxnSp>
        <p:nvCxnSpPr>
          <p:cNvPr id="30" name="Straight Arrow Connector 29"/>
          <p:cNvCxnSpPr/>
          <p:nvPr/>
        </p:nvCxnSpPr>
        <p:spPr>
          <a:xfrm>
            <a:off x="5281780" y="2433221"/>
            <a:ext cx="525779" cy="762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31" name="Straight Arrow Connector 30"/>
          <p:cNvCxnSpPr/>
          <p:nvPr/>
        </p:nvCxnSpPr>
        <p:spPr>
          <a:xfrm>
            <a:off x="5822023" y="2439472"/>
            <a:ext cx="525779" cy="762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p:cNvCxnSpPr/>
          <p:nvPr/>
        </p:nvCxnSpPr>
        <p:spPr>
          <a:xfrm>
            <a:off x="6382716" y="2440742"/>
            <a:ext cx="525779" cy="762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33" name="Straight Arrow Connector 32"/>
          <p:cNvCxnSpPr/>
          <p:nvPr/>
        </p:nvCxnSpPr>
        <p:spPr>
          <a:xfrm>
            <a:off x="6922312" y="2440742"/>
            <a:ext cx="525779" cy="762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4924379" y="3893273"/>
                <a:ext cx="2453999"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𝐴</m:t>
                      </m:r>
                      <m:r>
                        <a:rPr lang="en-GB" sz="3200" b="0" i="1" smtClean="0">
                          <a:latin typeface="Cambria Math" panose="02040503050406030204" pitchFamily="18" charset="0"/>
                        </a:rPr>
                        <m:t>=15</m:t>
                      </m:r>
                      <m:r>
                        <a:rPr lang="en-GB" sz="3200" b="0" i="1" smtClean="0">
                          <a:latin typeface="Cambria Math" panose="02040503050406030204" pitchFamily="18" charset="0"/>
                        </a:rPr>
                        <m:t>𝜋</m:t>
                      </m:r>
                    </m:oMath>
                  </m:oMathPara>
                </a14:m>
                <a:endParaRPr lang="en-GB" sz="3200" dirty="0"/>
              </a:p>
            </p:txBody>
          </p:sp>
        </mc:Choice>
        <mc:Fallback xmlns="">
          <p:sp>
            <p:nvSpPr>
              <p:cNvPr id="34" name="TextBox 33"/>
              <p:cNvSpPr txBox="1">
                <a:spLocks noRot="1" noChangeAspect="1" noMove="1" noResize="1" noEditPoints="1" noAdjustHandles="1" noChangeArrowheads="1" noChangeShapeType="1" noTextEdit="1"/>
              </p:cNvSpPr>
              <p:nvPr/>
            </p:nvSpPr>
            <p:spPr>
              <a:xfrm>
                <a:off x="4924379" y="3893273"/>
                <a:ext cx="2453999" cy="584775"/>
              </a:xfrm>
              <a:prstGeom prst="rect">
                <a:avLst/>
              </a:prstGeom>
              <a:blipFill rotWithShape="0">
                <a:blip r:embed="rId5"/>
                <a:stretch>
                  <a:fillRect/>
                </a:stretch>
              </a:blipFill>
            </p:spPr>
            <p:txBody>
              <a:bodyPr/>
              <a:lstStyle/>
              <a:p>
                <a:r>
                  <a:rPr lang="en-GB">
                    <a:noFill/>
                  </a:rPr>
                  <a:t> </a:t>
                </a:r>
              </a:p>
            </p:txBody>
          </p:sp>
        </mc:Fallback>
      </mc:AlternateContent>
      <p:sp>
        <p:nvSpPr>
          <p:cNvPr id="35" name="Rectangle 34"/>
          <p:cNvSpPr/>
          <p:nvPr/>
        </p:nvSpPr>
        <p:spPr>
          <a:xfrm>
            <a:off x="6194512" y="3941993"/>
            <a:ext cx="1545374" cy="4873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6" name="Rectangle 35"/>
          <p:cNvSpPr/>
          <p:nvPr/>
        </p:nvSpPr>
        <p:spPr>
          <a:xfrm>
            <a:off x="1654629" y="4365104"/>
            <a:ext cx="2160000" cy="21600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8" name="Arc 37"/>
          <p:cNvSpPr/>
          <p:nvPr/>
        </p:nvSpPr>
        <p:spPr>
          <a:xfrm rot="16200000">
            <a:off x="569344" y="4374738"/>
            <a:ext cx="2160000" cy="2160000"/>
          </a:xfrm>
          <a:prstGeom prst="arc">
            <a:avLst>
              <a:gd name="adj1" fmla="val 21599096"/>
              <a:gd name="adj2" fmla="val 5385545"/>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sp>
        <p:nvSpPr>
          <p:cNvPr id="39" name="Arc 38"/>
          <p:cNvSpPr/>
          <p:nvPr/>
        </p:nvSpPr>
        <p:spPr>
          <a:xfrm rot="5400000">
            <a:off x="2728913" y="4359862"/>
            <a:ext cx="2160000" cy="2160000"/>
          </a:xfrm>
          <a:prstGeom prst="arc">
            <a:avLst>
              <a:gd name="adj1" fmla="val 21599096"/>
              <a:gd name="adj2" fmla="val 5385545"/>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sp>
        <p:nvSpPr>
          <p:cNvPr id="42" name="Freeform 41"/>
          <p:cNvSpPr/>
          <p:nvPr/>
        </p:nvSpPr>
        <p:spPr>
          <a:xfrm>
            <a:off x="1652588" y="4357688"/>
            <a:ext cx="2176462" cy="2171700"/>
          </a:xfrm>
          <a:custGeom>
            <a:avLst/>
            <a:gdLst>
              <a:gd name="connsiteX0" fmla="*/ 0 w 2176462"/>
              <a:gd name="connsiteY0" fmla="*/ 0 h 2176462"/>
              <a:gd name="connsiteX1" fmla="*/ 14287 w 2176462"/>
              <a:gd name="connsiteY1" fmla="*/ 2176462 h 2176462"/>
              <a:gd name="connsiteX2" fmla="*/ 2176462 w 2176462"/>
              <a:gd name="connsiteY2" fmla="*/ 2166937 h 2176462"/>
              <a:gd name="connsiteX3" fmla="*/ 1928812 w 2176462"/>
              <a:gd name="connsiteY3" fmla="*/ 2138362 h 2176462"/>
              <a:gd name="connsiteX4" fmla="*/ 1809750 w 2176462"/>
              <a:gd name="connsiteY4" fmla="*/ 2109787 h 2176462"/>
              <a:gd name="connsiteX5" fmla="*/ 1643062 w 2176462"/>
              <a:gd name="connsiteY5" fmla="*/ 2038350 h 2176462"/>
              <a:gd name="connsiteX6" fmla="*/ 1524000 w 2176462"/>
              <a:gd name="connsiteY6" fmla="*/ 1957387 h 2176462"/>
              <a:gd name="connsiteX7" fmla="*/ 1433512 w 2176462"/>
              <a:gd name="connsiteY7" fmla="*/ 1890712 h 2176462"/>
              <a:gd name="connsiteX8" fmla="*/ 1352550 w 2176462"/>
              <a:gd name="connsiteY8" fmla="*/ 1804987 h 2176462"/>
              <a:gd name="connsiteX9" fmla="*/ 1295400 w 2176462"/>
              <a:gd name="connsiteY9" fmla="*/ 1724025 h 2176462"/>
              <a:gd name="connsiteX10" fmla="*/ 1247775 w 2176462"/>
              <a:gd name="connsiteY10" fmla="*/ 1657350 h 2176462"/>
              <a:gd name="connsiteX11" fmla="*/ 1214437 w 2176462"/>
              <a:gd name="connsiteY11" fmla="*/ 1609725 h 2176462"/>
              <a:gd name="connsiteX12" fmla="*/ 1176337 w 2176462"/>
              <a:gd name="connsiteY12" fmla="*/ 1543050 h 2176462"/>
              <a:gd name="connsiteX13" fmla="*/ 1157287 w 2176462"/>
              <a:gd name="connsiteY13" fmla="*/ 1495425 h 2176462"/>
              <a:gd name="connsiteX14" fmla="*/ 1123950 w 2176462"/>
              <a:gd name="connsiteY14" fmla="*/ 1404937 h 2176462"/>
              <a:gd name="connsiteX15" fmla="*/ 1104900 w 2176462"/>
              <a:gd name="connsiteY15" fmla="*/ 1300162 h 2176462"/>
              <a:gd name="connsiteX16" fmla="*/ 1081087 w 2176462"/>
              <a:gd name="connsiteY16" fmla="*/ 1185862 h 2176462"/>
              <a:gd name="connsiteX17" fmla="*/ 1076325 w 2176462"/>
              <a:gd name="connsiteY17" fmla="*/ 1028700 h 2176462"/>
              <a:gd name="connsiteX18" fmla="*/ 1066800 w 2176462"/>
              <a:gd name="connsiteY18" fmla="*/ 942975 h 2176462"/>
              <a:gd name="connsiteX19" fmla="*/ 1042987 w 2176462"/>
              <a:gd name="connsiteY19" fmla="*/ 823912 h 2176462"/>
              <a:gd name="connsiteX20" fmla="*/ 995362 w 2176462"/>
              <a:gd name="connsiteY20" fmla="*/ 695325 h 2176462"/>
              <a:gd name="connsiteX21" fmla="*/ 942975 w 2176462"/>
              <a:gd name="connsiteY21" fmla="*/ 581025 h 2176462"/>
              <a:gd name="connsiteX22" fmla="*/ 895350 w 2176462"/>
              <a:gd name="connsiteY22" fmla="*/ 495300 h 2176462"/>
              <a:gd name="connsiteX23" fmla="*/ 838200 w 2176462"/>
              <a:gd name="connsiteY23" fmla="*/ 423862 h 2176462"/>
              <a:gd name="connsiteX24" fmla="*/ 766762 w 2176462"/>
              <a:gd name="connsiteY24" fmla="*/ 342900 h 2176462"/>
              <a:gd name="connsiteX25" fmla="*/ 681037 w 2176462"/>
              <a:gd name="connsiteY25" fmla="*/ 266700 h 2176462"/>
              <a:gd name="connsiteX26" fmla="*/ 576262 w 2176462"/>
              <a:gd name="connsiteY26" fmla="*/ 190500 h 2176462"/>
              <a:gd name="connsiteX27" fmla="*/ 466725 w 2176462"/>
              <a:gd name="connsiteY27" fmla="*/ 128587 h 2176462"/>
              <a:gd name="connsiteX28" fmla="*/ 352425 w 2176462"/>
              <a:gd name="connsiteY28" fmla="*/ 80962 h 2176462"/>
              <a:gd name="connsiteX29" fmla="*/ 223837 w 2176462"/>
              <a:gd name="connsiteY29" fmla="*/ 47625 h 2176462"/>
              <a:gd name="connsiteX30" fmla="*/ 133350 w 2176462"/>
              <a:gd name="connsiteY30" fmla="*/ 28575 h 2176462"/>
              <a:gd name="connsiteX31" fmla="*/ 0 w 2176462"/>
              <a:gd name="connsiteY31" fmla="*/ 0 h 2176462"/>
              <a:gd name="connsiteX0" fmla="*/ 0 w 2176462"/>
              <a:gd name="connsiteY0" fmla="*/ 0 h 2171700"/>
              <a:gd name="connsiteX1" fmla="*/ 4762 w 2176462"/>
              <a:gd name="connsiteY1" fmla="*/ 2171700 h 2171700"/>
              <a:gd name="connsiteX2" fmla="*/ 2176462 w 2176462"/>
              <a:gd name="connsiteY2" fmla="*/ 2166937 h 2171700"/>
              <a:gd name="connsiteX3" fmla="*/ 1928812 w 2176462"/>
              <a:gd name="connsiteY3" fmla="*/ 2138362 h 2171700"/>
              <a:gd name="connsiteX4" fmla="*/ 1809750 w 2176462"/>
              <a:gd name="connsiteY4" fmla="*/ 2109787 h 2171700"/>
              <a:gd name="connsiteX5" fmla="*/ 1643062 w 2176462"/>
              <a:gd name="connsiteY5" fmla="*/ 2038350 h 2171700"/>
              <a:gd name="connsiteX6" fmla="*/ 1524000 w 2176462"/>
              <a:gd name="connsiteY6" fmla="*/ 1957387 h 2171700"/>
              <a:gd name="connsiteX7" fmla="*/ 1433512 w 2176462"/>
              <a:gd name="connsiteY7" fmla="*/ 1890712 h 2171700"/>
              <a:gd name="connsiteX8" fmla="*/ 1352550 w 2176462"/>
              <a:gd name="connsiteY8" fmla="*/ 1804987 h 2171700"/>
              <a:gd name="connsiteX9" fmla="*/ 1295400 w 2176462"/>
              <a:gd name="connsiteY9" fmla="*/ 1724025 h 2171700"/>
              <a:gd name="connsiteX10" fmla="*/ 1247775 w 2176462"/>
              <a:gd name="connsiteY10" fmla="*/ 1657350 h 2171700"/>
              <a:gd name="connsiteX11" fmla="*/ 1214437 w 2176462"/>
              <a:gd name="connsiteY11" fmla="*/ 1609725 h 2171700"/>
              <a:gd name="connsiteX12" fmla="*/ 1176337 w 2176462"/>
              <a:gd name="connsiteY12" fmla="*/ 1543050 h 2171700"/>
              <a:gd name="connsiteX13" fmla="*/ 1157287 w 2176462"/>
              <a:gd name="connsiteY13" fmla="*/ 1495425 h 2171700"/>
              <a:gd name="connsiteX14" fmla="*/ 1123950 w 2176462"/>
              <a:gd name="connsiteY14" fmla="*/ 1404937 h 2171700"/>
              <a:gd name="connsiteX15" fmla="*/ 1104900 w 2176462"/>
              <a:gd name="connsiteY15" fmla="*/ 1300162 h 2171700"/>
              <a:gd name="connsiteX16" fmla="*/ 1081087 w 2176462"/>
              <a:gd name="connsiteY16" fmla="*/ 1185862 h 2171700"/>
              <a:gd name="connsiteX17" fmla="*/ 1076325 w 2176462"/>
              <a:gd name="connsiteY17" fmla="*/ 1028700 h 2171700"/>
              <a:gd name="connsiteX18" fmla="*/ 1066800 w 2176462"/>
              <a:gd name="connsiteY18" fmla="*/ 942975 h 2171700"/>
              <a:gd name="connsiteX19" fmla="*/ 1042987 w 2176462"/>
              <a:gd name="connsiteY19" fmla="*/ 823912 h 2171700"/>
              <a:gd name="connsiteX20" fmla="*/ 995362 w 2176462"/>
              <a:gd name="connsiteY20" fmla="*/ 695325 h 2171700"/>
              <a:gd name="connsiteX21" fmla="*/ 942975 w 2176462"/>
              <a:gd name="connsiteY21" fmla="*/ 581025 h 2171700"/>
              <a:gd name="connsiteX22" fmla="*/ 895350 w 2176462"/>
              <a:gd name="connsiteY22" fmla="*/ 495300 h 2171700"/>
              <a:gd name="connsiteX23" fmla="*/ 838200 w 2176462"/>
              <a:gd name="connsiteY23" fmla="*/ 423862 h 2171700"/>
              <a:gd name="connsiteX24" fmla="*/ 766762 w 2176462"/>
              <a:gd name="connsiteY24" fmla="*/ 342900 h 2171700"/>
              <a:gd name="connsiteX25" fmla="*/ 681037 w 2176462"/>
              <a:gd name="connsiteY25" fmla="*/ 266700 h 2171700"/>
              <a:gd name="connsiteX26" fmla="*/ 576262 w 2176462"/>
              <a:gd name="connsiteY26" fmla="*/ 190500 h 2171700"/>
              <a:gd name="connsiteX27" fmla="*/ 466725 w 2176462"/>
              <a:gd name="connsiteY27" fmla="*/ 128587 h 2171700"/>
              <a:gd name="connsiteX28" fmla="*/ 352425 w 2176462"/>
              <a:gd name="connsiteY28" fmla="*/ 80962 h 2171700"/>
              <a:gd name="connsiteX29" fmla="*/ 223837 w 2176462"/>
              <a:gd name="connsiteY29" fmla="*/ 47625 h 2171700"/>
              <a:gd name="connsiteX30" fmla="*/ 133350 w 2176462"/>
              <a:gd name="connsiteY30" fmla="*/ 28575 h 2171700"/>
              <a:gd name="connsiteX31" fmla="*/ 0 w 2176462"/>
              <a:gd name="connsiteY31" fmla="*/ 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76462" h="2171700">
                <a:moveTo>
                  <a:pt x="0" y="0"/>
                </a:moveTo>
                <a:cubicBezTo>
                  <a:pt x="4762" y="725487"/>
                  <a:pt x="0" y="1446213"/>
                  <a:pt x="4762" y="2171700"/>
                </a:cubicBezTo>
                <a:lnTo>
                  <a:pt x="2176462" y="2166937"/>
                </a:lnTo>
                <a:lnTo>
                  <a:pt x="1928812" y="2138362"/>
                </a:lnTo>
                <a:lnTo>
                  <a:pt x="1809750" y="2109787"/>
                </a:lnTo>
                <a:lnTo>
                  <a:pt x="1643062" y="2038350"/>
                </a:lnTo>
                <a:lnTo>
                  <a:pt x="1524000" y="1957387"/>
                </a:lnTo>
                <a:lnTo>
                  <a:pt x="1433512" y="1890712"/>
                </a:lnTo>
                <a:lnTo>
                  <a:pt x="1352550" y="1804987"/>
                </a:lnTo>
                <a:lnTo>
                  <a:pt x="1295400" y="1724025"/>
                </a:lnTo>
                <a:lnTo>
                  <a:pt x="1247775" y="1657350"/>
                </a:lnTo>
                <a:lnTo>
                  <a:pt x="1214437" y="1609725"/>
                </a:lnTo>
                <a:lnTo>
                  <a:pt x="1176337" y="1543050"/>
                </a:lnTo>
                <a:lnTo>
                  <a:pt x="1157287" y="1495425"/>
                </a:lnTo>
                <a:lnTo>
                  <a:pt x="1123950" y="1404937"/>
                </a:lnTo>
                <a:lnTo>
                  <a:pt x="1104900" y="1300162"/>
                </a:lnTo>
                <a:lnTo>
                  <a:pt x="1081087" y="1185862"/>
                </a:lnTo>
                <a:lnTo>
                  <a:pt x="1076325" y="1028700"/>
                </a:lnTo>
                <a:lnTo>
                  <a:pt x="1066800" y="942975"/>
                </a:lnTo>
                <a:lnTo>
                  <a:pt x="1042987" y="823912"/>
                </a:lnTo>
                <a:lnTo>
                  <a:pt x="995362" y="695325"/>
                </a:lnTo>
                <a:lnTo>
                  <a:pt x="942975" y="581025"/>
                </a:lnTo>
                <a:lnTo>
                  <a:pt x="895350" y="495300"/>
                </a:lnTo>
                <a:lnTo>
                  <a:pt x="838200" y="423862"/>
                </a:lnTo>
                <a:lnTo>
                  <a:pt x="766762" y="342900"/>
                </a:lnTo>
                <a:lnTo>
                  <a:pt x="681037" y="266700"/>
                </a:lnTo>
                <a:lnTo>
                  <a:pt x="576262" y="190500"/>
                </a:lnTo>
                <a:lnTo>
                  <a:pt x="466725" y="128587"/>
                </a:lnTo>
                <a:lnTo>
                  <a:pt x="352425" y="80962"/>
                </a:lnTo>
                <a:lnTo>
                  <a:pt x="223837" y="47625"/>
                </a:lnTo>
                <a:lnTo>
                  <a:pt x="133350" y="28575"/>
                </a:lnTo>
                <a:lnTo>
                  <a:pt x="0" y="0"/>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3" name="Oval 42"/>
          <p:cNvSpPr/>
          <p:nvPr/>
        </p:nvSpPr>
        <p:spPr>
          <a:xfrm>
            <a:off x="2689220" y="5434964"/>
            <a:ext cx="79697" cy="738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4" name="TextBox 43"/>
          <p:cNvSpPr txBox="1"/>
          <p:nvPr/>
        </p:nvSpPr>
        <p:spPr>
          <a:xfrm>
            <a:off x="1128512" y="5272414"/>
            <a:ext cx="720080" cy="523220"/>
          </a:xfrm>
          <a:prstGeom prst="rect">
            <a:avLst/>
          </a:prstGeom>
          <a:noFill/>
        </p:spPr>
        <p:txBody>
          <a:bodyPr wrap="square" rtlCol="0">
            <a:spAutoFit/>
          </a:bodyPr>
          <a:lstStyle/>
          <a:p>
            <a:pPr algn="ctr"/>
            <a:r>
              <a:rPr lang="en-GB" sz="2800" dirty="0"/>
              <a:t>2</a:t>
            </a:r>
            <a:endParaRPr lang="en-GB" sz="2000" dirty="0"/>
          </a:p>
        </p:txBody>
      </p:sp>
      <mc:AlternateContent xmlns:mc="http://schemas.openxmlformats.org/markup-compatibility/2006" xmlns:a14="http://schemas.microsoft.com/office/drawing/2010/main">
        <mc:Choice Requires="a14">
          <p:sp>
            <p:nvSpPr>
              <p:cNvPr id="45" name="TextBox 44"/>
              <p:cNvSpPr txBox="1"/>
              <p:nvPr/>
            </p:nvSpPr>
            <p:spPr>
              <a:xfrm>
                <a:off x="4041285" y="5538440"/>
                <a:ext cx="2453999"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𝐴</m:t>
                      </m:r>
                      <m:r>
                        <a:rPr lang="en-GB" sz="3200" b="0" i="1" smtClean="0">
                          <a:latin typeface="Cambria Math" panose="02040503050406030204" pitchFamily="18" charset="0"/>
                        </a:rPr>
                        <m:t>=</m:t>
                      </m:r>
                      <m:r>
                        <a:rPr lang="en-GB" sz="3200" b="0" i="1" smtClean="0">
                          <a:latin typeface="Cambria Math" panose="02040503050406030204" pitchFamily="18" charset="0"/>
                        </a:rPr>
                        <m:t>𝜋</m:t>
                      </m:r>
                      <m:r>
                        <a:rPr lang="en-GB" sz="3200" b="0" i="1" smtClean="0">
                          <a:latin typeface="Cambria Math" panose="02040503050406030204" pitchFamily="18" charset="0"/>
                        </a:rPr>
                        <m:t>−2</m:t>
                      </m:r>
                    </m:oMath>
                  </m:oMathPara>
                </a14:m>
                <a:endParaRPr lang="en-GB" sz="3200" dirty="0"/>
              </a:p>
            </p:txBody>
          </p:sp>
        </mc:Choice>
        <mc:Fallback xmlns="">
          <p:sp>
            <p:nvSpPr>
              <p:cNvPr id="45" name="TextBox 44"/>
              <p:cNvSpPr txBox="1">
                <a:spLocks noRot="1" noChangeAspect="1" noMove="1" noResize="1" noEditPoints="1" noAdjustHandles="1" noChangeArrowheads="1" noChangeShapeType="1" noTextEdit="1"/>
              </p:cNvSpPr>
              <p:nvPr/>
            </p:nvSpPr>
            <p:spPr>
              <a:xfrm>
                <a:off x="4041285" y="5538440"/>
                <a:ext cx="2453999" cy="584775"/>
              </a:xfrm>
              <a:prstGeom prst="rect">
                <a:avLst/>
              </a:prstGeom>
              <a:blipFill rotWithShape="0">
                <a:blip r:embed="rId6"/>
                <a:stretch>
                  <a:fillRect/>
                </a:stretch>
              </a:blipFill>
            </p:spPr>
            <p:txBody>
              <a:bodyPr/>
              <a:lstStyle/>
              <a:p>
                <a:r>
                  <a:rPr lang="en-GB">
                    <a:noFill/>
                  </a:rPr>
                  <a:t> </a:t>
                </a:r>
              </a:p>
            </p:txBody>
          </p:sp>
        </mc:Fallback>
      </mc:AlternateContent>
      <p:sp>
        <p:nvSpPr>
          <p:cNvPr id="46" name="Rectangle 45"/>
          <p:cNvSpPr/>
          <p:nvPr/>
        </p:nvSpPr>
        <p:spPr>
          <a:xfrm>
            <a:off x="5190510" y="5300395"/>
            <a:ext cx="1545374" cy="10303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7" name="Rectangle 46"/>
          <p:cNvSpPr/>
          <p:nvPr/>
        </p:nvSpPr>
        <p:spPr>
          <a:xfrm>
            <a:off x="245911" y="920337"/>
            <a:ext cx="418212" cy="4586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t>1</a:t>
            </a:r>
          </a:p>
        </p:txBody>
      </p:sp>
      <p:sp>
        <p:nvSpPr>
          <p:cNvPr id="48" name="Rectangle 47"/>
          <p:cNvSpPr/>
          <p:nvPr/>
        </p:nvSpPr>
        <p:spPr>
          <a:xfrm>
            <a:off x="3928747" y="910713"/>
            <a:ext cx="418212" cy="4586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t>2</a:t>
            </a:r>
          </a:p>
        </p:txBody>
      </p:sp>
      <p:sp>
        <p:nvSpPr>
          <p:cNvPr id="49" name="Rectangle 48"/>
          <p:cNvSpPr/>
          <p:nvPr/>
        </p:nvSpPr>
        <p:spPr>
          <a:xfrm>
            <a:off x="567303" y="4248704"/>
            <a:ext cx="418212" cy="4586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t>3</a:t>
            </a:r>
          </a:p>
        </p:txBody>
      </p:sp>
      <p:cxnSp>
        <p:nvCxnSpPr>
          <p:cNvPr id="51" name="Straight Connector 50"/>
          <p:cNvCxnSpPr/>
          <p:nvPr/>
        </p:nvCxnSpPr>
        <p:spPr>
          <a:xfrm flipV="1">
            <a:off x="1128512" y="1308100"/>
            <a:ext cx="1525788" cy="1616844"/>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52" name="Straight Connector 51"/>
          <p:cNvCxnSpPr/>
          <p:nvPr/>
        </p:nvCxnSpPr>
        <p:spPr>
          <a:xfrm flipH="1" flipV="1">
            <a:off x="1663700" y="4368800"/>
            <a:ext cx="2133600" cy="2159000"/>
          </a:xfrm>
          <a:prstGeom prst="line">
            <a:avLst/>
          </a:prstGeom>
          <a:ln>
            <a:prstDash val="sysDot"/>
          </a:ln>
        </p:spPr>
        <p:style>
          <a:lnRef idx="2">
            <a:schemeClr val="dk1"/>
          </a:lnRef>
          <a:fillRef idx="0">
            <a:schemeClr val="dk1"/>
          </a:fillRef>
          <a:effectRef idx="1">
            <a:schemeClr val="dk1"/>
          </a:effectRef>
          <a:fontRef idx="minor">
            <a:schemeClr val="tx1"/>
          </a:fontRef>
        </p:style>
      </p:cxnSp>
      <p:sp>
        <p:nvSpPr>
          <p:cNvPr id="55" name="Freeform 54"/>
          <p:cNvSpPr/>
          <p:nvPr/>
        </p:nvSpPr>
        <p:spPr>
          <a:xfrm rot="13588404">
            <a:off x="1893519" y="5312821"/>
            <a:ext cx="1467464" cy="337162"/>
          </a:xfrm>
          <a:custGeom>
            <a:avLst/>
            <a:gdLst>
              <a:gd name="connsiteX0" fmla="*/ 0 w 653142"/>
              <a:gd name="connsiteY0" fmla="*/ 88600 h 190200"/>
              <a:gd name="connsiteX1" fmla="*/ 261257 w 653142"/>
              <a:gd name="connsiteY1" fmla="*/ 16028 h 190200"/>
              <a:gd name="connsiteX2" fmla="*/ 449942 w 653142"/>
              <a:gd name="connsiteY2" fmla="*/ 16028 h 190200"/>
              <a:gd name="connsiteX3" fmla="*/ 653142 w 653142"/>
              <a:gd name="connsiteY3" fmla="*/ 190200 h 190200"/>
            </a:gdLst>
            <a:ahLst/>
            <a:cxnLst>
              <a:cxn ang="0">
                <a:pos x="connsiteX0" y="connsiteY0"/>
              </a:cxn>
              <a:cxn ang="0">
                <a:pos x="connsiteX1" y="connsiteY1"/>
              </a:cxn>
              <a:cxn ang="0">
                <a:pos x="connsiteX2" y="connsiteY2"/>
              </a:cxn>
              <a:cxn ang="0">
                <a:pos x="connsiteX3" y="connsiteY3"/>
              </a:cxn>
            </a:cxnLst>
            <a:rect l="l" t="t" r="r" b="b"/>
            <a:pathLst>
              <a:path w="653142" h="190200">
                <a:moveTo>
                  <a:pt x="0" y="88600"/>
                </a:moveTo>
                <a:cubicBezTo>
                  <a:pt x="93133" y="58361"/>
                  <a:pt x="186267" y="28123"/>
                  <a:pt x="261257" y="16028"/>
                </a:cubicBezTo>
                <a:cubicBezTo>
                  <a:pt x="336247" y="3933"/>
                  <a:pt x="384628" y="-13001"/>
                  <a:pt x="449942" y="16028"/>
                </a:cubicBezTo>
                <a:cubicBezTo>
                  <a:pt x="515256" y="45057"/>
                  <a:pt x="584199" y="117628"/>
                  <a:pt x="653142" y="190200"/>
                </a:cubicBezTo>
              </a:path>
            </a:pathLst>
          </a:custGeom>
          <a:ln>
            <a:headEnd type="none" w="med" len="med"/>
            <a:tailEnd type="arrow"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8907065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childTnLst>
                          </p:cTn>
                        </p:par>
                      </p:childTnLst>
                    </p:cTn>
                  </p:par>
                </p:childTnLst>
              </p:cTn>
              <p:nextCondLst>
                <p:cond evt="onClick" delay="0">
                  <p:tgtEl>
                    <p:spTgt spid="19"/>
                  </p:tgtEl>
                </p:cond>
              </p:nextCondLst>
            </p:seq>
            <p:seq concurrent="1" nextAc="seek">
              <p:cTn id="17" restart="whenNotActive" fill="hold" evtFilter="cancelBubble" nodeType="interactiveSeq">
                <p:stCondLst>
                  <p:cond evt="onClick" delay="0">
                    <p:tgtEl>
                      <p:spTgt spid="35"/>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5"/>
                                        </p:tgtEl>
                                      </p:cBhvr>
                                    </p:animEffect>
                                    <p:set>
                                      <p:cBhvr>
                                        <p:cTn id="22"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3" restart="whenNotActive" fill="hold" evtFilter="cancelBubble" nodeType="interactiveSeq">
                <p:stCondLst>
                  <p:cond evt="onClick" delay="0">
                    <p:tgtEl>
                      <p:spTgt spid="46"/>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46"/>
                                        </p:tgtEl>
                                      </p:cBhvr>
                                    </p:animEffect>
                                    <p:set>
                                      <p:cBhvr>
                                        <p:cTn id="28" dur="1" fill="hold">
                                          <p:stCondLst>
                                            <p:cond delay="499"/>
                                          </p:stCondLst>
                                        </p:cTn>
                                        <p:tgtEl>
                                          <p:spTgt spid="46"/>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childTnLst>
                                </p:cTn>
                              </p:par>
                            </p:childTnLst>
                          </p:cTn>
                        </p:par>
                      </p:childTnLst>
                    </p:cTn>
                  </p:par>
                </p:childTnLst>
              </p:cTn>
              <p:nextCondLst>
                <p:cond evt="onClick" delay="0">
                  <p:tgtEl>
                    <p:spTgt spid="46"/>
                  </p:tgtEl>
                </p:cond>
              </p:nextCondLst>
            </p:seq>
          </p:childTnLst>
        </p:cTn>
      </p:par>
    </p:tnLst>
    <p:bldLst>
      <p:bldP spid="17" grpId="0" animBg="1"/>
      <p:bldP spid="18" grpId="0" animBg="1"/>
      <p:bldP spid="19" grpId="0" animBg="1"/>
      <p:bldP spid="35" grpId="0" animBg="1"/>
      <p:bldP spid="46" grpId="0" animBg="1"/>
      <p:bldP spid="5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3074" cy="599127"/>
            <a:chOff x="0" y="13335"/>
            <a:chExt cx="9144218" cy="599127"/>
          </a:xfrm>
        </p:grpSpPr>
        <p:sp>
          <p:nvSpPr>
            <p:cNvPr id="5"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STARTER</a:t>
              </a:r>
              <a:r>
                <a:rPr lang="en-GB" sz="3200" dirty="0"/>
                <a:t> :: Fractions of Shapes Shaded</a:t>
              </a:r>
            </a:p>
          </p:txBody>
        </p:sp>
        <p:cxnSp>
          <p:nvCxnSpPr>
            <p:cNvPr id="6" name="Straight Connector 5"/>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p:cNvSpPr txBox="1"/>
          <p:nvPr/>
        </p:nvSpPr>
        <p:spPr>
          <a:xfrm>
            <a:off x="323528" y="692696"/>
            <a:ext cx="6192688" cy="369332"/>
          </a:xfrm>
          <a:prstGeom prst="rect">
            <a:avLst/>
          </a:prstGeom>
          <a:noFill/>
        </p:spPr>
        <p:txBody>
          <a:bodyPr wrap="square" rtlCol="0">
            <a:spAutoFit/>
          </a:bodyPr>
          <a:lstStyle/>
          <a:p>
            <a:r>
              <a:rPr lang="en-GB" dirty="0"/>
              <a:t>What fraction of the following shapes is shaded?</a:t>
            </a:r>
          </a:p>
        </p:txBody>
      </p:sp>
      <p:sp>
        <p:nvSpPr>
          <p:cNvPr id="2" name="Rectangle 1"/>
          <p:cNvSpPr/>
          <p:nvPr/>
        </p:nvSpPr>
        <p:spPr>
          <a:xfrm>
            <a:off x="1043548" y="1700808"/>
            <a:ext cx="2160000" cy="21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Rectangle 20"/>
          <p:cNvSpPr/>
          <p:nvPr/>
        </p:nvSpPr>
        <p:spPr>
          <a:xfrm rot="2700000">
            <a:off x="1359890" y="2017175"/>
            <a:ext cx="1527435" cy="1527266"/>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 name="Isosceles Triangle 2"/>
          <p:cNvSpPr/>
          <p:nvPr/>
        </p:nvSpPr>
        <p:spPr>
          <a:xfrm>
            <a:off x="4571999" y="1344058"/>
            <a:ext cx="2985572" cy="2482140"/>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2" name="Isosceles Triangle 21"/>
          <p:cNvSpPr/>
          <p:nvPr/>
        </p:nvSpPr>
        <p:spPr>
          <a:xfrm>
            <a:off x="4571428" y="2564904"/>
            <a:ext cx="1512740" cy="1249912"/>
          </a:xfrm>
          <a:prstGeom prst="triangle">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4" name="Straight Connector 23"/>
          <p:cNvCxnSpPr>
            <a:stCxn id="2" idx="0"/>
            <a:endCxn id="2" idx="2"/>
          </p:cNvCxnSpPr>
          <p:nvPr/>
        </p:nvCxnSpPr>
        <p:spPr>
          <a:xfrm>
            <a:off x="2123548" y="1700808"/>
            <a:ext cx="0" cy="216000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43548" y="2780928"/>
            <a:ext cx="2160000"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3" idx="5"/>
          </p:cNvCxnSpPr>
          <p:nvPr/>
        </p:nvCxnSpPr>
        <p:spPr>
          <a:xfrm>
            <a:off x="5292080" y="2569581"/>
            <a:ext cx="1519098" cy="15547"/>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2" idx="4"/>
            <a:endCxn id="3" idx="5"/>
          </p:cNvCxnSpPr>
          <p:nvPr/>
        </p:nvCxnSpPr>
        <p:spPr>
          <a:xfrm flipV="1">
            <a:off x="6084168" y="2585128"/>
            <a:ext cx="727010" cy="1229688"/>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3391638" y="1942490"/>
                <a:ext cx="792088" cy="12448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4000" b="0" i="1" smtClean="0">
                              <a:latin typeface="Cambria Math" panose="02040503050406030204" pitchFamily="18" charset="0"/>
                            </a:rPr>
                          </m:ctrlPr>
                        </m:fPr>
                        <m:num>
                          <m:r>
                            <a:rPr lang="en-GB" sz="4000" b="0" i="1" smtClean="0">
                              <a:latin typeface="Cambria Math" panose="02040503050406030204" pitchFamily="18" charset="0"/>
                            </a:rPr>
                            <m:t>1</m:t>
                          </m:r>
                        </m:num>
                        <m:den>
                          <m:r>
                            <a:rPr lang="en-GB" sz="4000" b="0" i="1" smtClean="0">
                              <a:latin typeface="Cambria Math" panose="02040503050406030204" pitchFamily="18" charset="0"/>
                            </a:rPr>
                            <m:t>2</m:t>
                          </m:r>
                        </m:den>
                      </m:f>
                    </m:oMath>
                  </m:oMathPara>
                </a14:m>
                <a:endParaRPr lang="en-GB" sz="4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3391638" y="1942490"/>
                <a:ext cx="792088" cy="1244828"/>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7521034" y="1942387"/>
                <a:ext cx="792088" cy="12448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4000" b="0" i="1" smtClean="0">
                              <a:latin typeface="Cambria Math" panose="02040503050406030204" pitchFamily="18" charset="0"/>
                            </a:rPr>
                          </m:ctrlPr>
                        </m:fPr>
                        <m:num>
                          <m:r>
                            <a:rPr lang="en-GB" sz="4000" b="0" i="1" smtClean="0">
                              <a:latin typeface="Cambria Math" panose="02040503050406030204" pitchFamily="18" charset="0"/>
                            </a:rPr>
                            <m:t>1</m:t>
                          </m:r>
                        </m:num>
                        <m:den>
                          <m:r>
                            <a:rPr lang="en-GB" sz="4000" b="0" i="1" smtClean="0">
                              <a:latin typeface="Cambria Math" panose="02040503050406030204" pitchFamily="18" charset="0"/>
                            </a:rPr>
                            <m:t>4</m:t>
                          </m:r>
                        </m:den>
                      </m:f>
                    </m:oMath>
                  </m:oMathPara>
                </a14:m>
                <a:endParaRPr lang="en-GB" sz="4000" dirty="0"/>
              </a:p>
            </p:txBody>
          </p:sp>
        </mc:Choice>
        <mc:Fallback xmlns="">
          <p:sp>
            <p:nvSpPr>
              <p:cNvPr id="34" name="TextBox 33"/>
              <p:cNvSpPr txBox="1">
                <a:spLocks noRot="1" noChangeAspect="1" noMove="1" noResize="1" noEditPoints="1" noAdjustHandles="1" noChangeArrowheads="1" noChangeShapeType="1" noTextEdit="1"/>
              </p:cNvSpPr>
              <p:nvPr/>
            </p:nvSpPr>
            <p:spPr>
              <a:xfrm>
                <a:off x="7521034" y="1942387"/>
                <a:ext cx="792088" cy="1244828"/>
              </a:xfrm>
              <a:prstGeom prst="rect">
                <a:avLst/>
              </a:prstGeom>
              <a:blipFill rotWithShape="0">
                <a:blip r:embed="rId3"/>
                <a:stretch>
                  <a:fillRect/>
                </a:stretch>
              </a:blipFill>
            </p:spPr>
            <p:txBody>
              <a:bodyPr/>
              <a:lstStyle/>
              <a:p>
                <a:r>
                  <a:rPr lang="en-GB">
                    <a:noFill/>
                  </a:rPr>
                  <a:t> </a:t>
                </a:r>
              </a:p>
            </p:txBody>
          </p:sp>
        </mc:Fallback>
      </mc:AlternateContent>
      <p:sp>
        <p:nvSpPr>
          <p:cNvPr id="36" name="Isosceles Triangle 35"/>
          <p:cNvSpPr/>
          <p:nvPr/>
        </p:nvSpPr>
        <p:spPr>
          <a:xfrm>
            <a:off x="2342225" y="5953124"/>
            <a:ext cx="762925" cy="637243"/>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1" name="Isosceles Triangle 40"/>
          <p:cNvSpPr/>
          <p:nvPr/>
        </p:nvSpPr>
        <p:spPr>
          <a:xfrm>
            <a:off x="3772987" y="5957888"/>
            <a:ext cx="732338" cy="632479"/>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4" name="Isosceles Triangle 43"/>
          <p:cNvSpPr/>
          <p:nvPr/>
        </p:nvSpPr>
        <p:spPr>
          <a:xfrm>
            <a:off x="3089374" y="4724400"/>
            <a:ext cx="682526" cy="595714"/>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5" name="Hexagon 44"/>
          <p:cNvSpPr/>
          <p:nvPr/>
        </p:nvSpPr>
        <p:spPr>
          <a:xfrm>
            <a:off x="2722347" y="5323427"/>
            <a:ext cx="1417605" cy="1266940"/>
          </a:xfrm>
          <a:prstGeom prst="hexagon">
            <a:avLst>
              <a:gd name="adj" fmla="val 28759"/>
              <a:gd name="vf" fmla="val 115470"/>
            </a:avLst>
          </a:prstGeom>
          <a:solidFill>
            <a:schemeClr val="bg1">
              <a:lumMod val="7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46" name="Straight Connector 45"/>
          <p:cNvCxnSpPr>
            <a:endCxn id="45" idx="0"/>
          </p:cNvCxnSpPr>
          <p:nvPr/>
        </p:nvCxnSpPr>
        <p:spPr>
          <a:xfrm flipV="1">
            <a:off x="2722347" y="5956897"/>
            <a:ext cx="1417605" cy="11095"/>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45" idx="4"/>
          </p:cNvCxnSpPr>
          <p:nvPr/>
        </p:nvCxnSpPr>
        <p:spPr>
          <a:xfrm flipH="1" flipV="1">
            <a:off x="3086706" y="5323427"/>
            <a:ext cx="343931" cy="629698"/>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45" idx="5"/>
          </p:cNvCxnSpPr>
          <p:nvPr/>
        </p:nvCxnSpPr>
        <p:spPr>
          <a:xfrm flipV="1">
            <a:off x="3419872" y="5323427"/>
            <a:ext cx="355721" cy="639017"/>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36" idx="4"/>
          </p:cNvCxnSpPr>
          <p:nvPr/>
        </p:nvCxnSpPr>
        <p:spPr>
          <a:xfrm flipH="1">
            <a:off x="3105150" y="5962445"/>
            <a:ext cx="325487" cy="627922"/>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45" idx="1"/>
          </p:cNvCxnSpPr>
          <p:nvPr/>
        </p:nvCxnSpPr>
        <p:spPr>
          <a:xfrm>
            <a:off x="3447500" y="5962444"/>
            <a:ext cx="328093" cy="627923"/>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p:cNvSpPr txBox="1"/>
              <p:nvPr/>
            </p:nvSpPr>
            <p:spPr>
              <a:xfrm>
                <a:off x="4830812" y="5041019"/>
                <a:ext cx="792088" cy="12448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4000" b="0" i="1" smtClean="0">
                              <a:latin typeface="Cambria Math" panose="02040503050406030204" pitchFamily="18" charset="0"/>
                            </a:rPr>
                          </m:ctrlPr>
                        </m:fPr>
                        <m:num>
                          <m:r>
                            <a:rPr lang="en-GB" sz="4000" b="0" i="1" smtClean="0">
                              <a:latin typeface="Cambria Math" panose="02040503050406030204" pitchFamily="18" charset="0"/>
                            </a:rPr>
                            <m:t>2</m:t>
                          </m:r>
                        </m:num>
                        <m:den>
                          <m:r>
                            <a:rPr lang="en-GB" sz="4000" b="0" i="1" smtClean="0">
                              <a:latin typeface="Cambria Math" panose="02040503050406030204" pitchFamily="18" charset="0"/>
                            </a:rPr>
                            <m:t>3</m:t>
                          </m:r>
                        </m:den>
                      </m:f>
                    </m:oMath>
                  </m:oMathPara>
                </a14:m>
                <a:endParaRPr lang="en-GB" sz="4000" dirty="0"/>
              </a:p>
            </p:txBody>
          </p:sp>
        </mc:Choice>
        <mc:Fallback xmlns="">
          <p:sp>
            <p:nvSpPr>
              <p:cNvPr id="60" name="TextBox 59"/>
              <p:cNvSpPr txBox="1">
                <a:spLocks noRot="1" noChangeAspect="1" noMove="1" noResize="1" noEditPoints="1" noAdjustHandles="1" noChangeArrowheads="1" noChangeShapeType="1" noTextEdit="1"/>
              </p:cNvSpPr>
              <p:nvPr/>
            </p:nvSpPr>
            <p:spPr>
              <a:xfrm>
                <a:off x="4830812" y="5041019"/>
                <a:ext cx="792088" cy="1244828"/>
              </a:xfrm>
              <a:prstGeom prst="rect">
                <a:avLst/>
              </a:prstGeom>
              <a:blipFill rotWithShape="0">
                <a:blip r:embed="rId4"/>
                <a:stretch>
                  <a:fillRect/>
                </a:stretch>
              </a:blipFill>
            </p:spPr>
            <p:txBody>
              <a:bodyPr/>
              <a:lstStyle/>
              <a:p>
                <a:r>
                  <a:rPr lang="en-GB">
                    <a:noFill/>
                  </a:rPr>
                  <a:t> </a:t>
                </a:r>
              </a:p>
            </p:txBody>
          </p:sp>
        </mc:Fallback>
      </mc:AlternateContent>
      <p:sp>
        <p:nvSpPr>
          <p:cNvPr id="61" name="Rectangle 60"/>
          <p:cNvSpPr/>
          <p:nvPr/>
        </p:nvSpPr>
        <p:spPr>
          <a:xfrm>
            <a:off x="3570672" y="1869426"/>
            <a:ext cx="712817" cy="15002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2" name="Rectangle 61"/>
          <p:cNvSpPr/>
          <p:nvPr/>
        </p:nvSpPr>
        <p:spPr>
          <a:xfrm>
            <a:off x="7636842" y="1834992"/>
            <a:ext cx="712817" cy="15002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3" name="Rectangle 62"/>
          <p:cNvSpPr/>
          <p:nvPr/>
        </p:nvSpPr>
        <p:spPr>
          <a:xfrm>
            <a:off x="4870447" y="4913297"/>
            <a:ext cx="712817" cy="15002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4" name="Rectangle 63"/>
          <p:cNvSpPr/>
          <p:nvPr/>
        </p:nvSpPr>
        <p:spPr>
          <a:xfrm>
            <a:off x="251520" y="1344058"/>
            <a:ext cx="432048" cy="3567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1</a:t>
            </a:r>
          </a:p>
        </p:txBody>
      </p:sp>
      <p:sp>
        <p:nvSpPr>
          <p:cNvPr id="65" name="Rectangle 64"/>
          <p:cNvSpPr/>
          <p:nvPr/>
        </p:nvSpPr>
        <p:spPr>
          <a:xfrm>
            <a:off x="4654423" y="1431549"/>
            <a:ext cx="432048" cy="3567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2</a:t>
            </a:r>
          </a:p>
        </p:txBody>
      </p:sp>
      <p:sp>
        <p:nvSpPr>
          <p:cNvPr id="66" name="Rectangle 65"/>
          <p:cNvSpPr/>
          <p:nvPr/>
        </p:nvSpPr>
        <p:spPr>
          <a:xfrm>
            <a:off x="2095872" y="4762553"/>
            <a:ext cx="432048" cy="3567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3</a:t>
            </a:r>
          </a:p>
        </p:txBody>
      </p:sp>
      <p:sp>
        <p:nvSpPr>
          <p:cNvPr id="67" name="TextBox 66"/>
          <p:cNvSpPr txBox="1"/>
          <p:nvPr/>
        </p:nvSpPr>
        <p:spPr>
          <a:xfrm>
            <a:off x="6064785" y="4678523"/>
            <a:ext cx="2520280" cy="175432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It seems like a good strategy is to break up the picture into shapes of the same size (we say these shapes are ‘</a:t>
            </a:r>
            <a:r>
              <a:rPr lang="en-GB" b="1" dirty="0"/>
              <a:t>congruent</a:t>
            </a:r>
            <a:r>
              <a:rPr lang="en-GB" dirty="0"/>
              <a:t>’).</a:t>
            </a:r>
          </a:p>
        </p:txBody>
      </p:sp>
    </p:spTree>
    <p:extLst>
      <p:ext uri="{BB962C8B-B14F-4D97-AF65-F5344CB8AC3E}">
        <p14:creationId xmlns:p14="http://schemas.microsoft.com/office/powerpoint/2010/main" val="11749234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1"/>
                                        </p:tgtEl>
                                      </p:cBhvr>
                                    </p:animEffect>
                                    <p:set>
                                      <p:cBhvr>
                                        <p:cTn id="7" dur="1" fill="hold">
                                          <p:stCondLst>
                                            <p:cond delay="499"/>
                                          </p:stCondLst>
                                        </p:cTn>
                                        <p:tgtEl>
                                          <p:spTgt spid="61"/>
                                        </p:tgtEl>
                                        <p:attrNameLst>
                                          <p:attrName>style.visibility</p:attrName>
                                        </p:attrNameLst>
                                      </p:cBhvr>
                                      <p:to>
                                        <p:strVal val="hidden"/>
                                      </p:to>
                                    </p:set>
                                  </p:childTnLst>
                                </p:cTn>
                              </p:par>
                              <p:par>
                                <p:cTn id="8" presetID="22" presetClass="entr" presetSubtype="8"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par>
                                <p:cTn id="11" presetID="22" presetClass="entr" presetSubtype="4"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childTnLst>
                          </p:cTn>
                        </p:par>
                      </p:childTnLst>
                    </p:cTn>
                  </p:par>
                </p:childTnLst>
              </p:cTn>
              <p:nextCondLst>
                <p:cond evt="onClick" delay="0">
                  <p:tgtEl>
                    <p:spTgt spid="61"/>
                  </p:tgtEl>
                </p:cond>
              </p:nextCondLst>
            </p:seq>
            <p:seq concurrent="1" nextAc="seek">
              <p:cTn id="14" restart="whenNotActive" fill="hold" evtFilter="cancelBubble" nodeType="interactiveSeq">
                <p:stCondLst>
                  <p:cond evt="onClick" delay="0">
                    <p:tgtEl>
                      <p:spTgt spid="6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62"/>
                                        </p:tgtEl>
                                      </p:cBhvr>
                                    </p:animEffect>
                                    <p:set>
                                      <p:cBhvr>
                                        <p:cTn id="19" dur="1" fill="hold">
                                          <p:stCondLst>
                                            <p:cond delay="499"/>
                                          </p:stCondLst>
                                        </p:cTn>
                                        <p:tgtEl>
                                          <p:spTgt spid="62"/>
                                        </p:tgtEl>
                                        <p:attrNameLst>
                                          <p:attrName>style.visibility</p:attrName>
                                        </p:attrNameLst>
                                      </p:cBhvr>
                                      <p:to>
                                        <p:strVal val="hidden"/>
                                      </p:to>
                                    </p:set>
                                  </p:childTnLst>
                                </p:cTn>
                              </p:par>
                              <p:par>
                                <p:cTn id="20" presetID="22" presetClass="entr" presetSubtype="8"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par>
                                <p:cTn id="23" presetID="22" presetClass="entr" presetSubtype="8"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childTnLst>
                    </p:cTn>
                  </p:par>
                </p:childTnLst>
              </p:cTn>
              <p:nextCondLst>
                <p:cond evt="onClick" delay="0">
                  <p:tgtEl>
                    <p:spTgt spid="62"/>
                  </p:tgtEl>
                </p:cond>
              </p:nextCondLst>
            </p:seq>
            <p:seq concurrent="1" nextAc="seek">
              <p:cTn id="26" restart="whenNotActive" fill="hold" evtFilter="cancelBubble" nodeType="interactiveSeq">
                <p:stCondLst>
                  <p:cond evt="onClick" delay="0">
                    <p:tgtEl>
                      <p:spTgt spid="6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63"/>
                                        </p:tgtEl>
                                      </p:cBhvr>
                                    </p:animEffect>
                                    <p:set>
                                      <p:cBhvr>
                                        <p:cTn id="31" dur="1" fill="hold">
                                          <p:stCondLst>
                                            <p:cond delay="499"/>
                                          </p:stCondLst>
                                        </p:cTn>
                                        <p:tgtEl>
                                          <p:spTgt spid="63"/>
                                        </p:tgtEl>
                                        <p:attrNameLst>
                                          <p:attrName>style.visibility</p:attrName>
                                        </p:attrNameLst>
                                      </p:cBhvr>
                                      <p:to>
                                        <p:strVal val="hidden"/>
                                      </p:to>
                                    </p:set>
                                  </p:childTnLst>
                                </p:cTn>
                              </p:par>
                              <p:par>
                                <p:cTn id="32" presetID="2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left)">
                                      <p:cBhvr>
                                        <p:cTn id="34" dur="500"/>
                                        <p:tgtEl>
                                          <p:spTgt spid="46"/>
                                        </p:tgtEl>
                                      </p:cBhvr>
                                    </p:animEffect>
                                  </p:childTnLst>
                                </p:cTn>
                              </p:par>
                              <p:par>
                                <p:cTn id="35" presetID="22" presetClass="entr" presetSubtype="8"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left)">
                                      <p:cBhvr>
                                        <p:cTn id="37" dur="500"/>
                                        <p:tgtEl>
                                          <p:spTgt spid="48"/>
                                        </p:tgtEl>
                                      </p:cBhvr>
                                    </p:animEffect>
                                  </p:childTnLst>
                                </p:cTn>
                              </p:par>
                              <p:par>
                                <p:cTn id="38" presetID="22" presetClass="entr" presetSubtype="8" fill="hold"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left)">
                                      <p:cBhvr>
                                        <p:cTn id="40" dur="500"/>
                                        <p:tgtEl>
                                          <p:spTgt spid="51"/>
                                        </p:tgtEl>
                                      </p:cBhvr>
                                    </p:animEffect>
                                  </p:childTnLst>
                                </p:cTn>
                              </p:par>
                              <p:par>
                                <p:cTn id="41" presetID="22" presetClass="entr" presetSubtype="8"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wipe(left)">
                                      <p:cBhvr>
                                        <p:cTn id="43" dur="500"/>
                                        <p:tgtEl>
                                          <p:spTgt spid="54"/>
                                        </p:tgtEl>
                                      </p:cBhvr>
                                    </p:animEffect>
                                  </p:childTnLst>
                                </p:cTn>
                              </p:par>
                              <p:par>
                                <p:cTn id="44" presetID="22" presetClass="entr" presetSubtype="8" fill="hold"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500"/>
                                        <p:tgtEl>
                                          <p:spTgt spid="57"/>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fade">
                                      <p:cBhvr>
                                        <p:cTn id="50" dur="500"/>
                                        <p:tgtEl>
                                          <p:spTgt spid="67"/>
                                        </p:tgtEl>
                                      </p:cBhvr>
                                    </p:animEffect>
                                  </p:childTnLst>
                                </p:cTn>
                              </p:par>
                            </p:childTnLst>
                          </p:cTn>
                        </p:par>
                      </p:childTnLst>
                    </p:cTn>
                  </p:par>
                </p:childTnLst>
              </p:cTn>
              <p:nextCondLst>
                <p:cond evt="onClick" delay="0">
                  <p:tgtEl>
                    <p:spTgt spid="63"/>
                  </p:tgtEl>
                </p:cond>
              </p:nextCondLst>
            </p:seq>
          </p:childTnLst>
        </p:cTn>
      </p:par>
    </p:tnLst>
    <p:bldLst>
      <p:bldP spid="61" grpId="0" animBg="1"/>
      <p:bldP spid="62" grpId="0" animBg="1"/>
      <p:bldP spid="63" grpId="0" animBg="1"/>
      <p:bldP spid="6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9143074" cy="587744"/>
            <a:chOff x="0" y="13335"/>
            <a:chExt cx="9144218" cy="587744"/>
          </a:xfrm>
        </p:grpSpPr>
        <p:sp>
          <p:nvSpPr>
            <p:cNvPr id="4"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Rectangle 5"/>
              <p:cNvSpPr/>
              <p:nvPr/>
            </p:nvSpPr>
            <p:spPr>
              <a:xfrm>
                <a:off x="269978" y="692696"/>
                <a:ext cx="6731835" cy="1772601"/>
              </a:xfrm>
              <a:prstGeom prst="rect">
                <a:avLst/>
              </a:prstGeom>
            </p:spPr>
            <p:txBody>
              <a:bodyPr wrap="square">
                <a:spAutoFit/>
              </a:bodyPr>
              <a:lstStyle/>
              <a:p>
                <a:r>
                  <a:rPr lang="en-GB" sz="2000" dirty="0"/>
                  <a:t>The diagram shows a design formed by drawing six lines in a regular hexagon. The lines divide each edge of the hexagon into three equal parts. What fraction of the hexagon is shaded?</a:t>
                </a:r>
                <a:br>
                  <a:rPr lang="en-GB" sz="2000" dirty="0"/>
                </a:br>
                <a:br>
                  <a:rPr lang="en-GB" sz="2000" dirty="0"/>
                </a:br>
                <a:r>
                  <a:rPr lang="en-GB" sz="2000" dirty="0"/>
                  <a:t>A </a:t>
                </a:r>
                <a14:m>
                  <m:oMath xmlns:m="http://schemas.openxmlformats.org/officeDocument/2006/math">
                    <m:f>
                      <m:fPr>
                        <m:ctrlPr>
                          <a:rPr lang="en-GB" sz="2000" i="1">
                            <a:latin typeface="Cambria Math" panose="02040503050406030204" pitchFamily="18" charset="0"/>
                          </a:rPr>
                        </m:ctrlPr>
                      </m:fPr>
                      <m:num>
                        <m:r>
                          <a:rPr lang="en-GB" sz="2000" i="1">
                            <a:latin typeface="Cambria Math"/>
                          </a:rPr>
                          <m:t>1</m:t>
                        </m:r>
                      </m:num>
                      <m:den>
                        <m:r>
                          <a:rPr lang="en-GB" sz="2000" i="1">
                            <a:latin typeface="Cambria Math"/>
                          </a:rPr>
                          <m:t>5</m:t>
                        </m:r>
                      </m:den>
                    </m:f>
                  </m:oMath>
                </a14:m>
                <a:r>
                  <a:rPr lang="en-GB" sz="2000" dirty="0"/>
                  <a:t>	  B </a:t>
                </a:r>
                <a14:m>
                  <m:oMath xmlns:m="http://schemas.openxmlformats.org/officeDocument/2006/math">
                    <m:f>
                      <m:fPr>
                        <m:ctrlPr>
                          <a:rPr lang="en-GB" sz="2000" i="1">
                            <a:latin typeface="Cambria Math" panose="02040503050406030204" pitchFamily="18" charset="0"/>
                          </a:rPr>
                        </m:ctrlPr>
                      </m:fPr>
                      <m:num>
                        <m:r>
                          <a:rPr lang="en-GB" sz="2000" i="1">
                            <a:latin typeface="Cambria Math"/>
                          </a:rPr>
                          <m:t>2</m:t>
                        </m:r>
                      </m:num>
                      <m:den>
                        <m:r>
                          <a:rPr lang="en-GB" sz="2000" i="1">
                            <a:latin typeface="Cambria Math"/>
                          </a:rPr>
                          <m:t>9</m:t>
                        </m:r>
                      </m:den>
                    </m:f>
                  </m:oMath>
                </a14:m>
                <a:r>
                  <a:rPr lang="en-GB" sz="2000" dirty="0"/>
                  <a:t>      	C </a:t>
                </a:r>
                <a14:m>
                  <m:oMath xmlns:m="http://schemas.openxmlformats.org/officeDocument/2006/math">
                    <m:f>
                      <m:fPr>
                        <m:ctrlPr>
                          <a:rPr lang="en-GB" sz="2000" i="1">
                            <a:latin typeface="Cambria Math" panose="02040503050406030204" pitchFamily="18" charset="0"/>
                          </a:rPr>
                        </m:ctrlPr>
                      </m:fPr>
                      <m:num>
                        <m:r>
                          <a:rPr lang="en-GB" sz="2000" i="1">
                            <a:latin typeface="Cambria Math"/>
                          </a:rPr>
                          <m:t>1</m:t>
                        </m:r>
                      </m:num>
                      <m:den>
                        <m:r>
                          <a:rPr lang="en-GB" sz="2000" i="1">
                            <a:latin typeface="Cambria Math"/>
                          </a:rPr>
                          <m:t>4</m:t>
                        </m:r>
                      </m:den>
                    </m:f>
                  </m:oMath>
                </a14:m>
                <a:r>
                  <a:rPr lang="en-GB" sz="2000" dirty="0"/>
                  <a:t>        	D </a:t>
                </a:r>
                <a14:m>
                  <m:oMath xmlns:m="http://schemas.openxmlformats.org/officeDocument/2006/math">
                    <m:f>
                      <m:fPr>
                        <m:ctrlPr>
                          <a:rPr lang="en-GB" sz="2000" i="1">
                            <a:latin typeface="Cambria Math" panose="02040503050406030204" pitchFamily="18" charset="0"/>
                          </a:rPr>
                        </m:ctrlPr>
                      </m:fPr>
                      <m:num>
                        <m:r>
                          <a:rPr lang="en-GB" sz="2000" i="1">
                            <a:latin typeface="Cambria Math"/>
                          </a:rPr>
                          <m:t>3</m:t>
                        </m:r>
                      </m:num>
                      <m:den>
                        <m:r>
                          <a:rPr lang="en-GB" sz="2000" i="1">
                            <a:latin typeface="Cambria Math"/>
                          </a:rPr>
                          <m:t>10</m:t>
                        </m:r>
                      </m:den>
                    </m:f>
                  </m:oMath>
                </a14:m>
                <a:r>
                  <a:rPr lang="en-GB" sz="2000" dirty="0"/>
                  <a:t>       	E   </a:t>
                </a:r>
                <a14:m>
                  <m:oMath xmlns:m="http://schemas.openxmlformats.org/officeDocument/2006/math">
                    <m:f>
                      <m:fPr>
                        <m:ctrlPr>
                          <a:rPr lang="en-GB" sz="2000" i="1">
                            <a:latin typeface="Cambria Math" panose="02040503050406030204" pitchFamily="18" charset="0"/>
                          </a:rPr>
                        </m:ctrlPr>
                      </m:fPr>
                      <m:num>
                        <m:r>
                          <a:rPr lang="en-GB" sz="2000" i="1">
                            <a:latin typeface="Cambria Math"/>
                          </a:rPr>
                          <m:t>5</m:t>
                        </m:r>
                      </m:num>
                      <m:den>
                        <m:r>
                          <a:rPr lang="en-GB" sz="2000" i="1">
                            <a:latin typeface="Cambria Math"/>
                          </a:rPr>
                          <m:t>16</m:t>
                        </m:r>
                      </m:den>
                    </m:f>
                  </m:oMath>
                </a14:m>
                <a:endParaRPr lang="en-GB" sz="2000" dirty="0"/>
              </a:p>
            </p:txBody>
          </p:sp>
        </mc:Choice>
        <mc:Fallback xmlns="">
          <p:sp>
            <p:nvSpPr>
              <p:cNvPr id="6" name="Rectangle 5"/>
              <p:cNvSpPr>
                <a:spLocks noRot="1" noChangeAspect="1" noMove="1" noResize="1" noEditPoints="1" noAdjustHandles="1" noChangeArrowheads="1" noChangeShapeType="1" noTextEdit="1"/>
              </p:cNvSpPr>
              <p:nvPr/>
            </p:nvSpPr>
            <p:spPr>
              <a:xfrm>
                <a:off x="269978" y="692696"/>
                <a:ext cx="6731835" cy="1772601"/>
              </a:xfrm>
              <a:prstGeom prst="rect">
                <a:avLst/>
              </a:prstGeom>
              <a:blipFill rotWithShape="0">
                <a:blip r:embed="rId2"/>
                <a:stretch>
                  <a:fillRect l="-905" t="-2069" r="-543" b="-1379"/>
                </a:stretch>
              </a:blipFill>
            </p:spPr>
            <p:txBody>
              <a:bodyPr/>
              <a:lstStyle/>
              <a:p>
                <a:r>
                  <a:rPr lang="en-GB">
                    <a:noFill/>
                  </a:rPr>
                  <a:t> </a:t>
                </a:r>
              </a:p>
            </p:txBody>
          </p:sp>
        </mc:Fallback>
      </mc:AlternateContent>
      <p:pic>
        <p:nvPicPr>
          <p:cNvPr id="11" name="Picture 10"/>
          <p:cNvPicPr/>
          <p:nvPr/>
        </p:nvPicPr>
        <p:blipFill>
          <a:blip r:embed="rId3" cstate="print"/>
          <a:srcRect/>
          <a:stretch>
            <a:fillRect/>
          </a:stretch>
        </p:blipFill>
        <p:spPr bwMode="auto">
          <a:xfrm>
            <a:off x="1907704" y="2708920"/>
            <a:ext cx="3312368" cy="3384376"/>
          </a:xfrm>
          <a:prstGeom prst="rect">
            <a:avLst/>
          </a:prstGeom>
          <a:noFill/>
          <a:ln w="9525">
            <a:noFill/>
            <a:miter lim="800000"/>
            <a:headEnd/>
            <a:tailEnd/>
          </a:ln>
        </p:spPr>
      </p:pic>
      <p:cxnSp>
        <p:nvCxnSpPr>
          <p:cNvPr id="9" name="Straight Connector 8"/>
          <p:cNvCxnSpPr/>
          <p:nvPr/>
        </p:nvCxnSpPr>
        <p:spPr>
          <a:xfrm>
            <a:off x="3851920" y="3068960"/>
            <a:ext cx="1080120" cy="1872208"/>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a:off x="2807803" y="3083995"/>
            <a:ext cx="1584177" cy="2793277"/>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2267743" y="4005064"/>
            <a:ext cx="1080120" cy="1872208"/>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V="1">
            <a:off x="2267743" y="3083995"/>
            <a:ext cx="1080120" cy="1857174"/>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flipV="1">
            <a:off x="2803586" y="3103638"/>
            <a:ext cx="1584177" cy="2773634"/>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flipV="1">
            <a:off x="3851920" y="4005064"/>
            <a:ext cx="1071686" cy="1857173"/>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a:off x="2515554" y="3573016"/>
            <a:ext cx="2086125" cy="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a:off x="2051720" y="4480633"/>
            <a:ext cx="3168352" cy="9822"/>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a:off x="2515554" y="5416737"/>
            <a:ext cx="2086125" cy="12428"/>
          </a:xfrm>
          <a:prstGeom prst="line">
            <a:avLst/>
          </a:prstGeom>
        </p:spPr>
        <p:style>
          <a:lnRef idx="2">
            <a:schemeClr val="dk1"/>
          </a:lnRef>
          <a:fillRef idx="0">
            <a:schemeClr val="dk1"/>
          </a:fillRef>
          <a:effectRef idx="1">
            <a:schemeClr val="dk1"/>
          </a:effectRef>
          <a:fontRef idx="minor">
            <a:schemeClr val="tx1"/>
          </a:fontRef>
        </p:style>
      </p:cxnSp>
      <p:sp>
        <p:nvSpPr>
          <p:cNvPr id="29" name="Isosceles Triangle 28"/>
          <p:cNvSpPr/>
          <p:nvPr/>
        </p:nvSpPr>
        <p:spPr>
          <a:xfrm flipV="1">
            <a:off x="2824750" y="3097934"/>
            <a:ext cx="1569387" cy="1388650"/>
          </a:xfrm>
          <a:prstGeom prst="triangle">
            <a:avLst/>
          </a:prstGeom>
          <a:solidFill>
            <a:schemeClr val="accent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1" name="TextBox 30"/>
              <p:cNvSpPr txBox="1"/>
              <p:nvPr/>
            </p:nvSpPr>
            <p:spPr>
              <a:xfrm>
                <a:off x="5467883" y="3384862"/>
                <a:ext cx="3131263" cy="2708434"/>
              </a:xfrm>
              <a:prstGeom prst="rect">
                <a:avLst/>
              </a:prstGeom>
              <a:noFill/>
            </p:spPr>
            <p:txBody>
              <a:bodyPr wrap="square" rtlCol="0">
                <a:spAutoFit/>
              </a:bodyPr>
              <a:lstStyle/>
              <a:p>
                <a:r>
                  <a:rPr lang="en-GB" b="1" dirty="0"/>
                  <a:t>After adding the lines to break up the shape into small triangles, we could just count the total triangles and shaded triangles.</a:t>
                </a:r>
              </a:p>
              <a:p>
                <a:r>
                  <a:rPr lang="en-GB" b="1" dirty="0"/>
                  <a:t>But since the pattern in the blue region is repeated, we could just find the fraction shaded in this, which is </a:t>
                </a:r>
                <a14:m>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𝟐</m:t>
                        </m:r>
                      </m:num>
                      <m:den>
                        <m:r>
                          <a:rPr lang="en-GB" b="1" i="1" smtClean="0">
                            <a:latin typeface="Cambria Math" panose="02040503050406030204" pitchFamily="18" charset="0"/>
                          </a:rPr>
                          <m:t>𝟗</m:t>
                        </m:r>
                      </m:den>
                    </m:f>
                  </m:oMath>
                </a14:m>
                <a:r>
                  <a:rPr lang="en-GB" b="1" dirty="0"/>
                  <a:t>.</a:t>
                </a:r>
              </a:p>
            </p:txBody>
          </p:sp>
        </mc:Choice>
        <mc:Fallback xmlns="">
          <p:sp>
            <p:nvSpPr>
              <p:cNvPr id="31" name="TextBox 30"/>
              <p:cNvSpPr txBox="1">
                <a:spLocks noRot="1" noChangeAspect="1" noMove="1" noResize="1" noEditPoints="1" noAdjustHandles="1" noChangeArrowheads="1" noChangeShapeType="1" noTextEdit="1"/>
              </p:cNvSpPr>
              <p:nvPr/>
            </p:nvSpPr>
            <p:spPr>
              <a:xfrm>
                <a:off x="5467883" y="3384862"/>
                <a:ext cx="3131263" cy="2708434"/>
              </a:xfrm>
              <a:prstGeom prst="rect">
                <a:avLst/>
              </a:prstGeom>
              <a:blipFill rotWithShape="0">
                <a:blip r:embed="rId4"/>
                <a:stretch>
                  <a:fillRect l="-1751" t="-1124" r="-973" b="-449"/>
                </a:stretch>
              </a:blipFill>
            </p:spPr>
            <p:txBody>
              <a:bodyPr/>
              <a:lstStyle/>
              <a:p>
                <a:r>
                  <a:rPr lang="en-GB">
                    <a:noFill/>
                  </a:rPr>
                  <a:t> </a:t>
                </a:r>
              </a:p>
            </p:txBody>
          </p:sp>
        </mc:Fallback>
      </mc:AlternateContent>
      <p:sp>
        <p:nvSpPr>
          <p:cNvPr id="34" name="Rectangle 33"/>
          <p:cNvSpPr/>
          <p:nvPr/>
        </p:nvSpPr>
        <p:spPr>
          <a:xfrm>
            <a:off x="5427662" y="3245322"/>
            <a:ext cx="3171484" cy="28479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 name="TextBox 1"/>
          <p:cNvSpPr txBox="1"/>
          <p:nvPr/>
        </p:nvSpPr>
        <p:spPr>
          <a:xfrm>
            <a:off x="5930262" y="1865132"/>
            <a:ext cx="2699215" cy="107721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Bro Reminder</a:t>
            </a:r>
            <a:r>
              <a:rPr lang="en-GB" sz="1600" dirty="0"/>
              <a:t>: Remember, the advice was to try and split the diagram up into shapes which are all congruent.</a:t>
            </a:r>
          </a:p>
        </p:txBody>
      </p:sp>
    </p:spTree>
    <p:extLst>
      <p:ext uri="{BB962C8B-B14F-4D97-AF65-F5344CB8AC3E}">
        <p14:creationId xmlns:p14="http://schemas.microsoft.com/office/powerpoint/2010/main" val="41116960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2" presetClass="entr" presetSubtype="4"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par>
                                <p:cTn id="18" presetID="22" presetClass="entr" presetSubtype="4"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par>
                                <p:cTn id="21" presetID="2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par>
                                <p:cTn id="28" presetID="22" presetClass="entr" presetSubtype="8"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par>
                                <p:cTn id="31" presetID="22" presetClass="entr" presetSubtype="8"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xit" presetSubtype="0" fill="hold" grpId="0" nodeType="withEffect">
                                  <p:stCondLst>
                                    <p:cond delay="0"/>
                                  </p:stCondLst>
                                  <p:childTnLst>
                                    <p:animEffect transition="out" filter="fade">
                                      <p:cBhvr>
                                        <p:cTn id="39" dur="500"/>
                                        <p:tgtEl>
                                          <p:spTgt spid="34"/>
                                        </p:tgtEl>
                                      </p:cBhvr>
                                    </p:animEffect>
                                    <p:set>
                                      <p:cBhvr>
                                        <p:cTn id="40"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29" grpId="0" animBg="1"/>
      <p:bldP spid="3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Murray Maths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Rectangle 5"/>
          <p:cNvSpPr/>
          <p:nvPr/>
        </p:nvSpPr>
        <p:spPr>
          <a:xfrm>
            <a:off x="1403648" y="908720"/>
            <a:ext cx="4074864" cy="53285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 name="Rectangle 7"/>
          <p:cNvSpPr/>
          <p:nvPr/>
        </p:nvSpPr>
        <p:spPr>
          <a:xfrm>
            <a:off x="2009430" y="905750"/>
            <a:ext cx="114298" cy="5331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788024" y="920647"/>
            <a:ext cx="114298" cy="5331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2066099" y="1886856"/>
            <a:ext cx="2786743" cy="101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088930" y="5199990"/>
            <a:ext cx="2786743" cy="101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398726" y="1901371"/>
            <a:ext cx="118801" cy="3306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259632" y="3573016"/>
            <a:ext cx="4392488" cy="14401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cxnSp>
        <p:nvCxnSpPr>
          <p:cNvPr id="15" name="Straight Connector 14"/>
          <p:cNvCxnSpPr/>
          <p:nvPr/>
        </p:nvCxnSpPr>
        <p:spPr>
          <a:xfrm flipH="1">
            <a:off x="1403649" y="3717032"/>
            <a:ext cx="4074863" cy="2507006"/>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17" name="Rectangle 16"/>
          <p:cNvSpPr/>
          <p:nvPr/>
        </p:nvSpPr>
        <p:spPr>
          <a:xfrm>
            <a:off x="6408130" y="1192564"/>
            <a:ext cx="1970563" cy="834585"/>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a:t>Click for </a:t>
            </a:r>
            <a:r>
              <a:rPr lang="en-GB" b="1" dirty="0" err="1"/>
              <a:t>Murranimation</a:t>
            </a:r>
            <a:r>
              <a:rPr lang="en-GB" b="1" dirty="0"/>
              <a:t> &gt;</a:t>
            </a:r>
          </a:p>
        </p:txBody>
      </p:sp>
      <p:cxnSp>
        <p:nvCxnSpPr>
          <p:cNvPr id="19" name="Straight Arrow Connector 18"/>
          <p:cNvCxnSpPr/>
          <p:nvPr/>
        </p:nvCxnSpPr>
        <p:spPr>
          <a:xfrm flipV="1">
            <a:off x="1532586" y="4034971"/>
            <a:ext cx="2304256" cy="1422513"/>
          </a:xfrm>
          <a:prstGeom prst="straightConnector1">
            <a:avLst/>
          </a:prstGeom>
          <a:ln w="76200">
            <a:headEnd type="triangle"/>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2199991" y="3784254"/>
                <a:ext cx="720080" cy="901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2</m:t>
                          </m:r>
                        </m:num>
                        <m:den>
                          <m:r>
                            <a:rPr lang="en-GB" sz="2800" b="0" i="1" smtClean="0">
                              <a:latin typeface="Cambria Math" panose="02040503050406030204" pitchFamily="18" charset="0"/>
                            </a:rPr>
                            <m:t>3</m:t>
                          </m:r>
                        </m:den>
                      </m:f>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2199991" y="3784254"/>
                <a:ext cx="720080" cy="901785"/>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6084293" y="2284078"/>
                <a:ext cx="2618239" cy="1316451"/>
              </a:xfrm>
              <a:prstGeom prst="rect">
                <a:avLst/>
              </a:prstGeom>
              <a:noFill/>
            </p:spPr>
            <p:txBody>
              <a:bodyPr wrap="square" rtlCol="0">
                <a:spAutoFit/>
              </a:bodyPr>
              <a:lstStyle/>
              <a:p>
                <a:r>
                  <a:rPr lang="en-GB" dirty="0"/>
                  <a:t>Murray travels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oMath>
                </a14:m>
                <a:r>
                  <a:rPr lang="en-GB" dirty="0"/>
                  <a:t> of the way from one corner of his space on the court to the other.</a:t>
                </a:r>
              </a:p>
            </p:txBody>
          </p:sp>
        </mc:Choice>
        <mc:Fallback xmlns="">
          <p:sp>
            <p:nvSpPr>
              <p:cNvPr id="23" name="TextBox 22"/>
              <p:cNvSpPr txBox="1">
                <a:spLocks noRot="1" noChangeAspect="1" noMove="1" noResize="1" noEditPoints="1" noAdjustHandles="1" noChangeArrowheads="1" noChangeShapeType="1" noTextEdit="1"/>
              </p:cNvSpPr>
              <p:nvPr/>
            </p:nvSpPr>
            <p:spPr>
              <a:xfrm>
                <a:off x="6084293" y="2284078"/>
                <a:ext cx="2618239" cy="1316451"/>
              </a:xfrm>
              <a:prstGeom prst="rect">
                <a:avLst/>
              </a:prstGeom>
              <a:blipFill rotWithShape="0">
                <a:blip r:embed="rId3"/>
                <a:stretch>
                  <a:fillRect l="-1860" b="-6481"/>
                </a:stretch>
              </a:blipFill>
            </p:spPr>
            <p:txBody>
              <a:bodyPr/>
              <a:lstStyle/>
              <a:p>
                <a:r>
                  <a:rPr lang="en-GB">
                    <a:noFill/>
                  </a:rPr>
                  <a:t> </a:t>
                </a:r>
              </a:p>
            </p:txBody>
          </p:sp>
        </mc:Fallback>
      </mc:AlternateContent>
      <p:sp>
        <p:nvSpPr>
          <p:cNvPr id="24" name="TextBox 23"/>
          <p:cNvSpPr txBox="1"/>
          <p:nvPr/>
        </p:nvSpPr>
        <p:spPr>
          <a:xfrm>
            <a:off x="6116418" y="3805663"/>
            <a:ext cx="2714171"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b="1" dirty="0"/>
              <a:t>Q: </a:t>
            </a:r>
            <a:r>
              <a:rPr lang="en-GB" dirty="0"/>
              <a:t>What fraction of the court does Murray cover in the </a:t>
            </a:r>
            <a:r>
              <a:rPr lang="en-GB" b="1" u="sng" dirty="0"/>
              <a:t>horizontal</a:t>
            </a:r>
            <a:r>
              <a:rPr lang="en-GB" dirty="0"/>
              <a:t> direction?</a:t>
            </a:r>
          </a:p>
        </p:txBody>
      </p:sp>
      <p:cxnSp>
        <p:nvCxnSpPr>
          <p:cNvPr id="27" name="Straight Arrow Connector 26"/>
          <p:cNvCxnSpPr/>
          <p:nvPr/>
        </p:nvCxnSpPr>
        <p:spPr>
          <a:xfrm>
            <a:off x="1419290" y="6520039"/>
            <a:ext cx="2762953" cy="21938"/>
          </a:xfrm>
          <a:prstGeom prst="straightConnector1">
            <a:avLst/>
          </a:prstGeom>
          <a:ln w="76200">
            <a:headEnd type="triangle"/>
            <a:tailEnd type="triangle"/>
          </a:ln>
        </p:spPr>
        <p:style>
          <a:lnRef idx="3">
            <a:schemeClr val="dk1"/>
          </a:lnRef>
          <a:fillRef idx="0">
            <a:schemeClr val="dk1"/>
          </a:fillRef>
          <a:effectRef idx="2">
            <a:schemeClr val="dk1"/>
          </a:effectRef>
          <a:fontRef idx="minor">
            <a:schemeClr val="tx1"/>
          </a:fontRef>
        </p:style>
      </p:cxnSp>
      <p:cxnSp>
        <p:nvCxnSpPr>
          <p:cNvPr id="30" name="Straight Connector 29"/>
          <p:cNvCxnSpPr/>
          <p:nvPr/>
        </p:nvCxnSpPr>
        <p:spPr>
          <a:xfrm>
            <a:off x="4254939" y="4462056"/>
            <a:ext cx="0" cy="1825815"/>
          </a:xfrm>
          <a:prstGeom prst="line">
            <a:avLst/>
          </a:prstGeom>
          <a:ln>
            <a:prstDash val="sysDot"/>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2829293" y="5598024"/>
                <a:ext cx="720080" cy="901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2</m:t>
                          </m:r>
                        </m:num>
                        <m:den>
                          <m:r>
                            <a:rPr lang="en-GB" sz="2800" b="0" i="1" smtClean="0">
                              <a:latin typeface="Cambria Math" panose="02040503050406030204" pitchFamily="18" charset="0"/>
                            </a:rPr>
                            <m:t>3</m:t>
                          </m:r>
                        </m:den>
                      </m:f>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2829293" y="5598024"/>
                <a:ext cx="720080" cy="901785"/>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164383" y="4825095"/>
                <a:ext cx="2618239" cy="1432572"/>
              </a:xfrm>
              <a:prstGeom prst="rect">
                <a:avLst/>
              </a:prstGeom>
              <a:noFill/>
            </p:spPr>
            <p:txBody>
              <a:bodyPr wrap="square" rtlCol="0">
                <a:spAutoFit/>
              </a:bodyPr>
              <a:lstStyle/>
              <a:p>
                <a:r>
                  <a:rPr lang="en-GB" dirty="0"/>
                  <a:t>He’ll be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oMath>
                </a14:m>
                <a:r>
                  <a:rPr lang="en-GB" dirty="0"/>
                  <a:t> of the way across horizontally as well (</a:t>
                </a:r>
                <a:r>
                  <a:rPr lang="en-GB" i="0" dirty="0">
                    <a:latin typeface="+mj-lt"/>
                  </a:rPr>
                  <a:t>a</a:t>
                </a:r>
                <a:r>
                  <a:rPr lang="en-GB" b="0" i="0" dirty="0">
                    <a:latin typeface="+mj-lt"/>
                  </a:rPr>
                  <a:t>nd also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oMath>
                </a14:m>
                <a:r>
                  <a:rPr lang="en-GB" dirty="0"/>
                  <a:t> of the way vertically)</a:t>
                </a:r>
              </a:p>
            </p:txBody>
          </p:sp>
        </mc:Choice>
        <mc:Fallback xmlns="">
          <p:sp>
            <p:nvSpPr>
              <p:cNvPr id="32" name="TextBox 31"/>
              <p:cNvSpPr txBox="1">
                <a:spLocks noRot="1" noChangeAspect="1" noMove="1" noResize="1" noEditPoints="1" noAdjustHandles="1" noChangeArrowheads="1" noChangeShapeType="1" noTextEdit="1"/>
              </p:cNvSpPr>
              <p:nvPr/>
            </p:nvSpPr>
            <p:spPr>
              <a:xfrm>
                <a:off x="6164383" y="4825095"/>
                <a:ext cx="2618239" cy="1432572"/>
              </a:xfrm>
              <a:prstGeom prst="rect">
                <a:avLst/>
              </a:prstGeom>
              <a:blipFill rotWithShape="0">
                <a:blip r:embed="rId5"/>
                <a:stretch>
                  <a:fillRect l="-1860" r="-2791" b="-5957"/>
                </a:stretch>
              </a:blipFill>
            </p:spPr>
            <p:txBody>
              <a:bodyPr/>
              <a:lstStyle/>
              <a:p>
                <a:r>
                  <a:rPr lang="en-GB">
                    <a:noFill/>
                  </a:rPr>
                  <a:t> </a:t>
                </a:r>
              </a:p>
            </p:txBody>
          </p:sp>
        </mc:Fallback>
      </mc:AlternateContent>
      <p:sp>
        <p:nvSpPr>
          <p:cNvPr id="33" name="Rectangle 32"/>
          <p:cNvSpPr/>
          <p:nvPr/>
        </p:nvSpPr>
        <p:spPr>
          <a:xfrm>
            <a:off x="6102626" y="4728993"/>
            <a:ext cx="2754469" cy="163366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GB" sz="2800" dirty="0"/>
              <a:t>?</a:t>
            </a:r>
          </a:p>
        </p:txBody>
      </p:sp>
      <p:pic>
        <p:nvPicPr>
          <p:cNvPr id="5" name="Picture 4"/>
          <p:cNvPicPr>
            <a:picLocks noChangeAspect="1"/>
          </p:cNvPicPr>
          <p:nvPr/>
        </p:nvPicPr>
        <p:blipFill>
          <a:blip r:embed="rId6"/>
          <a:stretch>
            <a:fillRect/>
          </a:stretch>
        </p:blipFill>
        <p:spPr>
          <a:xfrm>
            <a:off x="1166417" y="5528140"/>
            <a:ext cx="620680" cy="888876"/>
          </a:xfrm>
          <a:prstGeom prst="rect">
            <a:avLst/>
          </a:prstGeom>
        </p:spPr>
      </p:pic>
    </p:spTree>
    <p:extLst>
      <p:ext uri="{BB962C8B-B14F-4D97-AF65-F5344CB8AC3E}">
        <p14:creationId xmlns:p14="http://schemas.microsoft.com/office/powerpoint/2010/main" val="29316451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withEffect">
                                  <p:stCondLst>
                                    <p:cond delay="0"/>
                                  </p:stCondLst>
                                  <p:childTnLst>
                                    <p:animMotion origin="layout" path="M 1.66667E-6 -3.33333E-6 L 0.29913 -0.21342 " pathEditMode="relative" rAng="0" ptsTypes="AA">
                                      <p:cBhvr>
                                        <p:cTn id="6" dur="2000" fill="hold"/>
                                        <p:tgtEl>
                                          <p:spTgt spid="5"/>
                                        </p:tgtEl>
                                        <p:attrNameLst>
                                          <p:attrName>ppt_x</p:attrName>
                                          <p:attrName>ppt_y</p:attrName>
                                        </p:attrNameLst>
                                      </p:cBhvr>
                                      <p:rCtr x="14948" y="-10671"/>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par>
                          <p:cTn id="14" fill="hold">
                            <p:stCondLst>
                              <p:cond delay="2500"/>
                            </p:stCondLst>
                            <p:childTnLst>
                              <p:par>
                                <p:cTn id="15" presetID="1" presetClass="entr" presetSubtype="0" fill="hold" grpId="1" nodeType="after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par>
                          <p:cTn id="17" fill="hold">
                            <p:stCondLst>
                              <p:cond delay="2500"/>
                            </p:stCondLst>
                            <p:childTnLst>
                              <p:par>
                                <p:cTn id="18" presetID="1" presetClass="entr" presetSubtype="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par>
                          <p:cTn id="20" fill="hold">
                            <p:stCondLst>
                              <p:cond delay="2500"/>
                            </p:stCondLst>
                            <p:childTnLst>
                              <p:par>
                                <p:cTn id="21" presetID="1"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23" restart="whenNotActive" fill="hold" evtFilter="cancelBubble" nodeType="interactiveSeq">
                <p:stCondLst>
                  <p:cond evt="onClick" delay="0">
                    <p:tgtEl>
                      <p:spTgt spid="33"/>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withEffect">
                                  <p:stCondLst>
                                    <p:cond delay="0"/>
                                  </p:stCondLst>
                                  <p:childTnLst>
                                    <p:animEffect transition="out" filter="fade">
                                      <p:cBhvr>
                                        <p:cTn id="27" dur="500"/>
                                        <p:tgtEl>
                                          <p:spTgt spid="33"/>
                                        </p:tgtEl>
                                      </p:cBhvr>
                                    </p:animEffect>
                                    <p:set>
                                      <p:cBhvr>
                                        <p:cTn id="28" dur="1" fill="hold">
                                          <p:stCondLst>
                                            <p:cond delay="499"/>
                                          </p:stCondLst>
                                        </p:cTn>
                                        <p:tgtEl>
                                          <p:spTgt spid="33"/>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childTnLst>
              </p:cTn>
              <p:nextCondLst>
                <p:cond evt="onClick" delay="0">
                  <p:tgtEl>
                    <p:spTgt spid="33"/>
                  </p:tgtEl>
                </p:cond>
              </p:nextCondLst>
            </p:seq>
          </p:childTnLst>
        </p:cTn>
      </p:par>
    </p:tnLst>
    <p:bldLst>
      <p:bldP spid="22" grpId="0"/>
      <p:bldP spid="24" grpId="0" animBg="1"/>
      <p:bldP spid="31" grpId="0"/>
      <p:bldP spid="32" grpId="0"/>
      <p:bldP spid="33" grpId="0" animBg="1"/>
      <p:bldP spid="3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Check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5" name="Straight Connector 4"/>
          <p:cNvCxnSpPr/>
          <p:nvPr/>
        </p:nvCxnSpPr>
        <p:spPr>
          <a:xfrm>
            <a:off x="971550" y="1276350"/>
            <a:ext cx="907" cy="360045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971550" y="4876800"/>
            <a:ext cx="1440210"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2398494" y="3429000"/>
            <a:ext cx="13266" cy="144780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H="1">
            <a:off x="984251" y="1270000"/>
            <a:ext cx="3594099" cy="635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558491" y="1270000"/>
            <a:ext cx="12844" cy="21590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2411760" y="3429000"/>
            <a:ext cx="2146731" cy="1"/>
          </a:xfrm>
          <a:prstGeom prst="line">
            <a:avLst/>
          </a:prstGeom>
        </p:spPr>
        <p:style>
          <a:lnRef idx="1">
            <a:schemeClr val="dk1"/>
          </a:lnRef>
          <a:fillRef idx="0">
            <a:schemeClr val="dk1"/>
          </a:fillRef>
          <a:effectRef idx="0">
            <a:schemeClr val="dk1"/>
          </a:effectRef>
          <a:fontRef idx="minor">
            <a:schemeClr val="tx1"/>
          </a:fontRef>
        </p:style>
      </p:cxnSp>
      <p:grpSp>
        <p:nvGrpSpPr>
          <p:cNvPr id="11" name="Group 10"/>
          <p:cNvGrpSpPr/>
          <p:nvPr/>
        </p:nvGrpSpPr>
        <p:grpSpPr>
          <a:xfrm>
            <a:off x="984251" y="4608497"/>
            <a:ext cx="260399" cy="288033"/>
            <a:chOff x="2267743" y="5157191"/>
            <a:chExt cx="260399" cy="288033"/>
          </a:xfrm>
        </p:grpSpPr>
        <p:cxnSp>
          <p:nvCxnSpPr>
            <p:cNvPr id="12" name="Straight Connector 11"/>
            <p:cNvCxnSpPr/>
            <p:nvPr/>
          </p:nvCxnSpPr>
          <p:spPr>
            <a:xfrm>
              <a:off x="2528142" y="5157192"/>
              <a:ext cx="0" cy="28803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H="1" flipV="1">
              <a:off x="2267743" y="5157191"/>
              <a:ext cx="260399" cy="1"/>
            </a:xfrm>
            <a:prstGeom prst="line">
              <a:avLst/>
            </a:prstGeom>
          </p:spPr>
          <p:style>
            <a:lnRef idx="1">
              <a:schemeClr val="dk1"/>
            </a:lnRef>
            <a:fillRef idx="0">
              <a:schemeClr val="dk1"/>
            </a:fillRef>
            <a:effectRef idx="0">
              <a:schemeClr val="dk1"/>
            </a:effectRef>
            <a:fontRef idx="minor">
              <a:schemeClr val="tx1"/>
            </a:fontRef>
          </p:style>
        </p:cxnSp>
      </p:grpSp>
      <p:grpSp>
        <p:nvGrpSpPr>
          <p:cNvPr id="14" name="Group 13"/>
          <p:cNvGrpSpPr/>
          <p:nvPr/>
        </p:nvGrpSpPr>
        <p:grpSpPr>
          <a:xfrm rot="16200000">
            <a:off x="4284275" y="3154784"/>
            <a:ext cx="260399" cy="288033"/>
            <a:chOff x="2267743" y="5157191"/>
            <a:chExt cx="260399" cy="288033"/>
          </a:xfrm>
        </p:grpSpPr>
        <p:cxnSp>
          <p:nvCxnSpPr>
            <p:cNvPr id="15" name="Straight Connector 14"/>
            <p:cNvCxnSpPr/>
            <p:nvPr/>
          </p:nvCxnSpPr>
          <p:spPr>
            <a:xfrm>
              <a:off x="2528142" y="5157192"/>
              <a:ext cx="0" cy="288032"/>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H="1" flipV="1">
              <a:off x="2267743" y="5157191"/>
              <a:ext cx="260399" cy="1"/>
            </a:xfrm>
            <a:prstGeom prst="line">
              <a:avLst/>
            </a:prstGeom>
          </p:spPr>
          <p:style>
            <a:lnRef idx="1">
              <a:schemeClr val="dk1"/>
            </a:lnRef>
            <a:fillRef idx="0">
              <a:schemeClr val="dk1"/>
            </a:fillRef>
            <a:effectRef idx="0">
              <a:schemeClr val="dk1"/>
            </a:effectRef>
            <a:fontRef idx="minor">
              <a:schemeClr val="tx1"/>
            </a:fontRef>
          </p:style>
        </p:cxnSp>
      </p:grpSp>
      <p:grpSp>
        <p:nvGrpSpPr>
          <p:cNvPr id="17" name="Group 16"/>
          <p:cNvGrpSpPr/>
          <p:nvPr/>
        </p:nvGrpSpPr>
        <p:grpSpPr>
          <a:xfrm rot="16200000">
            <a:off x="2157497" y="4591202"/>
            <a:ext cx="260399" cy="288033"/>
            <a:chOff x="2267743" y="5157191"/>
            <a:chExt cx="260399" cy="288033"/>
          </a:xfrm>
        </p:grpSpPr>
        <p:cxnSp>
          <p:nvCxnSpPr>
            <p:cNvPr id="18" name="Straight Connector 17"/>
            <p:cNvCxnSpPr/>
            <p:nvPr/>
          </p:nvCxnSpPr>
          <p:spPr>
            <a:xfrm>
              <a:off x="2528142" y="5157192"/>
              <a:ext cx="0" cy="288032"/>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H="1" flipV="1">
              <a:off x="2267743" y="5157191"/>
              <a:ext cx="260399" cy="1"/>
            </a:xfrm>
            <a:prstGeom prst="line">
              <a:avLst/>
            </a:prstGeom>
          </p:spPr>
          <p:style>
            <a:lnRef idx="1">
              <a:schemeClr val="dk1"/>
            </a:lnRef>
            <a:fillRef idx="0">
              <a:schemeClr val="dk1"/>
            </a:fillRef>
            <a:effectRef idx="0">
              <a:schemeClr val="dk1"/>
            </a:effectRef>
            <a:fontRef idx="minor">
              <a:schemeClr val="tx1"/>
            </a:fontRef>
          </p:style>
        </p:cxnSp>
      </p:grpSp>
      <p:grpSp>
        <p:nvGrpSpPr>
          <p:cNvPr id="20" name="Group 19"/>
          <p:cNvGrpSpPr/>
          <p:nvPr/>
        </p:nvGrpSpPr>
        <p:grpSpPr>
          <a:xfrm rot="10800000">
            <a:off x="4286129" y="1270000"/>
            <a:ext cx="260399" cy="288033"/>
            <a:chOff x="2267743" y="5157191"/>
            <a:chExt cx="260399" cy="288033"/>
          </a:xfrm>
        </p:grpSpPr>
        <p:cxnSp>
          <p:nvCxnSpPr>
            <p:cNvPr id="21" name="Straight Connector 20"/>
            <p:cNvCxnSpPr/>
            <p:nvPr/>
          </p:nvCxnSpPr>
          <p:spPr>
            <a:xfrm>
              <a:off x="2528142" y="5157192"/>
              <a:ext cx="0" cy="288032"/>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H="1" flipV="1">
              <a:off x="2267743" y="5157191"/>
              <a:ext cx="260399" cy="1"/>
            </a:xfrm>
            <a:prstGeom prst="line">
              <a:avLst/>
            </a:prstGeom>
          </p:spPr>
          <p:style>
            <a:lnRef idx="1">
              <a:schemeClr val="dk1"/>
            </a:lnRef>
            <a:fillRef idx="0">
              <a:schemeClr val="dk1"/>
            </a:fillRef>
            <a:effectRef idx="0">
              <a:schemeClr val="dk1"/>
            </a:effectRef>
            <a:fontRef idx="minor">
              <a:schemeClr val="tx1"/>
            </a:fontRef>
          </p:style>
        </p:cxnSp>
      </p:grpSp>
      <p:grpSp>
        <p:nvGrpSpPr>
          <p:cNvPr id="23" name="Group 22"/>
          <p:cNvGrpSpPr/>
          <p:nvPr/>
        </p:nvGrpSpPr>
        <p:grpSpPr>
          <a:xfrm rot="5400000">
            <a:off x="984250" y="1290429"/>
            <a:ext cx="260399" cy="288033"/>
            <a:chOff x="2267743" y="5157191"/>
            <a:chExt cx="260399" cy="288033"/>
          </a:xfrm>
        </p:grpSpPr>
        <p:cxnSp>
          <p:nvCxnSpPr>
            <p:cNvPr id="24" name="Straight Connector 23"/>
            <p:cNvCxnSpPr/>
            <p:nvPr/>
          </p:nvCxnSpPr>
          <p:spPr>
            <a:xfrm>
              <a:off x="2528142" y="5157192"/>
              <a:ext cx="0" cy="288032"/>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H="1" flipV="1">
              <a:off x="2267743" y="5157191"/>
              <a:ext cx="260399" cy="1"/>
            </a:xfrm>
            <a:prstGeom prst="line">
              <a:avLst/>
            </a:prstGeom>
          </p:spPr>
          <p:style>
            <a:lnRef idx="1">
              <a:schemeClr val="dk1"/>
            </a:lnRef>
            <a:fillRef idx="0">
              <a:schemeClr val="dk1"/>
            </a:fillRef>
            <a:effectRef idx="0">
              <a:schemeClr val="dk1"/>
            </a:effectRef>
            <a:fontRef idx="minor">
              <a:schemeClr val="tx1"/>
            </a:fontRef>
          </p:style>
        </p:cxnSp>
      </p:grpSp>
      <p:sp>
        <p:nvSpPr>
          <p:cNvPr id="26" name="TextBox 25"/>
          <p:cNvSpPr txBox="1"/>
          <p:nvPr/>
        </p:nvSpPr>
        <p:spPr>
          <a:xfrm>
            <a:off x="2355531" y="808335"/>
            <a:ext cx="833534" cy="461665"/>
          </a:xfrm>
          <a:prstGeom prst="rect">
            <a:avLst/>
          </a:prstGeom>
          <a:noFill/>
        </p:spPr>
        <p:txBody>
          <a:bodyPr wrap="square" rtlCol="0">
            <a:spAutoFit/>
          </a:bodyPr>
          <a:lstStyle/>
          <a:p>
            <a:r>
              <a:rPr lang="en-GB" sz="2400" dirty="0"/>
              <a:t>12m</a:t>
            </a:r>
          </a:p>
        </p:txBody>
      </p:sp>
      <p:sp>
        <p:nvSpPr>
          <p:cNvPr id="27" name="TextBox 26"/>
          <p:cNvSpPr txBox="1"/>
          <p:nvPr/>
        </p:nvSpPr>
        <p:spPr>
          <a:xfrm>
            <a:off x="0" y="2864936"/>
            <a:ext cx="1082860" cy="461665"/>
          </a:xfrm>
          <a:prstGeom prst="rect">
            <a:avLst/>
          </a:prstGeom>
          <a:noFill/>
        </p:spPr>
        <p:txBody>
          <a:bodyPr wrap="square" rtlCol="0">
            <a:spAutoFit/>
          </a:bodyPr>
          <a:lstStyle/>
          <a:p>
            <a:pPr algn="ctr"/>
            <a:r>
              <a:rPr lang="en-GB" sz="2400" dirty="0"/>
              <a:t>13m</a:t>
            </a:r>
          </a:p>
        </p:txBody>
      </p:sp>
      <p:sp>
        <p:nvSpPr>
          <p:cNvPr id="28" name="TextBox 27"/>
          <p:cNvSpPr txBox="1"/>
          <p:nvPr/>
        </p:nvSpPr>
        <p:spPr>
          <a:xfrm>
            <a:off x="2878482" y="3422650"/>
            <a:ext cx="1082860" cy="461665"/>
          </a:xfrm>
          <a:prstGeom prst="rect">
            <a:avLst/>
          </a:prstGeom>
          <a:noFill/>
        </p:spPr>
        <p:txBody>
          <a:bodyPr wrap="square" rtlCol="0">
            <a:spAutoFit/>
          </a:bodyPr>
          <a:lstStyle/>
          <a:p>
            <a:pPr algn="ctr"/>
            <a:r>
              <a:rPr lang="en-GB" sz="2400" dirty="0"/>
              <a:t>8m</a:t>
            </a:r>
          </a:p>
        </p:txBody>
      </p:sp>
      <p:sp>
        <p:nvSpPr>
          <p:cNvPr id="29" name="TextBox 28"/>
          <p:cNvSpPr txBox="1"/>
          <p:nvPr/>
        </p:nvSpPr>
        <p:spPr>
          <a:xfrm>
            <a:off x="4313166" y="2105487"/>
            <a:ext cx="1082860" cy="461665"/>
          </a:xfrm>
          <a:prstGeom prst="rect">
            <a:avLst/>
          </a:prstGeom>
          <a:noFill/>
        </p:spPr>
        <p:txBody>
          <a:bodyPr wrap="square" rtlCol="0">
            <a:spAutoFit/>
          </a:bodyPr>
          <a:lstStyle/>
          <a:p>
            <a:pPr algn="ctr"/>
            <a:r>
              <a:rPr lang="en-GB" sz="2400" dirty="0"/>
              <a:t>7m</a:t>
            </a:r>
          </a:p>
        </p:txBody>
      </p:sp>
      <mc:AlternateContent xmlns:mc="http://schemas.openxmlformats.org/markup-compatibility/2006" xmlns:a14="http://schemas.microsoft.com/office/drawing/2010/main">
        <mc:Choice Requires="a14">
          <p:sp>
            <p:nvSpPr>
              <p:cNvPr id="45" name="TextBox 44"/>
              <p:cNvSpPr txBox="1"/>
              <p:nvPr/>
            </p:nvSpPr>
            <p:spPr>
              <a:xfrm>
                <a:off x="5748444" y="1420698"/>
                <a:ext cx="3268555" cy="4240969"/>
              </a:xfrm>
              <a:prstGeom prst="rect">
                <a:avLst/>
              </a:prstGeom>
              <a:noFill/>
            </p:spPr>
            <p:txBody>
              <a:bodyPr wrap="square" rtlCol="0">
                <a:spAutoFit/>
              </a:bodyPr>
              <a:lstStyle/>
              <a:p>
                <a:r>
                  <a:rPr lang="en-GB" dirty="0"/>
                  <a:t>What is the area?</a:t>
                </a:r>
              </a:p>
              <a:p>
                <a14:m>
                  <m:oMath xmlns:m="http://schemas.openxmlformats.org/officeDocument/2006/math">
                    <m:d>
                      <m:dPr>
                        <m:ctrlPr>
                          <a:rPr lang="en-GB" b="1" i="1" smtClean="0">
                            <a:latin typeface="Cambria Math" panose="02040503050406030204" pitchFamily="18" charset="0"/>
                          </a:rPr>
                        </m:ctrlPr>
                      </m:dPr>
                      <m:e>
                        <m:r>
                          <a:rPr lang="en-GB" b="1" i="1" smtClean="0">
                            <a:latin typeface="Cambria Math" panose="02040503050406030204" pitchFamily="18" charset="0"/>
                          </a:rPr>
                          <m:t>𝟏𝟑</m:t>
                        </m:r>
                        <m:r>
                          <a:rPr lang="en-GB" b="1" i="1" smtClean="0">
                            <a:latin typeface="Cambria Math" panose="02040503050406030204" pitchFamily="18" charset="0"/>
                          </a:rPr>
                          <m:t>×</m:t>
                        </m:r>
                        <m:r>
                          <a:rPr lang="en-GB" b="1" i="1" smtClean="0">
                            <a:latin typeface="Cambria Math" panose="02040503050406030204" pitchFamily="18" charset="0"/>
                          </a:rPr>
                          <m:t>𝟏𝟐</m:t>
                        </m:r>
                      </m:e>
                    </m:d>
                    <m:r>
                      <a:rPr lang="en-GB" b="1" i="1" smtClean="0">
                        <a:latin typeface="Cambria Math" panose="02040503050406030204" pitchFamily="18" charset="0"/>
                      </a:rPr>
                      <m:t>−</m:t>
                    </m:r>
                    <m:d>
                      <m:dPr>
                        <m:ctrlPr>
                          <a:rPr lang="en-GB" b="1" i="1" smtClean="0">
                            <a:latin typeface="Cambria Math" panose="02040503050406030204" pitchFamily="18" charset="0"/>
                          </a:rPr>
                        </m:ctrlPr>
                      </m:dPr>
                      <m:e>
                        <m:r>
                          <a:rPr lang="en-GB" b="1" i="1" smtClean="0">
                            <a:latin typeface="Cambria Math" panose="02040503050406030204" pitchFamily="18" charset="0"/>
                          </a:rPr>
                          <m:t>𝟖</m:t>
                        </m:r>
                        <m:r>
                          <a:rPr lang="en-GB" b="1" i="1" smtClean="0">
                            <a:latin typeface="Cambria Math" panose="02040503050406030204" pitchFamily="18" charset="0"/>
                          </a:rPr>
                          <m:t>×</m:t>
                        </m:r>
                        <m:r>
                          <a:rPr lang="en-GB" b="1" i="1" smtClean="0">
                            <a:latin typeface="Cambria Math" panose="02040503050406030204" pitchFamily="18" charset="0"/>
                          </a:rPr>
                          <m:t>𝟔</m:t>
                        </m:r>
                      </m:e>
                    </m:d>
                    <m:r>
                      <a:rPr lang="en-GB" b="1" i="1" smtClean="0">
                        <a:latin typeface="Cambria Math" panose="02040503050406030204" pitchFamily="18" charset="0"/>
                      </a:rPr>
                      <m:t>=</m:t>
                    </m:r>
                    <m:r>
                      <a:rPr lang="en-GB" b="1" i="1" smtClean="0">
                        <a:latin typeface="Cambria Math" panose="02040503050406030204" pitchFamily="18" charset="0"/>
                      </a:rPr>
                      <m:t>𝟏𝟎𝟖</m:t>
                    </m:r>
                  </m:oMath>
                </a14:m>
                <a:r>
                  <a:rPr lang="en-GB" b="1" dirty="0"/>
                  <a:t> m</a:t>
                </a:r>
                <a:r>
                  <a:rPr lang="en-GB" b="1" baseline="30000" dirty="0"/>
                  <a:t>2</a:t>
                </a:r>
              </a:p>
              <a:p>
                <a:endParaRPr lang="en-GB" dirty="0"/>
              </a:p>
              <a:p>
                <a:r>
                  <a:rPr lang="en-GB" dirty="0"/>
                  <a:t>What is the perimeter?</a:t>
                </a:r>
              </a:p>
              <a:p>
                <a14:m>
                  <m:oMath xmlns:m="http://schemas.openxmlformats.org/officeDocument/2006/math">
                    <m:r>
                      <a:rPr lang="en-GB" b="1" i="1" smtClean="0">
                        <a:latin typeface="Cambria Math" panose="02040503050406030204" pitchFamily="18" charset="0"/>
                      </a:rPr>
                      <m:t>𝟏𝟑</m:t>
                    </m:r>
                    <m:r>
                      <a:rPr lang="en-GB" b="1" i="1" smtClean="0">
                        <a:latin typeface="Cambria Math" panose="02040503050406030204" pitchFamily="18" charset="0"/>
                      </a:rPr>
                      <m:t>+</m:t>
                    </m:r>
                    <m:r>
                      <a:rPr lang="en-GB" b="1" i="1" smtClean="0">
                        <a:latin typeface="Cambria Math" panose="02040503050406030204" pitchFamily="18" charset="0"/>
                      </a:rPr>
                      <m:t>𝟏𝟐</m:t>
                    </m:r>
                    <m:r>
                      <a:rPr lang="en-GB" b="1" i="1" smtClean="0">
                        <a:latin typeface="Cambria Math" panose="02040503050406030204" pitchFamily="18" charset="0"/>
                      </a:rPr>
                      <m:t>+</m:t>
                    </m:r>
                    <m:r>
                      <a:rPr lang="en-GB" b="1" i="1" smtClean="0">
                        <a:latin typeface="Cambria Math" panose="02040503050406030204" pitchFamily="18" charset="0"/>
                      </a:rPr>
                      <m:t>𝟏𝟑</m:t>
                    </m:r>
                    <m:r>
                      <a:rPr lang="en-GB" b="1" i="1" smtClean="0">
                        <a:latin typeface="Cambria Math" panose="02040503050406030204" pitchFamily="18" charset="0"/>
                      </a:rPr>
                      <m:t>+</m:t>
                    </m:r>
                    <m:r>
                      <a:rPr lang="en-GB" b="1" i="1" smtClean="0">
                        <a:latin typeface="Cambria Math" panose="02040503050406030204" pitchFamily="18" charset="0"/>
                      </a:rPr>
                      <m:t>𝟏𝟐</m:t>
                    </m:r>
                    <m:r>
                      <a:rPr lang="en-GB" b="1" i="1" smtClean="0">
                        <a:latin typeface="Cambria Math" panose="02040503050406030204" pitchFamily="18" charset="0"/>
                      </a:rPr>
                      <m:t>=</m:t>
                    </m:r>
                    <m:r>
                      <a:rPr lang="en-GB" b="1" i="1" smtClean="0">
                        <a:latin typeface="Cambria Math" panose="02040503050406030204" pitchFamily="18" charset="0"/>
                      </a:rPr>
                      <m:t>𝟓𝟎</m:t>
                    </m:r>
                  </m:oMath>
                </a14:m>
                <a:r>
                  <a:rPr lang="en-GB" b="1" dirty="0"/>
                  <a:t> m</a:t>
                </a:r>
              </a:p>
              <a:p>
                <a:endParaRPr lang="en-GB" dirty="0"/>
              </a:p>
              <a:p>
                <a:r>
                  <a:rPr lang="en-GB" dirty="0"/>
                  <a:t>The diagram forms the outline of Bob’s garden. He wants to turf the whole garden, which costs £5.20 per m</a:t>
                </a:r>
                <a:r>
                  <a:rPr lang="en-GB" baseline="30000" dirty="0"/>
                  <a:t>2</a:t>
                </a:r>
                <a:r>
                  <a:rPr lang="en-GB" dirty="0"/>
                  <a:t>, and put fencing around it, which costs £60 per m. What will be the total cost?</a:t>
                </a:r>
              </a:p>
              <a:p>
                <a:endParaRPr lang="en-GB" dirty="0"/>
              </a:p>
              <a:p>
                <a:pPr/>
                <a14:m>
                  <m:oMathPara xmlns:m="http://schemas.openxmlformats.org/officeDocument/2006/math">
                    <m:oMathParaPr>
                      <m:jc m:val="centerGroup"/>
                    </m:oMathParaPr>
                    <m:oMath xmlns:m="http://schemas.openxmlformats.org/officeDocument/2006/math">
                      <m:d>
                        <m:dPr>
                          <m:ctrlPr>
                            <a:rPr lang="en-GB" b="1" i="1" smtClean="0">
                              <a:latin typeface="Cambria Math" panose="02040503050406030204" pitchFamily="18" charset="0"/>
                            </a:rPr>
                          </m:ctrlPr>
                        </m:dPr>
                        <m:e>
                          <m:r>
                            <a:rPr lang="en-GB" b="1" i="1" smtClean="0">
                              <a:latin typeface="Cambria Math" panose="02040503050406030204" pitchFamily="18" charset="0"/>
                            </a:rPr>
                            <m:t>𝟓</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𝟏𝟎𝟖</m:t>
                          </m:r>
                        </m:e>
                      </m:d>
                      <m:r>
                        <a:rPr lang="en-GB" b="1" i="1" smtClean="0">
                          <a:latin typeface="Cambria Math" panose="02040503050406030204" pitchFamily="18" charset="0"/>
                        </a:rPr>
                        <m:t>+</m:t>
                      </m:r>
                      <m:d>
                        <m:dPr>
                          <m:ctrlPr>
                            <a:rPr lang="en-GB" b="1" i="1" smtClean="0">
                              <a:latin typeface="Cambria Math" panose="02040503050406030204" pitchFamily="18" charset="0"/>
                            </a:rPr>
                          </m:ctrlPr>
                        </m:dPr>
                        <m:e>
                          <m:r>
                            <a:rPr lang="en-GB" b="1" i="1" smtClean="0">
                              <a:latin typeface="Cambria Math" panose="02040503050406030204" pitchFamily="18" charset="0"/>
                            </a:rPr>
                            <m:t>𝟔𝟎</m:t>
                          </m:r>
                          <m:r>
                            <a:rPr lang="en-GB" b="1" i="1" smtClean="0">
                              <a:latin typeface="Cambria Math" panose="02040503050406030204" pitchFamily="18" charset="0"/>
                            </a:rPr>
                            <m:t>×</m:t>
                          </m:r>
                          <m:r>
                            <a:rPr lang="en-GB" b="1" i="1" smtClean="0">
                              <a:latin typeface="Cambria Math" panose="02040503050406030204" pitchFamily="18" charset="0"/>
                            </a:rPr>
                            <m:t>𝟓𝟎</m:t>
                          </m:r>
                        </m:e>
                      </m:d>
                      <m:r>
                        <a:rPr lang="en-GB" b="1" i="1" smtClean="0">
                          <a:latin typeface="Cambria Math" panose="02040503050406030204" pitchFamily="18" charset="0"/>
                        </a:rPr>
                        <m:t>=£</m:t>
                      </m:r>
                      <m:r>
                        <a:rPr lang="en-GB" b="1" i="1" smtClean="0">
                          <a:latin typeface="Cambria Math" panose="02040503050406030204" pitchFamily="18" charset="0"/>
                        </a:rPr>
                        <m:t>𝟑𝟓𝟔𝟏</m:t>
                      </m:r>
                      <m:r>
                        <a:rPr lang="en-GB" b="1" i="1" smtClean="0">
                          <a:latin typeface="Cambria Math" panose="02040503050406030204" pitchFamily="18" charset="0"/>
                        </a:rPr>
                        <m:t>.</m:t>
                      </m:r>
                      <m:r>
                        <a:rPr lang="en-GB" b="1" i="1" smtClean="0">
                          <a:latin typeface="Cambria Math" panose="02040503050406030204" pitchFamily="18" charset="0"/>
                        </a:rPr>
                        <m:t>𝟔𝟎</m:t>
                      </m:r>
                    </m:oMath>
                  </m:oMathPara>
                </a14:m>
                <a:endParaRPr lang="en-GB" b="1" dirty="0"/>
              </a:p>
            </p:txBody>
          </p:sp>
        </mc:Choice>
        <mc:Fallback xmlns="">
          <p:sp>
            <p:nvSpPr>
              <p:cNvPr id="45" name="TextBox 44"/>
              <p:cNvSpPr txBox="1">
                <a:spLocks noRot="1" noChangeAspect="1" noMove="1" noResize="1" noEditPoints="1" noAdjustHandles="1" noChangeArrowheads="1" noChangeShapeType="1" noTextEdit="1"/>
              </p:cNvSpPr>
              <p:nvPr/>
            </p:nvSpPr>
            <p:spPr>
              <a:xfrm>
                <a:off x="5748444" y="1420698"/>
                <a:ext cx="3268555" cy="4240969"/>
              </a:xfrm>
              <a:prstGeom prst="rect">
                <a:avLst/>
              </a:prstGeom>
              <a:blipFill rotWithShape="0">
                <a:blip r:embed="rId2"/>
                <a:stretch>
                  <a:fillRect l="-1679" t="-718" r="-2425"/>
                </a:stretch>
              </a:blipFill>
            </p:spPr>
            <p:txBody>
              <a:bodyPr/>
              <a:lstStyle/>
              <a:p>
                <a:r>
                  <a:rPr lang="en-GB">
                    <a:noFill/>
                  </a:rPr>
                  <a:t> </a:t>
                </a:r>
              </a:p>
            </p:txBody>
          </p:sp>
        </mc:Fallback>
      </mc:AlternateContent>
      <p:sp>
        <p:nvSpPr>
          <p:cNvPr id="46" name="Rectangle 45"/>
          <p:cNvSpPr/>
          <p:nvPr/>
        </p:nvSpPr>
        <p:spPr>
          <a:xfrm>
            <a:off x="5371219" y="1485729"/>
            <a:ext cx="352418" cy="41037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47" name="Rectangle 46"/>
          <p:cNvSpPr/>
          <p:nvPr/>
        </p:nvSpPr>
        <p:spPr>
          <a:xfrm>
            <a:off x="5371219" y="2361962"/>
            <a:ext cx="352418" cy="41037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48" name="Rectangle 47"/>
          <p:cNvSpPr/>
          <p:nvPr/>
        </p:nvSpPr>
        <p:spPr>
          <a:xfrm>
            <a:off x="5371219" y="3168601"/>
            <a:ext cx="352418" cy="41037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49" name="Rectangle 48"/>
          <p:cNvSpPr/>
          <p:nvPr/>
        </p:nvSpPr>
        <p:spPr>
          <a:xfrm>
            <a:off x="5836548" y="1764783"/>
            <a:ext cx="3078852" cy="4196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0" name="Rectangle 49"/>
          <p:cNvSpPr/>
          <p:nvPr/>
        </p:nvSpPr>
        <p:spPr>
          <a:xfrm>
            <a:off x="5843295" y="2568175"/>
            <a:ext cx="3078852" cy="4196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1" name="Rectangle 50"/>
          <p:cNvSpPr/>
          <p:nvPr/>
        </p:nvSpPr>
        <p:spPr>
          <a:xfrm>
            <a:off x="5843295" y="5013176"/>
            <a:ext cx="3078852" cy="64849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248018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9"/>
                                        </p:tgtEl>
                                      </p:cBhvr>
                                    </p:animEffect>
                                    <p:set>
                                      <p:cBhvr>
                                        <p:cTn id="7"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8" restart="whenNotActive" fill="hold" evtFilter="cancelBubble" nodeType="interactiveSeq">
                <p:stCondLst>
                  <p:cond evt="onClick" delay="0">
                    <p:tgtEl>
                      <p:spTgt spid="5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0"/>
                                        </p:tgtEl>
                                      </p:cBhvr>
                                    </p:animEffect>
                                    <p:set>
                                      <p:cBhvr>
                                        <p:cTn id="13"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14" restart="whenNotActive" fill="hold" evtFilter="cancelBubble" nodeType="interactiveSeq">
                <p:stCondLst>
                  <p:cond evt="onClick" delay="0">
                    <p:tgtEl>
                      <p:spTgt spid="5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51"/>
                                        </p:tgtEl>
                                      </p:cBhvr>
                                    </p:animEffect>
                                    <p:set>
                                      <p:cBhvr>
                                        <p:cTn id="19"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childTnLst>
        </p:cTn>
      </p:par>
    </p:tnLst>
    <p:bldLst>
      <p:bldP spid="49" grpId="0" animBg="1"/>
      <p:bldP spid="50" grpId="0" animBg="1"/>
      <p:bldP spid="5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Comparing Triangles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Isosceles Triangle 4"/>
          <p:cNvSpPr/>
          <p:nvPr/>
        </p:nvSpPr>
        <p:spPr>
          <a:xfrm>
            <a:off x="672569" y="4126624"/>
            <a:ext cx="2376264" cy="2062774"/>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Isosceles Triangle 5"/>
          <p:cNvSpPr/>
          <p:nvPr/>
        </p:nvSpPr>
        <p:spPr>
          <a:xfrm>
            <a:off x="682996" y="5450733"/>
            <a:ext cx="2365837" cy="738665"/>
          </a:xfrm>
          <a:custGeom>
            <a:avLst/>
            <a:gdLst>
              <a:gd name="connsiteX0" fmla="*/ 0 w 3888432"/>
              <a:gd name="connsiteY0" fmla="*/ 1774742 h 1774742"/>
              <a:gd name="connsiteX1" fmla="*/ 1944216 w 3888432"/>
              <a:gd name="connsiteY1" fmla="*/ 0 h 1774742"/>
              <a:gd name="connsiteX2" fmla="*/ 3888432 w 3888432"/>
              <a:gd name="connsiteY2" fmla="*/ 1774742 h 1774742"/>
              <a:gd name="connsiteX3" fmla="*/ 0 w 3888432"/>
              <a:gd name="connsiteY3" fmla="*/ 1774742 h 1774742"/>
              <a:gd name="connsiteX0" fmla="*/ 0 w 3888432"/>
              <a:gd name="connsiteY0" fmla="*/ 1252227 h 1252227"/>
              <a:gd name="connsiteX1" fmla="*/ 666959 w 3888432"/>
              <a:gd name="connsiteY1" fmla="*/ 0 h 1252227"/>
              <a:gd name="connsiteX2" fmla="*/ 3888432 w 3888432"/>
              <a:gd name="connsiteY2" fmla="*/ 1252227 h 1252227"/>
              <a:gd name="connsiteX3" fmla="*/ 0 w 3888432"/>
              <a:gd name="connsiteY3" fmla="*/ 1252227 h 1252227"/>
            </a:gdLst>
            <a:ahLst/>
            <a:cxnLst>
              <a:cxn ang="0">
                <a:pos x="connsiteX0" y="connsiteY0"/>
              </a:cxn>
              <a:cxn ang="0">
                <a:pos x="connsiteX1" y="connsiteY1"/>
              </a:cxn>
              <a:cxn ang="0">
                <a:pos x="connsiteX2" y="connsiteY2"/>
              </a:cxn>
              <a:cxn ang="0">
                <a:pos x="connsiteX3" y="connsiteY3"/>
              </a:cxn>
            </a:cxnLst>
            <a:rect l="l" t="t" r="r" b="b"/>
            <a:pathLst>
              <a:path w="3888432" h="1252227">
                <a:moveTo>
                  <a:pt x="0" y="1252227"/>
                </a:moveTo>
                <a:lnTo>
                  <a:pt x="666959" y="0"/>
                </a:lnTo>
                <a:lnTo>
                  <a:pt x="3888432" y="1252227"/>
                </a:lnTo>
                <a:lnTo>
                  <a:pt x="0" y="1252227"/>
                </a:lnTo>
                <a:close/>
              </a:path>
            </a:pathLst>
          </a:cu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extBox 6"/>
          <p:cNvSpPr txBox="1"/>
          <p:nvPr/>
        </p:nvSpPr>
        <p:spPr>
          <a:xfrm>
            <a:off x="459454" y="5288639"/>
            <a:ext cx="576064" cy="646331"/>
          </a:xfrm>
          <a:prstGeom prst="rect">
            <a:avLst/>
          </a:prstGeom>
          <a:noFill/>
        </p:spPr>
        <p:txBody>
          <a:bodyPr wrap="square" rtlCol="0">
            <a:spAutoFit/>
          </a:bodyPr>
          <a:lstStyle/>
          <a:p>
            <a:r>
              <a:rPr lang="en-GB" sz="3600" b="0" i="0" dirty="0">
                <a:latin typeface="+mj-lt"/>
              </a:rPr>
              <a:t>1</a:t>
            </a:r>
            <a:endParaRPr lang="en-GB" dirty="0"/>
          </a:p>
        </p:txBody>
      </p:sp>
      <p:sp>
        <p:nvSpPr>
          <p:cNvPr id="8" name="TextBox 7"/>
          <p:cNvSpPr txBox="1"/>
          <p:nvPr/>
        </p:nvSpPr>
        <p:spPr>
          <a:xfrm>
            <a:off x="975731" y="4258229"/>
            <a:ext cx="576064" cy="646331"/>
          </a:xfrm>
          <a:prstGeom prst="rect">
            <a:avLst/>
          </a:prstGeom>
          <a:noFill/>
        </p:spPr>
        <p:txBody>
          <a:bodyPr wrap="square" rtlCol="0">
            <a:spAutoFit/>
          </a:bodyPr>
          <a:lstStyle/>
          <a:p>
            <a:r>
              <a:rPr lang="en-GB" sz="3600" b="0" i="0" dirty="0">
                <a:latin typeface="+mj-lt"/>
              </a:rPr>
              <a:t>2</a:t>
            </a:r>
            <a:endParaRPr lang="en-GB" dirty="0"/>
          </a:p>
        </p:txBody>
      </p:sp>
      <p:sp>
        <p:nvSpPr>
          <p:cNvPr id="9" name="TextBox 8"/>
          <p:cNvSpPr txBox="1"/>
          <p:nvPr/>
        </p:nvSpPr>
        <p:spPr>
          <a:xfrm>
            <a:off x="3259424" y="3517939"/>
            <a:ext cx="5681304"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What fraction of the larger triangle is shaded, and why?</a:t>
            </a:r>
          </a:p>
        </p:txBody>
      </p:sp>
      <mc:AlternateContent xmlns:mc="http://schemas.openxmlformats.org/markup-compatibility/2006" xmlns:a14="http://schemas.microsoft.com/office/drawing/2010/main">
        <mc:Choice Requires="a14">
          <p:sp>
            <p:nvSpPr>
              <p:cNvPr id="10" name="TextBox 9"/>
              <p:cNvSpPr txBox="1"/>
              <p:nvPr/>
            </p:nvSpPr>
            <p:spPr>
              <a:xfrm>
                <a:off x="3261948" y="4387950"/>
                <a:ext cx="5678780" cy="2375202"/>
              </a:xfrm>
              <a:prstGeom prst="rect">
                <a:avLst/>
              </a:prstGeom>
              <a:noFill/>
            </p:spPr>
            <p:txBody>
              <a:bodyPr wrap="square" rtlCol="0">
                <a:spAutoFit/>
              </a:bodyPr>
              <a:lstStyle/>
              <a:p>
                <a:r>
                  <a:rPr lang="en-GB" sz="2000" dirty="0"/>
                  <a:t>Suppose we consider the bottom the base. </a:t>
                </a:r>
              </a:p>
              <a:p>
                <a:r>
                  <a:rPr lang="en-GB" sz="2000" dirty="0"/>
                  <a:t>The bases are the same length.</a:t>
                </a:r>
              </a:p>
              <a:p>
                <a:r>
                  <a:rPr lang="en-GB" sz="2000" dirty="0"/>
                  <a:t>The small triangle goes a third of the way up the slant height, and thus (using Murray Maths!) the vertical height will also be a third.</a:t>
                </a:r>
              </a:p>
              <a:p>
                <a:r>
                  <a:rPr lang="en-GB" sz="2000" dirty="0"/>
                  <a:t>Overall therefore the smaller triangle is </a:t>
                </a:r>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3</m:t>
                        </m:r>
                      </m:den>
                    </m:f>
                  </m:oMath>
                </a14:m>
                <a:r>
                  <a:rPr lang="en-GB" sz="2000" dirty="0"/>
                  <a:t> of the area of the larger triangle.</a:t>
                </a:r>
              </a:p>
            </p:txBody>
          </p:sp>
        </mc:Choice>
        <mc:Fallback xmlns="">
          <p:sp>
            <p:nvSpPr>
              <p:cNvPr id="10" name="TextBox 9"/>
              <p:cNvSpPr txBox="1">
                <a:spLocks noRot="1" noChangeAspect="1" noMove="1" noResize="1" noEditPoints="1" noAdjustHandles="1" noChangeArrowheads="1" noChangeShapeType="1" noTextEdit="1"/>
              </p:cNvSpPr>
              <p:nvPr/>
            </p:nvSpPr>
            <p:spPr>
              <a:xfrm>
                <a:off x="3261948" y="4387950"/>
                <a:ext cx="5678780" cy="2375202"/>
              </a:xfrm>
              <a:prstGeom prst="rect">
                <a:avLst/>
              </a:prstGeom>
              <a:blipFill rotWithShape="0">
                <a:blip r:embed="rId2"/>
                <a:stretch>
                  <a:fillRect l="-1073" t="-1542" r="-429" b="-3856"/>
                </a:stretch>
              </a:blipFill>
            </p:spPr>
            <p:txBody>
              <a:bodyPr/>
              <a:lstStyle/>
              <a:p>
                <a:r>
                  <a:rPr lang="en-GB">
                    <a:noFill/>
                  </a:rPr>
                  <a:t> </a:t>
                </a:r>
              </a:p>
            </p:txBody>
          </p:sp>
        </mc:Fallback>
      </mc:AlternateContent>
      <p:cxnSp>
        <p:nvCxnSpPr>
          <p:cNvPr id="15" name="Straight Arrow Connector 14"/>
          <p:cNvCxnSpPr/>
          <p:nvPr/>
        </p:nvCxnSpPr>
        <p:spPr>
          <a:xfrm flipV="1">
            <a:off x="1117600" y="5515429"/>
            <a:ext cx="0" cy="638628"/>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flipH="1" flipV="1">
            <a:off x="1857829" y="4238171"/>
            <a:ext cx="2872" cy="1915886"/>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21" name="Isosceles Triangle 20"/>
          <p:cNvSpPr/>
          <p:nvPr/>
        </p:nvSpPr>
        <p:spPr>
          <a:xfrm>
            <a:off x="550373" y="914596"/>
            <a:ext cx="2829346" cy="1742143"/>
          </a:xfrm>
          <a:custGeom>
            <a:avLst/>
            <a:gdLst>
              <a:gd name="connsiteX0" fmla="*/ 0 w 1043150"/>
              <a:gd name="connsiteY0" fmla="*/ 1800200 h 1800200"/>
              <a:gd name="connsiteX1" fmla="*/ 521575 w 1043150"/>
              <a:gd name="connsiteY1" fmla="*/ 0 h 1800200"/>
              <a:gd name="connsiteX2" fmla="*/ 1043150 w 1043150"/>
              <a:gd name="connsiteY2" fmla="*/ 1800200 h 1800200"/>
              <a:gd name="connsiteX3" fmla="*/ 0 w 1043150"/>
              <a:gd name="connsiteY3" fmla="*/ 1800200 h 1800200"/>
              <a:gd name="connsiteX0" fmla="*/ 0 w 2829346"/>
              <a:gd name="connsiteY0" fmla="*/ 1742143 h 1742143"/>
              <a:gd name="connsiteX1" fmla="*/ 2829346 w 2829346"/>
              <a:gd name="connsiteY1" fmla="*/ 0 h 1742143"/>
              <a:gd name="connsiteX2" fmla="*/ 1043150 w 2829346"/>
              <a:gd name="connsiteY2" fmla="*/ 1742143 h 1742143"/>
              <a:gd name="connsiteX3" fmla="*/ 0 w 2829346"/>
              <a:gd name="connsiteY3" fmla="*/ 1742143 h 1742143"/>
            </a:gdLst>
            <a:ahLst/>
            <a:cxnLst>
              <a:cxn ang="0">
                <a:pos x="connsiteX0" y="connsiteY0"/>
              </a:cxn>
              <a:cxn ang="0">
                <a:pos x="connsiteX1" y="connsiteY1"/>
              </a:cxn>
              <a:cxn ang="0">
                <a:pos x="connsiteX2" y="connsiteY2"/>
              </a:cxn>
              <a:cxn ang="0">
                <a:pos x="connsiteX3" y="connsiteY3"/>
              </a:cxn>
            </a:cxnLst>
            <a:rect l="l" t="t" r="r" b="b"/>
            <a:pathLst>
              <a:path w="2829346" h="1742143">
                <a:moveTo>
                  <a:pt x="0" y="1742143"/>
                </a:moveTo>
                <a:lnTo>
                  <a:pt x="2829346" y="0"/>
                </a:lnTo>
                <a:lnTo>
                  <a:pt x="1043150" y="1742143"/>
                </a:lnTo>
                <a:lnTo>
                  <a:pt x="0" y="1742143"/>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2" name="Isosceles Triangle 21"/>
          <p:cNvSpPr/>
          <p:nvPr/>
        </p:nvSpPr>
        <p:spPr>
          <a:xfrm>
            <a:off x="1593523" y="914596"/>
            <a:ext cx="1769803" cy="1742143"/>
          </a:xfrm>
          <a:custGeom>
            <a:avLst/>
            <a:gdLst>
              <a:gd name="connsiteX0" fmla="*/ 0 w 1043150"/>
              <a:gd name="connsiteY0" fmla="*/ 1800200 h 1800200"/>
              <a:gd name="connsiteX1" fmla="*/ 521575 w 1043150"/>
              <a:gd name="connsiteY1" fmla="*/ 0 h 1800200"/>
              <a:gd name="connsiteX2" fmla="*/ 1043150 w 1043150"/>
              <a:gd name="connsiteY2" fmla="*/ 1800200 h 1800200"/>
              <a:gd name="connsiteX3" fmla="*/ 0 w 1043150"/>
              <a:gd name="connsiteY3" fmla="*/ 1800200 h 1800200"/>
              <a:gd name="connsiteX0" fmla="*/ 0 w 1769803"/>
              <a:gd name="connsiteY0" fmla="*/ 1742143 h 1742143"/>
              <a:gd name="connsiteX1" fmla="*/ 1769803 w 1769803"/>
              <a:gd name="connsiteY1" fmla="*/ 0 h 1742143"/>
              <a:gd name="connsiteX2" fmla="*/ 1043150 w 1769803"/>
              <a:gd name="connsiteY2" fmla="*/ 1742143 h 1742143"/>
              <a:gd name="connsiteX3" fmla="*/ 0 w 1769803"/>
              <a:gd name="connsiteY3" fmla="*/ 1742143 h 1742143"/>
            </a:gdLst>
            <a:ahLst/>
            <a:cxnLst>
              <a:cxn ang="0">
                <a:pos x="connsiteX0" y="connsiteY0"/>
              </a:cxn>
              <a:cxn ang="0">
                <a:pos x="connsiteX1" y="connsiteY1"/>
              </a:cxn>
              <a:cxn ang="0">
                <a:pos x="connsiteX2" y="connsiteY2"/>
              </a:cxn>
              <a:cxn ang="0">
                <a:pos x="connsiteX3" y="connsiteY3"/>
              </a:cxn>
            </a:cxnLst>
            <a:rect l="l" t="t" r="r" b="b"/>
            <a:pathLst>
              <a:path w="1769803" h="1742143">
                <a:moveTo>
                  <a:pt x="0" y="1742143"/>
                </a:moveTo>
                <a:lnTo>
                  <a:pt x="1769803" y="0"/>
                </a:lnTo>
                <a:lnTo>
                  <a:pt x="1043150" y="1742143"/>
                </a:lnTo>
                <a:lnTo>
                  <a:pt x="0" y="1742143"/>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TextBox 22"/>
          <p:cNvSpPr txBox="1"/>
          <p:nvPr/>
        </p:nvSpPr>
        <p:spPr>
          <a:xfrm>
            <a:off x="1001066" y="2602460"/>
            <a:ext cx="576064" cy="646331"/>
          </a:xfrm>
          <a:prstGeom prst="rect">
            <a:avLst/>
          </a:prstGeom>
          <a:noFill/>
        </p:spPr>
        <p:txBody>
          <a:bodyPr wrap="square" rtlCol="0">
            <a:spAutoFit/>
          </a:bodyPr>
          <a:lstStyle/>
          <a:p>
            <a:r>
              <a:rPr lang="en-GB" sz="3600" b="0" i="0" dirty="0">
                <a:latin typeface="+mj-lt"/>
              </a:rPr>
              <a:t>1</a:t>
            </a:r>
            <a:endParaRPr lang="en-GB" dirty="0"/>
          </a:p>
        </p:txBody>
      </p:sp>
      <p:sp>
        <p:nvSpPr>
          <p:cNvPr id="24" name="TextBox 23"/>
          <p:cNvSpPr txBox="1"/>
          <p:nvPr/>
        </p:nvSpPr>
        <p:spPr>
          <a:xfrm>
            <a:off x="1965046" y="2602459"/>
            <a:ext cx="576064" cy="646331"/>
          </a:xfrm>
          <a:prstGeom prst="rect">
            <a:avLst/>
          </a:prstGeom>
          <a:noFill/>
        </p:spPr>
        <p:txBody>
          <a:bodyPr wrap="square" rtlCol="0">
            <a:spAutoFit/>
          </a:bodyPr>
          <a:lstStyle/>
          <a:p>
            <a:r>
              <a:rPr lang="en-GB" sz="3600" b="0" i="0" dirty="0">
                <a:latin typeface="+mj-lt"/>
              </a:rPr>
              <a:t>1</a:t>
            </a:r>
            <a:endParaRPr lang="en-GB" dirty="0"/>
          </a:p>
        </p:txBody>
      </p:sp>
      <p:sp>
        <p:nvSpPr>
          <p:cNvPr id="25" name="TextBox 24"/>
          <p:cNvSpPr txBox="1"/>
          <p:nvPr/>
        </p:nvSpPr>
        <p:spPr>
          <a:xfrm>
            <a:off x="3851920" y="887237"/>
            <a:ext cx="5088808"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What can we say about the area of these two triangles?</a:t>
            </a:r>
          </a:p>
        </p:txBody>
      </p:sp>
      <p:sp>
        <p:nvSpPr>
          <p:cNvPr id="26" name="TextBox 25"/>
          <p:cNvSpPr txBox="1"/>
          <p:nvPr/>
        </p:nvSpPr>
        <p:spPr>
          <a:xfrm>
            <a:off x="3851920" y="1758451"/>
            <a:ext cx="5184576" cy="1015663"/>
          </a:xfrm>
          <a:prstGeom prst="rect">
            <a:avLst/>
          </a:prstGeom>
          <a:noFill/>
        </p:spPr>
        <p:txBody>
          <a:bodyPr wrap="square" rtlCol="0">
            <a:spAutoFit/>
          </a:bodyPr>
          <a:lstStyle/>
          <a:p>
            <a:r>
              <a:rPr lang="en-GB" sz="2000" dirty="0"/>
              <a:t>They have the same base and same (perpendicular) height, so must have the same area.</a:t>
            </a:r>
          </a:p>
        </p:txBody>
      </p:sp>
      <p:sp>
        <p:nvSpPr>
          <p:cNvPr id="27" name="Rectangle 26"/>
          <p:cNvSpPr/>
          <p:nvPr/>
        </p:nvSpPr>
        <p:spPr>
          <a:xfrm>
            <a:off x="3830412" y="1704397"/>
            <a:ext cx="5110316" cy="15443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3259424" y="4351942"/>
            <a:ext cx="5681303" cy="24112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6404641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withEffect">
                                  <p:stCondLst>
                                    <p:cond delay="0"/>
                                  </p:stCondLst>
                                  <p:childTnLst>
                                    <p:animEffect transition="out" filter="fade">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par>
                                <p:cTn id="18" presetID="2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nextCondLst>
                <p:cond evt="onClick" delay="0">
                  <p:tgtEl>
                    <p:spTgt spid="28"/>
                  </p:tgtEl>
                </p:cond>
              </p:nextCondLst>
            </p:seq>
          </p:childTnLst>
        </p:cTn>
      </p:par>
    </p:tnLst>
    <p:bldLst>
      <p:bldP spid="27" grpId="0" animBg="1"/>
      <p:bldP spid="2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683568" y="1381531"/>
                <a:ext cx="4572000" cy="830997"/>
              </a:xfrm>
              <a:prstGeom prst="rect">
                <a:avLst/>
              </a:prstGeom>
              <a:solidFill>
                <a:schemeClr val="bg1"/>
              </a:solidFill>
              <a:effectLst>
                <a:outerShdw blurRad="63500" sx="102000" sy="102000" algn="ctr" rotWithShape="0">
                  <a:prstClr val="black">
                    <a:alpha val="40000"/>
                  </a:prstClr>
                </a:outerShdw>
              </a:effectLst>
            </p:spPr>
            <p:txBody>
              <a:bodyPr>
                <a:spAutoFit/>
              </a:bodyPr>
              <a:lstStyle/>
              <a:p>
                <a:r>
                  <a:rPr lang="en-GB" sz="2400" dirty="0">
                    <a:latin typeface="Calibri" panose="020F0502020204030204" pitchFamily="34" charset="0"/>
                    <a:ea typeface="Calibri" panose="020F0502020204030204" pitchFamily="34" charset="0"/>
                    <a:cs typeface="Times New Roman" panose="02020603050405020304" pitchFamily="18" charset="0"/>
                  </a:rPr>
                  <a:t>[JMO 2001 A10] What fraction of triangle </a:t>
                </a:r>
                <a14:m>
                  <m:oMath xmlns:m="http://schemas.openxmlformats.org/officeDocument/2006/math">
                    <m:r>
                      <a:rPr lang="en-GB" sz="2400" i="1">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en-GB" sz="2400" dirty="0">
                    <a:effectLst/>
                    <a:latin typeface="Calibri" panose="020F0502020204030204" pitchFamily="34" charset="0"/>
                    <a:ea typeface="Times New Roman" panose="02020603050405020304" pitchFamily="18" charset="0"/>
                    <a:cs typeface="Times New Roman" panose="02020603050405020304" pitchFamily="18" charset="0"/>
                  </a:rPr>
                  <a:t> is shaded?</a:t>
                </a:r>
                <a:endParaRPr lang="en-GB" sz="2400" dirty="0"/>
              </a:p>
            </p:txBody>
          </p:sp>
        </mc:Choice>
        <mc:Fallback xmlns="">
          <p:sp>
            <p:nvSpPr>
              <p:cNvPr id="2" name="Rectangle 1"/>
              <p:cNvSpPr>
                <a:spLocks noRot="1" noChangeAspect="1" noMove="1" noResize="1" noEditPoints="1" noAdjustHandles="1" noChangeArrowheads="1" noChangeShapeType="1" noTextEdit="1"/>
              </p:cNvSpPr>
              <p:nvPr/>
            </p:nvSpPr>
            <p:spPr>
              <a:xfrm>
                <a:off x="683568" y="1381531"/>
                <a:ext cx="4572000" cy="830997"/>
              </a:xfrm>
              <a:prstGeom prst="rect">
                <a:avLst/>
              </a:prstGeom>
              <a:blipFill rotWithShape="0">
                <a:blip r:embed="rId2"/>
                <a:stretch>
                  <a:fillRect b="-6250"/>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796136" y="772030"/>
            <a:ext cx="2304256" cy="2079390"/>
          </a:xfrm>
          <a:prstGeom prst="rect">
            <a:avLst/>
          </a:prstGeom>
          <a:noFill/>
          <a:ln>
            <a:noFill/>
          </a:ln>
        </p:spPr>
      </p:pic>
      <mc:AlternateContent xmlns:mc="http://schemas.openxmlformats.org/markup-compatibility/2006" xmlns:a14="http://schemas.microsoft.com/office/drawing/2010/main">
        <mc:Choice Requires="a14">
          <p:sp>
            <p:nvSpPr>
              <p:cNvPr id="7" name="TextBox 6"/>
              <p:cNvSpPr txBox="1"/>
              <p:nvPr/>
            </p:nvSpPr>
            <p:spPr>
              <a:xfrm>
                <a:off x="533918" y="3024322"/>
                <a:ext cx="6048672" cy="2325637"/>
              </a:xfrm>
              <a:prstGeom prst="rect">
                <a:avLst/>
              </a:prstGeom>
              <a:noFill/>
            </p:spPr>
            <p:txBody>
              <a:bodyPr wrap="square" rtlCol="0">
                <a:spAutoFit/>
              </a:bodyPr>
              <a:lstStyle/>
              <a:p>
                <a:r>
                  <a:rPr lang="en-GB" sz="2000" dirty="0"/>
                  <a:t>If </a:t>
                </a:r>
                <a14:m>
                  <m:oMath xmlns:m="http://schemas.openxmlformats.org/officeDocument/2006/math">
                    <m:r>
                      <a:rPr lang="en-GB" sz="2000" b="0" i="1" smtClean="0">
                        <a:latin typeface="Cambria Math" panose="02040503050406030204" pitchFamily="18" charset="0"/>
                      </a:rPr>
                      <m:t>𝐴𝐵</m:t>
                    </m:r>
                  </m:oMath>
                </a14:m>
                <a:r>
                  <a:rPr lang="en-GB" sz="2000" dirty="0"/>
                  <a:t> is considered the base this time, the shaded triangle is </a:t>
                </a:r>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2</m:t>
                        </m:r>
                      </m:num>
                      <m:den>
                        <m:r>
                          <a:rPr lang="en-GB" sz="2000" b="0" i="1" smtClean="0">
                            <a:latin typeface="Cambria Math" panose="02040503050406030204" pitchFamily="18" charset="0"/>
                          </a:rPr>
                          <m:t>3</m:t>
                        </m:r>
                      </m:den>
                    </m:f>
                  </m:oMath>
                </a14:m>
                <a:r>
                  <a:rPr lang="en-GB" sz="2000" dirty="0"/>
                  <a:t> of the base length.</a:t>
                </a:r>
              </a:p>
              <a:p>
                <a:r>
                  <a:rPr lang="en-GB" sz="2000" dirty="0"/>
                  <a:t>The slant height is </a:t>
                </a:r>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3</m:t>
                        </m:r>
                      </m:den>
                    </m:f>
                  </m:oMath>
                </a14:m>
                <a:r>
                  <a:rPr lang="en-GB" sz="2000" dirty="0"/>
                  <a:t> that of the big triangle and thus so is the perpendicular height.</a:t>
                </a:r>
              </a:p>
              <a:p>
                <a:endParaRPr lang="en-GB" sz="2000" dirty="0"/>
              </a:p>
              <a:p>
                <a:r>
                  <a:rPr lang="en-GB" sz="2000" dirty="0"/>
                  <a:t>Overall it’s </a:t>
                </a:r>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3</m:t>
                        </m:r>
                      </m:den>
                    </m:f>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2</m:t>
                        </m:r>
                      </m:num>
                      <m:den>
                        <m:r>
                          <a:rPr lang="en-GB" sz="2000" b="0" i="1" smtClean="0">
                            <a:latin typeface="Cambria Math" panose="02040503050406030204" pitchFamily="18" charset="0"/>
                          </a:rPr>
                          <m:t>9</m:t>
                        </m:r>
                      </m:den>
                    </m:f>
                    <m:r>
                      <a:rPr lang="en-GB" sz="2000" b="0" i="0"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0" smtClean="0">
                            <a:latin typeface="Cambria Math" panose="02040503050406030204" pitchFamily="18" charset="0"/>
                          </a:rPr>
                          <m:t>𝟐</m:t>
                        </m:r>
                      </m:num>
                      <m:den>
                        <m:r>
                          <a:rPr lang="en-GB" sz="2000" b="1" i="0" smtClean="0">
                            <a:latin typeface="Cambria Math" panose="02040503050406030204" pitchFamily="18" charset="0"/>
                          </a:rPr>
                          <m:t>𝟗</m:t>
                        </m:r>
                      </m:den>
                    </m:f>
                  </m:oMath>
                </a14:m>
                <a:r>
                  <a:rPr lang="en-GB" sz="2000" dirty="0"/>
                  <a:t> of the size.</a:t>
                </a:r>
              </a:p>
            </p:txBody>
          </p:sp>
        </mc:Choice>
        <mc:Fallback xmlns="">
          <p:sp>
            <p:nvSpPr>
              <p:cNvPr id="7" name="TextBox 6"/>
              <p:cNvSpPr txBox="1">
                <a:spLocks noRot="1" noChangeAspect="1" noMove="1" noResize="1" noEditPoints="1" noAdjustHandles="1" noChangeArrowheads="1" noChangeShapeType="1" noTextEdit="1"/>
              </p:cNvSpPr>
              <p:nvPr/>
            </p:nvSpPr>
            <p:spPr>
              <a:xfrm>
                <a:off x="533918" y="3024322"/>
                <a:ext cx="6048672" cy="2325637"/>
              </a:xfrm>
              <a:prstGeom prst="rect">
                <a:avLst/>
              </a:prstGeom>
              <a:blipFill rotWithShape="0">
                <a:blip r:embed="rId4"/>
                <a:stretch>
                  <a:fillRect l="-1109" t="-1309" b="-1309"/>
                </a:stretch>
              </a:blipFill>
            </p:spPr>
            <p:txBody>
              <a:bodyPr/>
              <a:lstStyle/>
              <a:p>
                <a:r>
                  <a:rPr lang="en-GB">
                    <a:noFill/>
                  </a:rPr>
                  <a:t> </a:t>
                </a:r>
              </a:p>
            </p:txBody>
          </p:sp>
        </mc:Fallback>
      </mc:AlternateContent>
      <p:sp>
        <p:nvSpPr>
          <p:cNvPr id="9" name="Isosceles Triangle 8"/>
          <p:cNvSpPr/>
          <p:nvPr/>
        </p:nvSpPr>
        <p:spPr>
          <a:xfrm>
            <a:off x="6228184" y="3645024"/>
            <a:ext cx="2376264" cy="2062774"/>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Isosceles Triangle 5"/>
          <p:cNvSpPr/>
          <p:nvPr/>
        </p:nvSpPr>
        <p:spPr>
          <a:xfrm>
            <a:off x="6238611" y="4936082"/>
            <a:ext cx="1645757" cy="771716"/>
          </a:xfrm>
          <a:custGeom>
            <a:avLst/>
            <a:gdLst>
              <a:gd name="connsiteX0" fmla="*/ 0 w 3888432"/>
              <a:gd name="connsiteY0" fmla="*/ 1774742 h 1774742"/>
              <a:gd name="connsiteX1" fmla="*/ 1944216 w 3888432"/>
              <a:gd name="connsiteY1" fmla="*/ 0 h 1774742"/>
              <a:gd name="connsiteX2" fmla="*/ 3888432 w 3888432"/>
              <a:gd name="connsiteY2" fmla="*/ 1774742 h 1774742"/>
              <a:gd name="connsiteX3" fmla="*/ 0 w 3888432"/>
              <a:gd name="connsiteY3" fmla="*/ 1774742 h 1774742"/>
              <a:gd name="connsiteX0" fmla="*/ 0 w 3888432"/>
              <a:gd name="connsiteY0" fmla="*/ 1252227 h 1252227"/>
              <a:gd name="connsiteX1" fmla="*/ 666959 w 3888432"/>
              <a:gd name="connsiteY1" fmla="*/ 0 h 1252227"/>
              <a:gd name="connsiteX2" fmla="*/ 3888432 w 3888432"/>
              <a:gd name="connsiteY2" fmla="*/ 1252227 h 1252227"/>
              <a:gd name="connsiteX3" fmla="*/ 0 w 3888432"/>
              <a:gd name="connsiteY3" fmla="*/ 1252227 h 1252227"/>
              <a:gd name="connsiteX0" fmla="*/ 0 w 3888432"/>
              <a:gd name="connsiteY0" fmla="*/ 1308257 h 1308257"/>
              <a:gd name="connsiteX1" fmla="*/ 1005344 w 3888432"/>
              <a:gd name="connsiteY1" fmla="*/ 0 h 1308257"/>
              <a:gd name="connsiteX2" fmla="*/ 3888432 w 3888432"/>
              <a:gd name="connsiteY2" fmla="*/ 1308257 h 1308257"/>
              <a:gd name="connsiteX3" fmla="*/ 0 w 3888432"/>
              <a:gd name="connsiteY3" fmla="*/ 1308257 h 1308257"/>
            </a:gdLst>
            <a:ahLst/>
            <a:cxnLst>
              <a:cxn ang="0">
                <a:pos x="connsiteX0" y="connsiteY0"/>
              </a:cxn>
              <a:cxn ang="0">
                <a:pos x="connsiteX1" y="connsiteY1"/>
              </a:cxn>
              <a:cxn ang="0">
                <a:pos x="connsiteX2" y="connsiteY2"/>
              </a:cxn>
              <a:cxn ang="0">
                <a:pos x="connsiteX3" y="connsiteY3"/>
              </a:cxn>
            </a:cxnLst>
            <a:rect l="l" t="t" r="r" b="b"/>
            <a:pathLst>
              <a:path w="3888432" h="1308257">
                <a:moveTo>
                  <a:pt x="0" y="1308257"/>
                </a:moveTo>
                <a:lnTo>
                  <a:pt x="1005344" y="0"/>
                </a:lnTo>
                <a:lnTo>
                  <a:pt x="3888432" y="1308257"/>
                </a:lnTo>
                <a:lnTo>
                  <a:pt x="0" y="1308257"/>
                </a:lnTo>
                <a:close/>
              </a:path>
            </a:pathLst>
          </a:cu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Right Arrow 10"/>
          <p:cNvSpPr/>
          <p:nvPr/>
        </p:nvSpPr>
        <p:spPr>
          <a:xfrm rot="5400000">
            <a:off x="6795797" y="3344677"/>
            <a:ext cx="504056" cy="2880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TextBox 11"/>
          <p:cNvSpPr txBox="1"/>
          <p:nvPr/>
        </p:nvSpPr>
        <p:spPr>
          <a:xfrm>
            <a:off x="6122240" y="4860275"/>
            <a:ext cx="354406" cy="461665"/>
          </a:xfrm>
          <a:prstGeom prst="rect">
            <a:avLst/>
          </a:prstGeom>
          <a:noFill/>
        </p:spPr>
        <p:txBody>
          <a:bodyPr wrap="square" rtlCol="0">
            <a:spAutoFit/>
          </a:bodyPr>
          <a:lstStyle/>
          <a:p>
            <a:r>
              <a:rPr lang="en-GB" sz="2400" dirty="0"/>
              <a:t>1</a:t>
            </a:r>
          </a:p>
        </p:txBody>
      </p:sp>
      <p:sp>
        <p:nvSpPr>
          <p:cNvPr id="13" name="TextBox 12"/>
          <p:cNvSpPr txBox="1"/>
          <p:nvPr/>
        </p:nvSpPr>
        <p:spPr>
          <a:xfrm>
            <a:off x="6660232" y="4011169"/>
            <a:ext cx="354406" cy="461665"/>
          </a:xfrm>
          <a:prstGeom prst="rect">
            <a:avLst/>
          </a:prstGeom>
          <a:noFill/>
        </p:spPr>
        <p:txBody>
          <a:bodyPr wrap="square" rtlCol="0">
            <a:spAutoFit/>
          </a:bodyPr>
          <a:lstStyle/>
          <a:p>
            <a:r>
              <a:rPr lang="en-GB" sz="2400" dirty="0"/>
              <a:t>2</a:t>
            </a:r>
          </a:p>
        </p:txBody>
      </p:sp>
      <p:sp>
        <p:nvSpPr>
          <p:cNvPr id="14" name="TextBox 13"/>
          <p:cNvSpPr txBox="1"/>
          <p:nvPr/>
        </p:nvSpPr>
        <p:spPr>
          <a:xfrm>
            <a:off x="6837435" y="5707798"/>
            <a:ext cx="354406" cy="461665"/>
          </a:xfrm>
          <a:prstGeom prst="rect">
            <a:avLst/>
          </a:prstGeom>
          <a:noFill/>
        </p:spPr>
        <p:txBody>
          <a:bodyPr wrap="square" rtlCol="0">
            <a:spAutoFit/>
          </a:bodyPr>
          <a:lstStyle/>
          <a:p>
            <a:r>
              <a:rPr lang="en-GB" sz="2400" dirty="0"/>
              <a:t>2</a:t>
            </a:r>
          </a:p>
        </p:txBody>
      </p:sp>
      <p:sp>
        <p:nvSpPr>
          <p:cNvPr id="15" name="TextBox 14"/>
          <p:cNvSpPr txBox="1"/>
          <p:nvPr/>
        </p:nvSpPr>
        <p:spPr>
          <a:xfrm>
            <a:off x="7990312" y="5707798"/>
            <a:ext cx="354406" cy="461665"/>
          </a:xfrm>
          <a:prstGeom prst="rect">
            <a:avLst/>
          </a:prstGeom>
          <a:noFill/>
        </p:spPr>
        <p:txBody>
          <a:bodyPr wrap="square" rtlCol="0">
            <a:spAutoFit/>
          </a:bodyPr>
          <a:lstStyle/>
          <a:p>
            <a:r>
              <a:rPr lang="en-GB" sz="2400" dirty="0"/>
              <a:t>1</a:t>
            </a:r>
          </a:p>
        </p:txBody>
      </p:sp>
      <p:sp>
        <p:nvSpPr>
          <p:cNvPr id="16" name="TextBox 15"/>
          <p:cNvSpPr txBox="1"/>
          <p:nvPr/>
        </p:nvSpPr>
        <p:spPr>
          <a:xfrm>
            <a:off x="6873062" y="6039078"/>
            <a:ext cx="1064278" cy="461665"/>
          </a:xfrm>
          <a:prstGeom prst="rect">
            <a:avLst/>
          </a:prstGeom>
          <a:noFill/>
        </p:spPr>
        <p:txBody>
          <a:bodyPr wrap="square" rtlCol="0">
            <a:spAutoFit/>
          </a:bodyPr>
          <a:lstStyle/>
          <a:p>
            <a:pPr algn="ctr"/>
            <a:r>
              <a:rPr lang="en-GB" sz="2400" dirty="0"/>
              <a:t>BASE</a:t>
            </a:r>
          </a:p>
        </p:txBody>
      </p:sp>
      <p:sp>
        <p:nvSpPr>
          <p:cNvPr id="8" name="Rectangle 7"/>
          <p:cNvSpPr/>
          <p:nvPr/>
        </p:nvSpPr>
        <p:spPr>
          <a:xfrm>
            <a:off x="526055" y="3004850"/>
            <a:ext cx="8284309" cy="33646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8455796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Rectangle 4"/>
              <p:cNvSpPr/>
              <p:nvPr/>
            </p:nvSpPr>
            <p:spPr>
              <a:xfrm>
                <a:off x="415752" y="3627708"/>
                <a:ext cx="5814392" cy="2073003"/>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sz="2000" b="1" dirty="0">
                    <a:latin typeface="Calibri" panose="020F0502020204030204" pitchFamily="34" charset="0"/>
                    <a:ea typeface="Calibri" panose="020F0502020204030204" pitchFamily="34" charset="0"/>
                    <a:cs typeface="Times New Roman" panose="02020603050405020304" pitchFamily="18" charset="0"/>
                  </a:rPr>
                  <a:t>Harder!</a:t>
                </a:r>
              </a:p>
              <a:p>
                <a:r>
                  <a:rPr lang="en-GB" sz="2000" dirty="0">
                    <a:latin typeface="Calibri" panose="020F0502020204030204" pitchFamily="34" charset="0"/>
                    <a:ea typeface="Calibri" panose="020F0502020204030204" pitchFamily="34" charset="0"/>
                    <a:cs typeface="Times New Roman" panose="02020603050405020304" pitchFamily="18" charset="0"/>
                  </a:rPr>
                  <a:t>[SMC 2003 Q21] The outer equilateral triangle has area 1. The points </a:t>
                </a:r>
                <a14:m>
                  <m:oMath xmlns:m="http://schemas.openxmlformats.org/officeDocument/2006/math">
                    <m:r>
                      <a:rPr lang="en-GB" sz="2000" i="1">
                        <a:effectLst/>
                        <a:latin typeface="Cambria Math" panose="02040503050406030204" pitchFamily="18" charset="0"/>
                        <a:ea typeface="Calibri" panose="020F0502020204030204" pitchFamily="34" charset="0"/>
                        <a:cs typeface="Times New Roman" panose="02020603050405020304" pitchFamily="18" charset="0"/>
                      </a:rPr>
                      <m:t>𝐴</m:t>
                    </m:r>
                    <m:r>
                      <a:rPr lang="en-GB" sz="2000" i="1">
                        <a:effectLst/>
                        <a:latin typeface="Cambria Math" panose="02040503050406030204" pitchFamily="18" charset="0"/>
                        <a:ea typeface="Calibri" panose="020F0502020204030204" pitchFamily="34" charset="0"/>
                        <a:cs typeface="Times New Roman" panose="02020603050405020304" pitchFamily="18" charset="0"/>
                      </a:rPr>
                      <m:t>, </m:t>
                    </m:r>
                    <m:r>
                      <a:rPr lang="en-GB" sz="2000" i="1">
                        <a:effectLst/>
                        <a:latin typeface="Cambria Math" panose="02040503050406030204" pitchFamily="18" charset="0"/>
                        <a:ea typeface="Calibri" panose="020F0502020204030204" pitchFamily="34" charset="0"/>
                        <a:cs typeface="Times New Roman" panose="02020603050405020304" pitchFamily="18" charset="0"/>
                      </a:rPr>
                      <m:t>𝐵</m:t>
                    </m:r>
                    <m:r>
                      <a:rPr lang="en-GB" sz="2000" i="1">
                        <a:effectLst/>
                        <a:latin typeface="Cambria Math" panose="02040503050406030204" pitchFamily="18" charset="0"/>
                        <a:ea typeface="Calibri" panose="020F0502020204030204" pitchFamily="34" charset="0"/>
                        <a:cs typeface="Times New Roman" panose="02020603050405020304" pitchFamily="18" charset="0"/>
                      </a:rPr>
                      <m:t>, </m:t>
                    </m:r>
                    <m:r>
                      <a:rPr lang="en-GB" sz="2000" i="1">
                        <a:effectLst/>
                        <a:latin typeface="Cambria Math" panose="02040503050406030204" pitchFamily="18" charset="0"/>
                        <a:ea typeface="Calibri" panose="020F0502020204030204" pitchFamily="34" charset="0"/>
                        <a:cs typeface="Times New Roman" panose="02020603050405020304" pitchFamily="18" charset="0"/>
                      </a:rPr>
                      <m:t>𝐶</m:t>
                    </m:r>
                  </m:oMath>
                </a14:m>
                <a:r>
                  <a:rPr lang="en-GB" sz="2000" dirty="0">
                    <a:effectLst/>
                    <a:latin typeface="Calibri" panose="020F0502020204030204" pitchFamily="34" charset="0"/>
                    <a:ea typeface="Times New Roman" panose="02020603050405020304" pitchFamily="18" charset="0"/>
                    <a:cs typeface="Times New Roman" panose="02020603050405020304" pitchFamily="18" charset="0"/>
                  </a:rPr>
                  <a:t> are a quarter of the way along the sides as shown. What is the area of the equilateral triangle </a:t>
                </a:r>
                <a14:m>
                  <m:oMath xmlns:m="http://schemas.openxmlformats.org/officeDocument/2006/math">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en-GB" sz="2000" dirty="0">
                    <a:effectLst/>
                    <a:latin typeface="Calibri" panose="020F0502020204030204" pitchFamily="34" charset="0"/>
                    <a:ea typeface="Times New Roman" panose="02020603050405020304" pitchFamily="18" charset="0"/>
                    <a:cs typeface="Times New Roman" panose="02020603050405020304" pitchFamily="18" charset="0"/>
                  </a:rPr>
                  <a:t>?</a:t>
                </a:r>
                <a:br>
                  <a:rPr lang="en-GB" sz="2000" dirty="0">
                    <a:effectLst/>
                    <a:latin typeface="Calibri" panose="020F0502020204030204" pitchFamily="34" charset="0"/>
                    <a:ea typeface="Times New Roman" panose="02020603050405020304" pitchFamily="18" charset="0"/>
                    <a:cs typeface="Times New Roman" panose="02020603050405020304" pitchFamily="18" charset="0"/>
                  </a:rPr>
                </a:b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A   </a:t>
                </a:r>
                <a14:m>
                  <m:oMath xmlns:m="http://schemas.openxmlformats.org/officeDocument/2006/math">
                    <m:f>
                      <m:fPr>
                        <m:ctrlPr>
                          <a:rPr lang="en-GB" sz="2000" i="1">
                            <a:effectLst/>
                            <a:latin typeface="Cambria Math" panose="02040503050406030204" pitchFamily="18" charset="0"/>
                            <a:ea typeface="Times New Roman" panose="02020603050405020304" pitchFamily="18" charset="0"/>
                          </a:rPr>
                        </m:ctrlPr>
                      </m:fPr>
                      <m:num>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8</m:t>
                        </m:r>
                      </m:den>
                    </m:f>
                  </m:oMath>
                </a14:m>
                <a:r>
                  <a:rPr lang="en-GB" sz="2000" dirty="0">
                    <a:effectLst/>
                    <a:latin typeface="Calibri" panose="020F0502020204030204" pitchFamily="34" charset="0"/>
                    <a:ea typeface="Times New Roman" panose="02020603050405020304" pitchFamily="18" charset="0"/>
                    <a:cs typeface="Times New Roman" panose="02020603050405020304" pitchFamily="18" charset="0"/>
                  </a:rPr>
                  <a:t>	B   </a:t>
                </a:r>
                <a14:m>
                  <m:oMath xmlns:m="http://schemas.openxmlformats.org/officeDocument/2006/math">
                    <m:f>
                      <m:fPr>
                        <m:ctrlPr>
                          <a:rPr lang="en-GB" sz="2000" i="1">
                            <a:effectLst/>
                            <a:latin typeface="Cambria Math" panose="02040503050406030204" pitchFamily="18" charset="0"/>
                            <a:ea typeface="Times New Roman" panose="02020603050405020304" pitchFamily="18" charset="0"/>
                          </a:rPr>
                        </m:ctrlPr>
                      </m:fPr>
                      <m:num>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7</m:t>
                        </m:r>
                      </m:num>
                      <m:den>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16</m:t>
                        </m:r>
                      </m:den>
                    </m:f>
                  </m:oMath>
                </a14:m>
                <a:r>
                  <a:rPr lang="en-GB" sz="2000" dirty="0">
                    <a:effectLst/>
                    <a:latin typeface="Calibri" panose="020F0502020204030204" pitchFamily="34" charset="0"/>
                    <a:ea typeface="Times New Roman" panose="02020603050405020304" pitchFamily="18" charset="0"/>
                    <a:cs typeface="Times New Roman" panose="02020603050405020304" pitchFamily="18" charset="0"/>
                  </a:rPr>
                  <a:t>	C   </a:t>
                </a:r>
                <a14:m>
                  <m:oMath xmlns:m="http://schemas.openxmlformats.org/officeDocument/2006/math">
                    <m:f>
                      <m:fPr>
                        <m:ctrlPr>
                          <a:rPr lang="en-GB" sz="2000" i="1">
                            <a:effectLst/>
                            <a:latin typeface="Cambria Math" panose="02040503050406030204" pitchFamily="18" charset="0"/>
                            <a:ea typeface="Times New Roman" panose="02020603050405020304" pitchFamily="18" charset="0"/>
                          </a:rPr>
                        </m:ctrlPr>
                      </m:fPr>
                      <m:num>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en-GB" sz="2000" dirty="0">
                    <a:effectLst/>
                    <a:latin typeface="Calibri" panose="020F0502020204030204" pitchFamily="34" charset="0"/>
                    <a:ea typeface="Times New Roman" panose="02020603050405020304" pitchFamily="18" charset="0"/>
                    <a:cs typeface="Times New Roman" panose="02020603050405020304" pitchFamily="18" charset="0"/>
                  </a:rPr>
                  <a:t>	D   </a:t>
                </a:r>
                <a14:m>
                  <m:oMath xmlns:m="http://schemas.openxmlformats.org/officeDocument/2006/math">
                    <m:f>
                      <m:fPr>
                        <m:ctrlPr>
                          <a:rPr lang="en-GB" sz="2000" i="1">
                            <a:effectLst/>
                            <a:latin typeface="Cambria Math" panose="02040503050406030204" pitchFamily="18" charset="0"/>
                            <a:ea typeface="Times New Roman" panose="02020603050405020304" pitchFamily="18" charset="0"/>
                          </a:rPr>
                        </m:ctrlPr>
                      </m:fPr>
                      <m:num>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9</m:t>
                        </m:r>
                      </m:num>
                      <m:den>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16</m:t>
                        </m:r>
                      </m:den>
                    </m:f>
                  </m:oMath>
                </a14:m>
                <a:r>
                  <a:rPr lang="en-GB" sz="2000" dirty="0">
                    <a:effectLst/>
                    <a:latin typeface="Calibri" panose="020F0502020204030204" pitchFamily="34" charset="0"/>
                    <a:ea typeface="Times New Roman" panose="02020603050405020304" pitchFamily="18" charset="0"/>
                    <a:cs typeface="Times New Roman" panose="02020603050405020304" pitchFamily="18" charset="0"/>
                  </a:rPr>
                  <a:t>	E   </a:t>
                </a:r>
                <a14:m>
                  <m:oMath xmlns:m="http://schemas.openxmlformats.org/officeDocument/2006/math">
                    <m:f>
                      <m:fPr>
                        <m:ctrlPr>
                          <a:rPr lang="en-GB" sz="2000" i="1">
                            <a:effectLst/>
                            <a:latin typeface="Cambria Math" panose="02040503050406030204" pitchFamily="18" charset="0"/>
                            <a:ea typeface="Times New Roman" panose="02020603050405020304" pitchFamily="18" charset="0"/>
                          </a:rPr>
                        </m:ctrlPr>
                      </m:fPr>
                      <m:num>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5</m:t>
                        </m:r>
                      </m:num>
                      <m:den>
                        <m:r>
                          <a:rPr lang="en-GB" sz="2000" i="1">
                            <a:effectLst/>
                            <a:latin typeface="Cambria Math" panose="02040503050406030204" pitchFamily="18" charset="0"/>
                            <a:ea typeface="Times New Roman" panose="02020603050405020304" pitchFamily="18" charset="0"/>
                            <a:cs typeface="Times New Roman" panose="02020603050405020304" pitchFamily="18" charset="0"/>
                          </a:rPr>
                          <m:t>8</m:t>
                        </m:r>
                      </m:den>
                    </m:f>
                  </m:oMath>
                </a14:m>
                <a:endParaRPr lang="en-GB" sz="2000" dirty="0"/>
              </a:p>
            </p:txBody>
          </p:sp>
        </mc:Choice>
        <mc:Fallback xmlns="">
          <p:sp>
            <p:nvSpPr>
              <p:cNvPr id="5" name="Rectangle 4"/>
              <p:cNvSpPr>
                <a:spLocks noRot="1" noChangeAspect="1" noMove="1" noResize="1" noEditPoints="1" noAdjustHandles="1" noChangeArrowheads="1" noChangeShapeType="1" noTextEdit="1"/>
              </p:cNvSpPr>
              <p:nvPr/>
            </p:nvSpPr>
            <p:spPr>
              <a:xfrm>
                <a:off x="415752" y="3627708"/>
                <a:ext cx="5814392" cy="2073003"/>
              </a:xfrm>
              <a:prstGeom prst="rect">
                <a:avLst/>
              </a:prstGeom>
              <a:blipFill rotWithShape="0">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6835872" y="4045271"/>
            <a:ext cx="2160240" cy="1837235"/>
          </a:xfrm>
          <a:prstGeom prst="rect">
            <a:avLst/>
          </a:prstGeom>
          <a:noFill/>
          <a:ln>
            <a:noFill/>
          </a:ln>
        </p:spPr>
      </p:pic>
      <p:sp>
        <p:nvSpPr>
          <p:cNvPr id="7" name="Isosceles Triangle 6"/>
          <p:cNvSpPr/>
          <p:nvPr/>
        </p:nvSpPr>
        <p:spPr>
          <a:xfrm>
            <a:off x="6612389" y="1056498"/>
            <a:ext cx="1803513" cy="2062774"/>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Isosceles Triangle 5"/>
          <p:cNvSpPr/>
          <p:nvPr/>
        </p:nvSpPr>
        <p:spPr>
          <a:xfrm>
            <a:off x="6605936" y="1741714"/>
            <a:ext cx="1188235" cy="1377558"/>
          </a:xfrm>
          <a:custGeom>
            <a:avLst/>
            <a:gdLst>
              <a:gd name="connsiteX0" fmla="*/ 0 w 3888432"/>
              <a:gd name="connsiteY0" fmla="*/ 1774742 h 1774742"/>
              <a:gd name="connsiteX1" fmla="*/ 1944216 w 3888432"/>
              <a:gd name="connsiteY1" fmla="*/ 0 h 1774742"/>
              <a:gd name="connsiteX2" fmla="*/ 3888432 w 3888432"/>
              <a:gd name="connsiteY2" fmla="*/ 1774742 h 1774742"/>
              <a:gd name="connsiteX3" fmla="*/ 0 w 3888432"/>
              <a:gd name="connsiteY3" fmla="*/ 1774742 h 1774742"/>
              <a:gd name="connsiteX0" fmla="*/ 0 w 3888432"/>
              <a:gd name="connsiteY0" fmla="*/ 1252227 h 1252227"/>
              <a:gd name="connsiteX1" fmla="*/ 666959 w 3888432"/>
              <a:gd name="connsiteY1" fmla="*/ 0 h 1252227"/>
              <a:gd name="connsiteX2" fmla="*/ 3888432 w 3888432"/>
              <a:gd name="connsiteY2" fmla="*/ 1252227 h 1252227"/>
              <a:gd name="connsiteX3" fmla="*/ 0 w 3888432"/>
              <a:gd name="connsiteY3" fmla="*/ 1252227 h 1252227"/>
              <a:gd name="connsiteX0" fmla="*/ 0 w 3331480"/>
              <a:gd name="connsiteY0" fmla="*/ 1252227 h 1252227"/>
              <a:gd name="connsiteX1" fmla="*/ 666959 w 3331480"/>
              <a:gd name="connsiteY1" fmla="*/ 0 h 1252227"/>
              <a:gd name="connsiteX2" fmla="*/ 3331480 w 3331480"/>
              <a:gd name="connsiteY2" fmla="*/ 1224711 h 1252227"/>
              <a:gd name="connsiteX3" fmla="*/ 0 w 3331480"/>
              <a:gd name="connsiteY3" fmla="*/ 1252227 h 1252227"/>
              <a:gd name="connsiteX0" fmla="*/ 0 w 4008677"/>
              <a:gd name="connsiteY0" fmla="*/ 2710498 h 2710498"/>
              <a:gd name="connsiteX1" fmla="*/ 4008677 w 4008677"/>
              <a:gd name="connsiteY1" fmla="*/ 0 h 2710498"/>
              <a:gd name="connsiteX2" fmla="*/ 3331480 w 4008677"/>
              <a:gd name="connsiteY2" fmla="*/ 2682982 h 2710498"/>
              <a:gd name="connsiteX3" fmla="*/ 0 w 4008677"/>
              <a:gd name="connsiteY3" fmla="*/ 2710498 h 2710498"/>
              <a:gd name="connsiteX0" fmla="*/ 0 w 4008677"/>
              <a:gd name="connsiteY0" fmla="*/ 2710498 h 2710498"/>
              <a:gd name="connsiteX1" fmla="*/ 4008677 w 4008677"/>
              <a:gd name="connsiteY1" fmla="*/ 0 h 2710498"/>
              <a:gd name="connsiteX2" fmla="*/ 3331480 w 4008677"/>
              <a:gd name="connsiteY2" fmla="*/ 2695477 h 2710498"/>
              <a:gd name="connsiteX3" fmla="*/ 0 w 4008677"/>
              <a:gd name="connsiteY3" fmla="*/ 2710498 h 2710498"/>
            </a:gdLst>
            <a:ahLst/>
            <a:cxnLst>
              <a:cxn ang="0">
                <a:pos x="connsiteX0" y="connsiteY0"/>
              </a:cxn>
              <a:cxn ang="0">
                <a:pos x="connsiteX1" y="connsiteY1"/>
              </a:cxn>
              <a:cxn ang="0">
                <a:pos x="connsiteX2" y="connsiteY2"/>
              </a:cxn>
              <a:cxn ang="0">
                <a:pos x="connsiteX3" y="connsiteY3"/>
              </a:cxn>
            </a:cxnLst>
            <a:rect l="l" t="t" r="r" b="b"/>
            <a:pathLst>
              <a:path w="4008677" h="2710498">
                <a:moveTo>
                  <a:pt x="0" y="2710498"/>
                </a:moveTo>
                <a:lnTo>
                  <a:pt x="4008677" y="0"/>
                </a:lnTo>
                <a:lnTo>
                  <a:pt x="3331480" y="2695477"/>
                </a:lnTo>
                <a:lnTo>
                  <a:pt x="0" y="2710498"/>
                </a:lnTo>
                <a:close/>
              </a:path>
            </a:pathLst>
          </a:cu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TextBox 8"/>
          <p:cNvSpPr txBox="1"/>
          <p:nvPr/>
        </p:nvSpPr>
        <p:spPr>
          <a:xfrm>
            <a:off x="7611347" y="900727"/>
            <a:ext cx="576064" cy="646331"/>
          </a:xfrm>
          <a:prstGeom prst="rect">
            <a:avLst/>
          </a:prstGeom>
          <a:noFill/>
        </p:spPr>
        <p:txBody>
          <a:bodyPr wrap="square" rtlCol="0">
            <a:spAutoFit/>
          </a:bodyPr>
          <a:lstStyle/>
          <a:p>
            <a:r>
              <a:rPr lang="en-GB" sz="3600" b="0" i="0" dirty="0">
                <a:latin typeface="+mj-lt"/>
              </a:rPr>
              <a:t>1</a:t>
            </a:r>
            <a:endParaRPr lang="en-GB" dirty="0"/>
          </a:p>
        </p:txBody>
      </p:sp>
      <p:sp>
        <p:nvSpPr>
          <p:cNvPr id="10" name="TextBox 9"/>
          <p:cNvSpPr txBox="1"/>
          <p:nvPr/>
        </p:nvSpPr>
        <p:spPr>
          <a:xfrm>
            <a:off x="8200195" y="1916832"/>
            <a:ext cx="576064" cy="646331"/>
          </a:xfrm>
          <a:prstGeom prst="rect">
            <a:avLst/>
          </a:prstGeom>
          <a:noFill/>
        </p:spPr>
        <p:txBody>
          <a:bodyPr wrap="square" rtlCol="0">
            <a:spAutoFit/>
          </a:bodyPr>
          <a:lstStyle/>
          <a:p>
            <a:r>
              <a:rPr lang="en-GB" sz="3600" b="0" i="0" dirty="0">
                <a:latin typeface="+mj-lt"/>
              </a:rPr>
              <a:t>2</a:t>
            </a:r>
            <a:endParaRPr lang="en-GB" dirty="0"/>
          </a:p>
        </p:txBody>
      </p:sp>
      <mc:AlternateContent xmlns:mc="http://schemas.openxmlformats.org/markup-compatibility/2006" xmlns:a14="http://schemas.microsoft.com/office/drawing/2010/main">
        <mc:Choice Requires="a14">
          <p:sp>
            <p:nvSpPr>
              <p:cNvPr id="11" name="Rectangle 10"/>
              <p:cNvSpPr/>
              <p:nvPr/>
            </p:nvSpPr>
            <p:spPr>
              <a:xfrm>
                <a:off x="415752" y="797865"/>
                <a:ext cx="5814392" cy="2631105"/>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sz="2000" dirty="0">
                    <a:latin typeface="Calibri" panose="020F0502020204030204" pitchFamily="34" charset="0"/>
                    <a:ea typeface="Calibri" panose="020F0502020204030204" pitchFamily="34" charset="0"/>
                    <a:cs typeface="Times New Roman" panose="02020603050405020304" pitchFamily="18" charset="0"/>
                  </a:rPr>
                  <a:t>By </a:t>
                </a: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considering what fraction the shaded triangle’s base and height is of the larger triangle, work out the fraction of the shape shaded.</a:t>
                </a:r>
              </a:p>
              <a:p>
                <a:endParaRPr lang="en-GB" sz="2000" dirty="0">
                  <a:latin typeface="Calibri" panose="020F0502020204030204" pitchFamily="34" charset="0"/>
                  <a:cs typeface="Times New Roman" panose="02020603050405020304" pitchFamily="18" charset="0"/>
                </a:endParaRPr>
              </a:p>
              <a:p>
                <a:r>
                  <a:rPr lang="en-GB" sz="2000" dirty="0">
                    <a:latin typeface="Calibri" panose="020F0502020204030204" pitchFamily="34" charset="0"/>
                    <a:cs typeface="Times New Roman" panose="02020603050405020304" pitchFamily="18" charset="0"/>
                  </a:rPr>
                  <a:t>Fraction of width </a:t>
                </a:r>
                <a14:m>
                  <m:oMath xmlns:m="http://schemas.openxmlformats.org/officeDocument/2006/math">
                    <m:r>
                      <a:rPr lang="en-GB" sz="2000" b="0" i="1" smtClean="0">
                        <a:latin typeface="Cambria Math" panose="02040503050406030204" pitchFamily="18" charset="0"/>
                        <a:cs typeface="Times New Roman" panose="02020603050405020304" pitchFamily="18" charset="0"/>
                      </a:rPr>
                      <m:t>=</m:t>
                    </m:r>
                    <m:f>
                      <m:fPr>
                        <m:ctrlPr>
                          <a:rPr lang="en-GB" sz="2000" b="1" i="1" smtClean="0">
                            <a:latin typeface="Cambria Math" panose="02040503050406030204" pitchFamily="18" charset="0"/>
                            <a:cs typeface="Times New Roman" panose="02020603050405020304" pitchFamily="18" charset="0"/>
                          </a:rPr>
                        </m:ctrlPr>
                      </m:fPr>
                      <m:num>
                        <m:r>
                          <a:rPr lang="en-GB" sz="2000" b="1" i="1" smtClean="0">
                            <a:latin typeface="Cambria Math" panose="02040503050406030204" pitchFamily="18" charset="0"/>
                            <a:cs typeface="Times New Roman" panose="02020603050405020304" pitchFamily="18" charset="0"/>
                          </a:rPr>
                          <m:t>𝟏</m:t>
                        </m:r>
                      </m:num>
                      <m:den>
                        <m:r>
                          <a:rPr lang="en-GB" sz="2000" b="1" i="1" smtClean="0">
                            <a:latin typeface="Cambria Math" panose="02040503050406030204" pitchFamily="18" charset="0"/>
                            <a:cs typeface="Times New Roman" panose="02020603050405020304" pitchFamily="18" charset="0"/>
                          </a:rPr>
                          <m:t>𝟐</m:t>
                        </m:r>
                      </m:den>
                    </m:f>
                  </m:oMath>
                </a14:m>
                <a:endParaRPr lang="en-GB" sz="2000" b="1" dirty="0"/>
              </a:p>
              <a:p>
                <a:r>
                  <a:rPr lang="en-GB" sz="2000" dirty="0"/>
                  <a:t>Fraction of (perpendicular) height </a:t>
                </a:r>
                <a14:m>
                  <m:oMath xmlns:m="http://schemas.openxmlformats.org/officeDocument/2006/math">
                    <m:r>
                      <a:rPr lang="en-GB" sz="2000" b="0" i="0"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𝟐</m:t>
                        </m:r>
                      </m:num>
                      <m:den>
                        <m:r>
                          <a:rPr lang="en-GB" sz="2000" b="1" i="1" smtClean="0">
                            <a:latin typeface="Cambria Math" panose="02040503050406030204" pitchFamily="18" charset="0"/>
                          </a:rPr>
                          <m:t>𝟑</m:t>
                        </m:r>
                      </m:den>
                    </m:f>
                  </m:oMath>
                </a14:m>
                <a:endParaRPr lang="en-GB" sz="2000" b="1" dirty="0"/>
              </a:p>
              <a:p>
                <a:r>
                  <a:rPr lang="en-GB" sz="2000" dirty="0"/>
                  <a:t>Overall fraction </a:t>
                </a:r>
                <a14:m>
                  <m:oMath xmlns:m="http://schemas.openxmlformats.org/officeDocument/2006/math">
                    <m:r>
                      <a:rPr lang="en-GB" sz="2000" b="0"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𝟏</m:t>
                        </m:r>
                      </m:num>
                      <m:den>
                        <m:r>
                          <a:rPr lang="en-GB" sz="2000" b="1" i="1" smtClean="0">
                            <a:latin typeface="Cambria Math" panose="02040503050406030204" pitchFamily="18" charset="0"/>
                          </a:rPr>
                          <m:t>𝟐</m:t>
                        </m:r>
                      </m:den>
                    </m:f>
                    <m:r>
                      <a:rPr lang="en-GB" sz="2000" b="1"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𝟐</m:t>
                        </m:r>
                      </m:num>
                      <m:den>
                        <m:r>
                          <a:rPr lang="en-GB" sz="2000" b="1" i="1" smtClean="0">
                            <a:latin typeface="Cambria Math" panose="02040503050406030204" pitchFamily="18" charset="0"/>
                          </a:rPr>
                          <m:t>𝟑</m:t>
                        </m:r>
                      </m:den>
                    </m:f>
                    <m:r>
                      <a:rPr lang="en-GB" sz="2000" b="1"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𝟏</m:t>
                        </m:r>
                      </m:num>
                      <m:den>
                        <m:r>
                          <a:rPr lang="en-GB" sz="2000" b="1" i="1" smtClean="0">
                            <a:latin typeface="Cambria Math" panose="02040503050406030204" pitchFamily="18" charset="0"/>
                          </a:rPr>
                          <m:t>𝟑</m:t>
                        </m:r>
                      </m:den>
                    </m:f>
                  </m:oMath>
                </a14:m>
                <a:endParaRPr lang="en-GB" sz="2000" b="1" dirty="0"/>
              </a:p>
            </p:txBody>
          </p:sp>
        </mc:Choice>
        <mc:Fallback xmlns="">
          <p:sp>
            <p:nvSpPr>
              <p:cNvPr id="11" name="Rectangle 10"/>
              <p:cNvSpPr>
                <a:spLocks noRot="1" noChangeAspect="1" noMove="1" noResize="1" noEditPoints="1" noAdjustHandles="1" noChangeArrowheads="1" noChangeShapeType="1" noTextEdit="1"/>
              </p:cNvSpPr>
              <p:nvPr/>
            </p:nvSpPr>
            <p:spPr>
              <a:xfrm>
                <a:off x="415752" y="797865"/>
                <a:ext cx="5814392" cy="2631105"/>
              </a:xfrm>
              <a:prstGeom prst="rect">
                <a:avLst/>
              </a:prstGeom>
              <a:blipFill rotWithShape="0">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2" name="TextBox 11"/>
          <p:cNvSpPr txBox="1"/>
          <p:nvPr/>
        </p:nvSpPr>
        <p:spPr>
          <a:xfrm>
            <a:off x="6835872" y="3104964"/>
            <a:ext cx="576064" cy="646331"/>
          </a:xfrm>
          <a:prstGeom prst="rect">
            <a:avLst/>
          </a:prstGeom>
          <a:noFill/>
        </p:spPr>
        <p:txBody>
          <a:bodyPr wrap="square" rtlCol="0">
            <a:spAutoFit/>
          </a:bodyPr>
          <a:lstStyle/>
          <a:p>
            <a:r>
              <a:rPr lang="en-GB" sz="3600" b="0" i="0" dirty="0">
                <a:latin typeface="+mj-lt"/>
              </a:rPr>
              <a:t>1</a:t>
            </a:r>
            <a:endParaRPr lang="en-GB" dirty="0"/>
          </a:p>
        </p:txBody>
      </p:sp>
      <p:sp>
        <p:nvSpPr>
          <p:cNvPr id="13" name="TextBox 12"/>
          <p:cNvSpPr txBox="1"/>
          <p:nvPr/>
        </p:nvSpPr>
        <p:spPr>
          <a:xfrm>
            <a:off x="7740636" y="3104964"/>
            <a:ext cx="576064" cy="646331"/>
          </a:xfrm>
          <a:prstGeom prst="rect">
            <a:avLst/>
          </a:prstGeom>
          <a:noFill/>
        </p:spPr>
        <p:txBody>
          <a:bodyPr wrap="square" rtlCol="0">
            <a:spAutoFit/>
          </a:bodyPr>
          <a:lstStyle/>
          <a:p>
            <a:r>
              <a:rPr lang="en-GB" sz="3600" b="0" i="0" dirty="0">
                <a:latin typeface="+mj-lt"/>
              </a:rPr>
              <a:t>1</a:t>
            </a:r>
            <a:endParaRPr lang="en-GB" dirty="0"/>
          </a:p>
        </p:txBody>
      </p:sp>
      <mc:AlternateContent xmlns:mc="http://schemas.openxmlformats.org/markup-compatibility/2006" xmlns:a14="http://schemas.microsoft.com/office/drawing/2010/main">
        <mc:Choice Requires="a14">
          <p:sp>
            <p:nvSpPr>
              <p:cNvPr id="15" name="TextBox 14"/>
              <p:cNvSpPr txBox="1"/>
              <p:nvPr/>
            </p:nvSpPr>
            <p:spPr>
              <a:xfrm>
                <a:off x="7362747" y="5670886"/>
                <a:ext cx="411294"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num>
                        <m:den>
                          <m:r>
                            <a:rPr lang="en-GB" sz="1400" b="0" i="1" smtClean="0">
                              <a:latin typeface="Cambria Math" panose="02040503050406030204" pitchFamily="18" charset="0"/>
                            </a:rPr>
                            <m:t>4</m:t>
                          </m:r>
                        </m:den>
                      </m:f>
                    </m:oMath>
                  </m:oMathPara>
                </a14:m>
                <a:endParaRPr lang="en-GB" sz="1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7362747" y="5670886"/>
                <a:ext cx="411294" cy="495649"/>
              </a:xfrm>
              <a:prstGeom prst="rect">
                <a:avLst/>
              </a:prstGeom>
              <a:blipFill rotWithShape="0">
                <a:blip r:embed="rId5"/>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630225" y="5051387"/>
                <a:ext cx="411294"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4</m:t>
                          </m:r>
                        </m:den>
                      </m:f>
                    </m:oMath>
                  </m:oMathPara>
                </a14:m>
                <a:endParaRPr lang="en-GB" sz="1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6630225" y="5051387"/>
                <a:ext cx="411294" cy="495649"/>
              </a:xfrm>
              <a:prstGeom prst="rect">
                <a:avLst/>
              </a:prstGeom>
              <a:blipFill rotWithShape="0">
                <a:blip r:embed="rId6"/>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13073" y="5786608"/>
                <a:ext cx="6316488" cy="879215"/>
              </a:xfrm>
              <a:prstGeom prst="rect">
                <a:avLst/>
              </a:prstGeom>
              <a:noFill/>
            </p:spPr>
            <p:txBody>
              <a:bodyPr wrap="square" rtlCol="0">
                <a:spAutoFit/>
              </a:bodyPr>
              <a:lstStyle/>
              <a:p>
                <a:r>
                  <a:rPr lang="en-GB" dirty="0"/>
                  <a:t>Take bottom left triangle. It’s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16</m:t>
                        </m:r>
                      </m:den>
                    </m:f>
                  </m:oMath>
                </a14:m>
                <a:r>
                  <a:rPr lang="en-GB" dirty="0"/>
                  <a:t> of the area. There’s three of them, so fraction </a:t>
                </a:r>
                <a14:m>
                  <m:oMath xmlns:m="http://schemas.openxmlformats.org/officeDocument/2006/math">
                    <m:r>
                      <a:rPr lang="en-GB" b="0" i="1" smtClean="0">
                        <a:latin typeface="Cambria Math" panose="02040503050406030204" pitchFamily="18" charset="0"/>
                      </a:rPr>
                      <m:t>𝐴𝐵𝐶</m:t>
                    </m:r>
                  </m:oMath>
                </a14:m>
                <a:r>
                  <a:rPr lang="en-GB" dirty="0"/>
                  <a:t> occupies is </a:t>
                </a:r>
                <a14:m>
                  <m:oMath xmlns:m="http://schemas.openxmlformats.org/officeDocument/2006/math">
                    <m:r>
                      <a:rPr lang="en-GB" b="0" i="1" smtClean="0">
                        <a:latin typeface="Cambria Math" panose="02040503050406030204" pitchFamily="18" charset="0"/>
                      </a:rPr>
                      <m:t>1−</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16</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16</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16</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7</m:t>
                        </m:r>
                      </m:num>
                      <m:den>
                        <m:r>
                          <a:rPr lang="en-GB" b="0" i="1" smtClean="0">
                            <a:latin typeface="Cambria Math" panose="02040503050406030204" pitchFamily="18" charset="0"/>
                          </a:rPr>
                          <m:t>16</m:t>
                        </m:r>
                      </m:den>
                    </m:f>
                  </m:oMath>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413073" y="5786608"/>
                <a:ext cx="6316488" cy="879215"/>
              </a:xfrm>
              <a:prstGeom prst="rect">
                <a:avLst/>
              </a:prstGeom>
              <a:blipFill rotWithShape="0">
                <a:blip r:embed="rId7"/>
                <a:stretch>
                  <a:fillRect l="-869" r="-676" b="-4167"/>
                </a:stretch>
              </a:blipFill>
            </p:spPr>
            <p:txBody>
              <a:bodyPr/>
              <a:lstStyle/>
              <a:p>
                <a:r>
                  <a:rPr lang="en-GB">
                    <a:noFill/>
                  </a:rPr>
                  <a:t> </a:t>
                </a:r>
              </a:p>
            </p:txBody>
          </p:sp>
        </mc:Fallback>
      </mc:AlternateContent>
      <p:sp>
        <p:nvSpPr>
          <p:cNvPr id="18" name="Rectangle 17"/>
          <p:cNvSpPr/>
          <p:nvPr/>
        </p:nvSpPr>
        <p:spPr>
          <a:xfrm>
            <a:off x="2534168" y="1990724"/>
            <a:ext cx="904357" cy="5326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4283968" y="2431842"/>
            <a:ext cx="904357" cy="5326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2392642" y="2870767"/>
            <a:ext cx="1171246" cy="5326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413073" y="5775226"/>
            <a:ext cx="6217152" cy="8905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3594772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with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with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with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nextCondLst>
                <p:cond evt="onClick" delay="0">
                  <p:tgtEl>
                    <p:spTgt spid="21"/>
                  </p:tgtEl>
                </p:cond>
              </p:nextCondLst>
            </p:seq>
          </p:childTnLst>
        </p:cTn>
      </p:par>
    </p:tnLst>
    <p:bldLst>
      <p:bldP spid="15" grpId="0"/>
      <p:bldP spid="16" grpId="0"/>
      <p:bldP spid="18" grpId="0" animBg="1"/>
      <p:bldP spid="19" grpId="0" animBg="1"/>
      <p:bldP spid="20" grpId="0" animBg="1"/>
      <p:bldP spid="21"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6</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4"/>
          <p:cNvSpPr/>
          <p:nvPr/>
        </p:nvSpPr>
        <p:spPr>
          <a:xfrm>
            <a:off x="179512" y="836712"/>
            <a:ext cx="576064"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Q1</a:t>
            </a:r>
          </a:p>
        </p:txBody>
      </p:sp>
      <mc:AlternateContent xmlns:mc="http://schemas.openxmlformats.org/markup-compatibility/2006" xmlns:a14="http://schemas.microsoft.com/office/drawing/2010/main">
        <mc:Choice Requires="a14">
          <p:sp>
            <p:nvSpPr>
              <p:cNvPr id="6" name="Rectangle 5"/>
              <p:cNvSpPr/>
              <p:nvPr/>
            </p:nvSpPr>
            <p:spPr>
              <a:xfrm>
                <a:off x="899592" y="811059"/>
                <a:ext cx="5904656" cy="1593321"/>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The diagram contains six equilateral triangles with sides of length 2 and a regular hexagon with sides of length 1.</a:t>
                </a:r>
                <a:br>
                  <a:rPr lang="en-GB" dirty="0">
                    <a:latin typeface="Calibri" panose="020F0502020204030204" pitchFamily="34" charset="0"/>
                    <a:ea typeface="Times New Roman" panose="02020603050405020304" pitchFamily="18" charset="0"/>
                    <a:cs typeface="Times New Roman" panose="02020603050405020304" pitchFamily="18" charset="0"/>
                  </a:rPr>
                </a:br>
                <a:r>
                  <a:rPr lang="en-GB" dirty="0">
                    <a:latin typeface="Calibri" panose="020F0502020204030204" pitchFamily="34" charset="0"/>
                    <a:ea typeface="Times New Roman" panose="02020603050405020304" pitchFamily="18" charset="0"/>
                    <a:cs typeface="Times New Roman" panose="02020603050405020304" pitchFamily="18" charset="0"/>
                  </a:rPr>
                  <a:t>What fraction of the whole shape is shaded?</a:t>
                </a:r>
                <a:br>
                  <a:rPr lang="en-GB" dirty="0">
                    <a:latin typeface="Calibri" panose="020F0502020204030204" pitchFamily="34" charset="0"/>
                    <a:ea typeface="Times New Roman" panose="02020603050405020304" pitchFamily="18" charset="0"/>
                    <a:cs typeface="Times New Roman" panose="02020603050405020304" pitchFamily="18" charset="0"/>
                  </a:rPr>
                </a:br>
                <a:br>
                  <a:rPr lang="en-GB" dirty="0">
                    <a:latin typeface="Calibri" panose="020F0502020204030204" pitchFamily="34" charset="0"/>
                    <a:ea typeface="Times New Roman" panose="02020603050405020304" pitchFamily="18" charset="0"/>
                    <a:cs typeface="Times New Roman" panose="02020603050405020304" pitchFamily="18" charset="0"/>
                  </a:rPr>
                </a:br>
                <a:r>
                  <a:rPr lang="en-GB" dirty="0">
                    <a:latin typeface="Calibri" panose="020F0502020204030204" pitchFamily="34" charset="0"/>
                    <a:ea typeface="Times New Roman" panose="02020603050405020304" pitchFamily="18" charset="0"/>
                    <a:cs typeface="Times New Roman" panose="02020603050405020304" pitchFamily="18" charset="0"/>
                  </a:rPr>
                  <a:t>A   </a:t>
                </a:r>
                <a14:m>
                  <m:oMath xmlns:m="http://schemas.openxmlformats.org/officeDocument/2006/math">
                    <m:f>
                      <m:fPr>
                        <m:ctrlPr>
                          <a:rPr lang="en-GB" i="1">
                            <a:effectLst/>
                            <a:latin typeface="Cambria Math" panose="02040503050406030204" pitchFamily="18" charset="0"/>
                            <a:ea typeface="Times New Roman" panose="02020603050405020304" pitchFamily="18" charset="0"/>
                          </a:rPr>
                        </m:ctrlPr>
                      </m:fPr>
                      <m:num>
                        <m:r>
                          <a:rPr lang="en-GB"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i="1">
                            <a:effectLst/>
                            <a:latin typeface="Cambria Math" panose="02040503050406030204" pitchFamily="18" charset="0"/>
                            <a:ea typeface="Times New Roman" panose="02020603050405020304" pitchFamily="18" charset="0"/>
                            <a:cs typeface="Times New Roman" panose="02020603050405020304" pitchFamily="18" charset="0"/>
                          </a:rPr>
                          <m:t>8</m:t>
                        </m:r>
                      </m:den>
                    </m:f>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B   </a:t>
                </a:r>
                <a14:m>
                  <m:oMath xmlns:m="http://schemas.openxmlformats.org/officeDocument/2006/math">
                    <m:f>
                      <m:fPr>
                        <m:ctrlPr>
                          <a:rPr lang="en-GB" i="1">
                            <a:effectLst/>
                            <a:latin typeface="Cambria Math" panose="02040503050406030204" pitchFamily="18" charset="0"/>
                            <a:ea typeface="Times New Roman" panose="02020603050405020304" pitchFamily="18" charset="0"/>
                          </a:rPr>
                        </m:ctrlPr>
                      </m:fPr>
                      <m:num>
                        <m:r>
                          <a:rPr lang="en-GB"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i="1">
                            <a:effectLst/>
                            <a:latin typeface="Cambria Math" panose="02040503050406030204" pitchFamily="18" charset="0"/>
                            <a:ea typeface="Times New Roman" panose="02020603050405020304" pitchFamily="18" charset="0"/>
                            <a:cs typeface="Times New Roman" panose="02020603050405020304" pitchFamily="18" charset="0"/>
                          </a:rPr>
                          <m:t>7</m:t>
                        </m:r>
                      </m:den>
                    </m:f>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C   </a:t>
                </a:r>
                <a14:m>
                  <m:oMath xmlns:m="http://schemas.openxmlformats.org/officeDocument/2006/math">
                    <m:f>
                      <m:fPr>
                        <m:ctrlPr>
                          <a:rPr lang="en-GB" i="1">
                            <a:effectLst/>
                            <a:latin typeface="Cambria Math" panose="02040503050406030204" pitchFamily="18" charset="0"/>
                            <a:ea typeface="Times New Roman" panose="02020603050405020304" pitchFamily="18" charset="0"/>
                          </a:rPr>
                        </m:ctrlPr>
                      </m:fPr>
                      <m:num>
                        <m:r>
                          <a:rPr lang="en-GB"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i="1">
                            <a:effectLst/>
                            <a:latin typeface="Cambria Math" panose="02040503050406030204" pitchFamily="18" charset="0"/>
                            <a:ea typeface="Times New Roman" panose="02020603050405020304" pitchFamily="18" charset="0"/>
                            <a:cs typeface="Times New Roman" panose="02020603050405020304" pitchFamily="18" charset="0"/>
                          </a:rPr>
                          <m:t>6</m:t>
                        </m:r>
                      </m:den>
                    </m:f>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D   </a:t>
                </a:r>
                <a14:m>
                  <m:oMath xmlns:m="http://schemas.openxmlformats.org/officeDocument/2006/math">
                    <m:f>
                      <m:fPr>
                        <m:ctrlPr>
                          <a:rPr lang="en-GB" i="1">
                            <a:effectLst/>
                            <a:latin typeface="Cambria Math" panose="02040503050406030204" pitchFamily="18" charset="0"/>
                            <a:ea typeface="Times New Roman" panose="02020603050405020304" pitchFamily="18" charset="0"/>
                          </a:rPr>
                        </m:ctrlPr>
                      </m:fPr>
                      <m:num>
                        <m:r>
                          <a:rPr lang="en-GB"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i="1">
                            <a:effectLst/>
                            <a:latin typeface="Cambria Math" panose="02040503050406030204" pitchFamily="18" charset="0"/>
                            <a:ea typeface="Times New Roman" panose="02020603050405020304" pitchFamily="18" charset="0"/>
                            <a:cs typeface="Times New Roman" panose="02020603050405020304" pitchFamily="18" charset="0"/>
                          </a:rPr>
                          <m:t>5</m:t>
                        </m:r>
                      </m:den>
                    </m:f>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E   </a:t>
                </a:r>
                <a14:m>
                  <m:oMath xmlns:m="http://schemas.openxmlformats.org/officeDocument/2006/math">
                    <m:f>
                      <m:fPr>
                        <m:ctrlPr>
                          <a:rPr lang="en-GB" i="1">
                            <a:effectLst/>
                            <a:latin typeface="Cambria Math" panose="02040503050406030204" pitchFamily="18" charset="0"/>
                            <a:ea typeface="Times New Roman" panose="02020603050405020304" pitchFamily="18" charset="0"/>
                          </a:rPr>
                        </m:ctrlPr>
                      </m:fPr>
                      <m:num>
                        <m:r>
                          <a:rPr lang="en-GB"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i="1">
                            <a:effectLst/>
                            <a:latin typeface="Cambria Math" panose="02040503050406030204" pitchFamily="18" charset="0"/>
                            <a:ea typeface="Times New Roman" panose="02020603050405020304" pitchFamily="18" charset="0"/>
                            <a:cs typeface="Times New Roman" panose="02020603050405020304" pitchFamily="18" charset="0"/>
                          </a:rPr>
                          <m:t>4</m:t>
                        </m:r>
                      </m:den>
                    </m:f>
                  </m:oMath>
                </a14:m>
                <a:endParaRPr lang="en-GB" dirty="0"/>
              </a:p>
            </p:txBody>
          </p:sp>
        </mc:Choice>
        <mc:Fallback xmlns="">
          <p:sp>
            <p:nvSpPr>
              <p:cNvPr id="6" name="Rectangle 5"/>
              <p:cNvSpPr>
                <a:spLocks noRot="1" noChangeAspect="1" noMove="1" noResize="1" noEditPoints="1" noAdjustHandles="1" noChangeArrowheads="1" noChangeShapeType="1" noTextEdit="1"/>
              </p:cNvSpPr>
              <p:nvPr/>
            </p:nvSpPr>
            <p:spPr>
              <a:xfrm>
                <a:off x="899592" y="811059"/>
                <a:ext cx="5904656" cy="1593321"/>
              </a:xfrm>
              <a:prstGeom prst="rect">
                <a:avLst/>
              </a:prstGeom>
              <a:blipFill rotWithShape="0">
                <a:blip r:embed="rId2"/>
                <a:stretch>
                  <a:fillRect l="-930" t="-1916" b="-1916"/>
                </a:stretch>
              </a:blipFill>
            </p:spPr>
            <p:txBody>
              <a:bodyPr/>
              <a:lstStyle/>
              <a:p>
                <a:r>
                  <a:rPr lang="en-GB">
                    <a:noFill/>
                  </a:rPr>
                  <a:t> </a:t>
                </a:r>
              </a:p>
            </p:txBody>
          </p:sp>
        </mc:Fallback>
      </mc:AlternateContent>
      <p:pic>
        <p:nvPicPr>
          <p:cNvPr id="7" name="Picture 6"/>
          <p:cNvPicPr/>
          <p:nvPr/>
        </p:nvPicPr>
        <p:blipFill>
          <a:blip r:embed="rId3" cstate="print"/>
          <a:srcRect/>
          <a:stretch>
            <a:fillRect/>
          </a:stretch>
        </p:blipFill>
        <p:spPr bwMode="auto">
          <a:xfrm>
            <a:off x="1619672" y="2627694"/>
            <a:ext cx="3384376" cy="3384376"/>
          </a:xfrm>
          <a:prstGeom prst="rect">
            <a:avLst/>
          </a:prstGeom>
          <a:noFill/>
          <a:ln w="9525">
            <a:noFill/>
            <a:miter lim="800000"/>
            <a:headEnd/>
            <a:tailEnd/>
          </a:ln>
        </p:spPr>
      </p:pic>
      <p:cxnSp>
        <p:nvCxnSpPr>
          <p:cNvPr id="8" name="Straight Connector 7"/>
          <p:cNvCxnSpPr/>
          <p:nvPr/>
        </p:nvCxnSpPr>
        <p:spPr>
          <a:xfrm flipV="1">
            <a:off x="2357610" y="3800819"/>
            <a:ext cx="1927951" cy="1156771"/>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V="1">
            <a:off x="3316077" y="4682169"/>
            <a:ext cx="1465243" cy="859315"/>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flipV="1">
            <a:off x="2335576" y="3514381"/>
            <a:ext cx="1476260" cy="893329"/>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2842352" y="3525398"/>
            <a:ext cx="1949985" cy="1112703"/>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a:off x="2335576" y="3833870"/>
            <a:ext cx="2017282" cy="1090669"/>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a:off x="1883884" y="4109292"/>
            <a:ext cx="1927952" cy="1156771"/>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H="1">
            <a:off x="2346593" y="3844887"/>
            <a:ext cx="11017" cy="1674564"/>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flipH="1">
            <a:off x="2831335" y="4671152"/>
            <a:ext cx="11017" cy="561860"/>
          </a:xfrm>
          <a:prstGeom prst="line">
            <a:avLst/>
          </a:prstGeom>
        </p:spPr>
        <p:style>
          <a:lnRef idx="2">
            <a:schemeClr val="dk1"/>
          </a:lnRef>
          <a:fillRef idx="0">
            <a:schemeClr val="dk1"/>
          </a:fillRef>
          <a:effectRef idx="1">
            <a:schemeClr val="dk1"/>
          </a:effectRef>
          <a:fontRef idx="minor">
            <a:schemeClr val="tx1"/>
          </a:fontRef>
        </p:style>
      </p:cxnSp>
      <p:cxnSp>
        <p:nvCxnSpPr>
          <p:cNvPr id="33" name="Straight Connector 32"/>
          <p:cNvCxnSpPr/>
          <p:nvPr/>
        </p:nvCxnSpPr>
        <p:spPr>
          <a:xfrm flipH="1">
            <a:off x="3327094" y="3283027"/>
            <a:ext cx="1" cy="2247440"/>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Connector 35"/>
          <p:cNvCxnSpPr/>
          <p:nvPr/>
        </p:nvCxnSpPr>
        <p:spPr>
          <a:xfrm>
            <a:off x="3822853" y="3536414"/>
            <a:ext cx="0" cy="539827"/>
          </a:xfrm>
          <a:prstGeom prst="line">
            <a:avLst/>
          </a:prstGeom>
        </p:spPr>
        <p:style>
          <a:lnRef idx="2">
            <a:schemeClr val="dk1"/>
          </a:lnRef>
          <a:fillRef idx="0">
            <a:schemeClr val="dk1"/>
          </a:fillRef>
          <a:effectRef idx="1">
            <a:schemeClr val="dk1"/>
          </a:effectRef>
          <a:fontRef idx="minor">
            <a:schemeClr val="tx1"/>
          </a:fontRef>
        </p:style>
      </p:cxnSp>
      <p:cxnSp>
        <p:nvCxnSpPr>
          <p:cNvPr id="39" name="Straight Connector 38"/>
          <p:cNvCxnSpPr/>
          <p:nvPr/>
        </p:nvCxnSpPr>
        <p:spPr>
          <a:xfrm>
            <a:off x="4285561" y="4368187"/>
            <a:ext cx="0" cy="539827"/>
          </a:xfrm>
          <a:prstGeom prst="line">
            <a:avLst/>
          </a:prstGeom>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flipV="1">
            <a:off x="3822853" y="4373696"/>
            <a:ext cx="473726" cy="286439"/>
          </a:xfrm>
          <a:prstGeom prst="line">
            <a:avLst/>
          </a:prstGeom>
        </p:spPr>
        <p:style>
          <a:lnRef idx="2">
            <a:schemeClr val="dk1"/>
          </a:lnRef>
          <a:fillRef idx="0">
            <a:schemeClr val="dk1"/>
          </a:fillRef>
          <a:effectRef idx="1">
            <a:schemeClr val="dk1"/>
          </a:effectRef>
          <a:fontRef idx="minor">
            <a:schemeClr val="tx1"/>
          </a:fontRef>
        </p:style>
      </p:cxnSp>
      <p:cxnSp>
        <p:nvCxnSpPr>
          <p:cNvPr id="43" name="Straight Connector 42"/>
          <p:cNvCxnSpPr/>
          <p:nvPr/>
        </p:nvCxnSpPr>
        <p:spPr>
          <a:xfrm flipH="1" flipV="1">
            <a:off x="2401677" y="4968607"/>
            <a:ext cx="429658" cy="286439"/>
          </a:xfrm>
          <a:prstGeom prst="line">
            <a:avLst/>
          </a:prstGeom>
        </p:spPr>
        <p:style>
          <a:lnRef idx="2">
            <a:schemeClr val="dk1"/>
          </a:lnRef>
          <a:fillRef idx="0">
            <a:schemeClr val="dk1"/>
          </a:fillRef>
          <a:effectRef idx="1">
            <a:schemeClr val="dk1"/>
          </a:effectRef>
          <a:fontRef idx="minor">
            <a:schemeClr val="tx1"/>
          </a:fontRef>
        </p:style>
      </p:cxnSp>
      <p:cxnSp>
        <p:nvCxnSpPr>
          <p:cNvPr id="46" name="Straight Connector 45"/>
          <p:cNvCxnSpPr/>
          <p:nvPr/>
        </p:nvCxnSpPr>
        <p:spPr>
          <a:xfrm flipH="1" flipV="1">
            <a:off x="3833870" y="3514380"/>
            <a:ext cx="429658" cy="286439"/>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47" name="TextBox 46"/>
              <p:cNvSpPr txBox="1"/>
              <p:nvPr/>
            </p:nvSpPr>
            <p:spPr>
              <a:xfrm>
                <a:off x="5488790" y="3505033"/>
                <a:ext cx="1584176" cy="11330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1</m:t>
                          </m:r>
                        </m:num>
                        <m:den>
                          <m:r>
                            <a:rPr lang="en-GB" sz="3600" b="0" i="1" smtClean="0">
                              <a:latin typeface="Cambria Math" panose="02040503050406030204" pitchFamily="18" charset="0"/>
                            </a:rPr>
                            <m:t>5</m:t>
                          </m:r>
                        </m:den>
                      </m:f>
                    </m:oMath>
                  </m:oMathPara>
                </a14:m>
                <a:endParaRPr lang="en-GB" sz="3600" dirty="0"/>
              </a:p>
            </p:txBody>
          </p:sp>
        </mc:Choice>
        <mc:Fallback xmlns="">
          <p:sp>
            <p:nvSpPr>
              <p:cNvPr id="47" name="TextBox 46"/>
              <p:cNvSpPr txBox="1">
                <a:spLocks noRot="1" noChangeAspect="1" noMove="1" noResize="1" noEditPoints="1" noAdjustHandles="1" noChangeArrowheads="1" noChangeShapeType="1" noTextEdit="1"/>
              </p:cNvSpPr>
              <p:nvPr/>
            </p:nvSpPr>
            <p:spPr>
              <a:xfrm>
                <a:off x="5488790" y="3505033"/>
                <a:ext cx="1584176" cy="1133067"/>
              </a:xfrm>
              <a:prstGeom prst="rect">
                <a:avLst/>
              </a:prstGeom>
              <a:blipFill rotWithShape="0">
                <a:blip r:embed="rId4"/>
                <a:stretch>
                  <a:fillRect/>
                </a:stretch>
              </a:blipFill>
            </p:spPr>
            <p:txBody>
              <a:bodyPr/>
              <a:lstStyle/>
              <a:p>
                <a:r>
                  <a:rPr lang="en-GB">
                    <a:noFill/>
                  </a:rPr>
                  <a:t> </a:t>
                </a:r>
              </a:p>
            </p:txBody>
          </p:sp>
        </mc:Fallback>
      </mc:AlternateContent>
      <p:sp>
        <p:nvSpPr>
          <p:cNvPr id="48" name="Rectangle 47"/>
          <p:cNvSpPr/>
          <p:nvPr/>
        </p:nvSpPr>
        <p:spPr>
          <a:xfrm>
            <a:off x="5332370" y="3224255"/>
            <a:ext cx="2024658" cy="17700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49" name="Straight Connector 48"/>
          <p:cNvCxnSpPr/>
          <p:nvPr/>
        </p:nvCxnSpPr>
        <p:spPr>
          <a:xfrm flipV="1">
            <a:off x="2842351" y="3233451"/>
            <a:ext cx="479234" cy="313980"/>
          </a:xfrm>
          <a:prstGeom prst="line">
            <a:avLst/>
          </a:prstGeom>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5798793" y="121996"/>
            <a:ext cx="3119972" cy="369332"/>
          </a:xfrm>
          <a:prstGeom prst="rect">
            <a:avLst/>
          </a:prstGeom>
          <a:noFill/>
        </p:spPr>
        <p:txBody>
          <a:bodyPr wrap="square" rtlCol="0">
            <a:spAutoFit/>
          </a:bodyPr>
          <a:lstStyle/>
          <a:p>
            <a:pPr algn="r"/>
            <a:r>
              <a:rPr lang="en-GB" dirty="0">
                <a:solidFill>
                  <a:schemeClr val="bg1"/>
                </a:solidFill>
              </a:rPr>
              <a:t>(Questions on provided sheet)</a:t>
            </a:r>
          </a:p>
        </p:txBody>
      </p:sp>
    </p:spTree>
    <p:extLst>
      <p:ext uri="{BB962C8B-B14F-4D97-AF65-F5344CB8AC3E}">
        <p14:creationId xmlns:p14="http://schemas.microsoft.com/office/powerpoint/2010/main" val="12269918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48"/>
                                        </p:tgtEl>
                                      </p:cBhvr>
                                    </p:animEffect>
                                    <p:set>
                                      <p:cBhvr>
                                        <p:cTn id="7" dur="1" fill="hold">
                                          <p:stCondLst>
                                            <p:cond delay="499"/>
                                          </p:stCondLst>
                                        </p:cTn>
                                        <p:tgtEl>
                                          <p:spTgt spid="48"/>
                                        </p:tgtEl>
                                        <p:attrNameLst>
                                          <p:attrName>style.visibility</p:attrName>
                                        </p:attrNameLst>
                                      </p:cBhvr>
                                      <p:to>
                                        <p:strVal val="hidden"/>
                                      </p:to>
                                    </p:se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par>
                                <p:cTn id="17" presetID="2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par>
                                <p:cTn id="20" presetID="22" presetClass="entr" presetSubtype="4"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par>
                                <p:cTn id="23" presetID="22" presetClass="entr" presetSubtype="4"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par>
                                <p:cTn id="26" presetID="22" presetClass="entr" presetSubtype="4"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down)">
                                      <p:cBhvr>
                                        <p:cTn id="28" dur="500"/>
                                        <p:tgtEl>
                                          <p:spTgt spid="25"/>
                                        </p:tgtEl>
                                      </p:cBhvr>
                                    </p:animEffect>
                                  </p:childTnLst>
                                </p:cTn>
                              </p:par>
                              <p:par>
                                <p:cTn id="29" presetID="22" presetClass="entr" presetSubtype="4"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500"/>
                                        <p:tgtEl>
                                          <p:spTgt spid="30"/>
                                        </p:tgtEl>
                                      </p:cBhvr>
                                    </p:animEffect>
                                  </p:childTnLst>
                                </p:cTn>
                              </p:par>
                              <p:par>
                                <p:cTn id="32" presetID="22" presetClass="entr" presetSubtype="4"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down)">
                                      <p:cBhvr>
                                        <p:cTn id="34" dur="500"/>
                                        <p:tgtEl>
                                          <p:spTgt spid="33"/>
                                        </p:tgtEl>
                                      </p:cBhvr>
                                    </p:animEffect>
                                  </p:childTnLst>
                                </p:cTn>
                              </p:par>
                              <p:par>
                                <p:cTn id="35" presetID="22" presetClass="entr" presetSubtype="4"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par>
                                <p:cTn id="38" presetID="22" presetClass="entr" presetSubtype="4"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down)">
                                      <p:cBhvr>
                                        <p:cTn id="40" dur="500"/>
                                        <p:tgtEl>
                                          <p:spTgt spid="39"/>
                                        </p:tgtEl>
                                      </p:cBhvr>
                                    </p:animEffect>
                                  </p:childTnLst>
                                </p:cTn>
                              </p:par>
                              <p:par>
                                <p:cTn id="41" presetID="22" presetClass="entr" presetSubtype="4"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down)">
                                      <p:cBhvr>
                                        <p:cTn id="43" dur="500"/>
                                        <p:tgtEl>
                                          <p:spTgt spid="40"/>
                                        </p:tgtEl>
                                      </p:cBhvr>
                                    </p:animEffect>
                                  </p:childTnLst>
                                </p:cTn>
                              </p:par>
                              <p:par>
                                <p:cTn id="44" presetID="22" presetClass="entr" presetSubtype="4" fill="hold"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down)">
                                      <p:cBhvr>
                                        <p:cTn id="46" dur="500"/>
                                        <p:tgtEl>
                                          <p:spTgt spid="43"/>
                                        </p:tgtEl>
                                      </p:cBhvr>
                                    </p:animEffect>
                                  </p:childTnLst>
                                </p:cTn>
                              </p:par>
                              <p:par>
                                <p:cTn id="47" presetID="22" presetClass="entr" presetSubtype="4" fill="hold"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wipe(down)">
                                      <p:cBhvr>
                                        <p:cTn id="49" dur="500"/>
                                        <p:tgtEl>
                                          <p:spTgt spid="46"/>
                                        </p:tgtEl>
                                      </p:cBhvr>
                                    </p:animEffect>
                                  </p:childTnLst>
                                </p:cTn>
                              </p:par>
                              <p:par>
                                <p:cTn id="50" presetID="22" presetClass="entr" presetSubtype="4" fill="hold"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wipe(down)">
                                      <p:cBhvr>
                                        <p:cTn id="52" dur="500"/>
                                        <p:tgtEl>
                                          <p:spTgt spid="49"/>
                                        </p:tgtEl>
                                      </p:cBhvr>
                                    </p:animEffect>
                                  </p:childTnLst>
                                </p:cTn>
                              </p:par>
                            </p:childTnLst>
                          </p:cTn>
                        </p:par>
                      </p:childTnLst>
                    </p:cTn>
                  </p:par>
                </p:childTnLst>
              </p:cTn>
              <p:nextCondLst>
                <p:cond evt="onClick" delay="0">
                  <p:tgtEl>
                    <p:spTgt spid="48"/>
                  </p:tgtEl>
                </p:cond>
              </p:nextCondLst>
            </p:seq>
          </p:childTnLst>
        </p:cTn>
      </p:par>
    </p:tnLst>
    <p:bldLst>
      <p:bldP spid="4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6</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4"/>
          <p:cNvSpPr/>
          <p:nvPr/>
        </p:nvSpPr>
        <p:spPr>
          <a:xfrm>
            <a:off x="179512" y="836712"/>
            <a:ext cx="576064"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Q2</a:t>
            </a:r>
          </a:p>
        </p:txBody>
      </p:sp>
      <mc:AlternateContent xmlns:mc="http://schemas.openxmlformats.org/markup-compatibility/2006" xmlns:a14="http://schemas.microsoft.com/office/drawing/2010/main">
        <mc:Choice Requires="a14">
          <p:sp>
            <p:nvSpPr>
              <p:cNvPr id="6" name="Rectangle 5"/>
              <p:cNvSpPr/>
              <p:nvPr/>
            </p:nvSpPr>
            <p:spPr>
              <a:xfrm>
                <a:off x="899592" y="764704"/>
                <a:ext cx="7128792" cy="1593898"/>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The diagram shows an equilateral triangle with its corners at the mid-points of alternate sides of a regular hexagon. What fraction of the area of the hexagon is shaded?</a:t>
                </a:r>
                <a:br>
                  <a:rPr lang="en-GB" dirty="0">
                    <a:latin typeface="Calibri" panose="020F0502020204030204" pitchFamily="34" charset="0"/>
                    <a:ea typeface="Times New Roman" panose="02020603050405020304" pitchFamily="18" charset="0"/>
                    <a:cs typeface="Times New Roman" panose="02020603050405020304" pitchFamily="18" charset="0"/>
                  </a:rPr>
                </a:br>
                <a:br>
                  <a:rPr lang="en-GB" dirty="0">
                    <a:latin typeface="Calibri" panose="020F0502020204030204" pitchFamily="34" charset="0"/>
                    <a:ea typeface="Times New Roman" panose="02020603050405020304" pitchFamily="18" charset="0"/>
                    <a:cs typeface="Times New Roman" panose="02020603050405020304" pitchFamily="18" charset="0"/>
                  </a:rPr>
                </a:br>
                <a:r>
                  <a:rPr lang="en-GB" dirty="0">
                    <a:latin typeface="Calibri" panose="020F0502020204030204" pitchFamily="34" charset="0"/>
                    <a:ea typeface="Times New Roman" panose="02020603050405020304" pitchFamily="18" charset="0"/>
                    <a:cs typeface="Times New Roman" panose="02020603050405020304" pitchFamily="18" charset="0"/>
                  </a:rPr>
                  <a:t>A   </a:t>
                </a:r>
                <a14:m>
                  <m:oMath xmlns:m="http://schemas.openxmlformats.org/officeDocument/2006/math">
                    <m:f>
                      <m:fPr>
                        <m:ctrlPr>
                          <a:rPr lang="en-GB" i="1">
                            <a:effectLst/>
                            <a:latin typeface="Cambria Math" panose="02040503050406030204" pitchFamily="18" charset="0"/>
                            <a:ea typeface="Times New Roman" panose="02020603050405020304" pitchFamily="18" charset="0"/>
                          </a:rPr>
                        </m:ctrlPr>
                      </m:fPr>
                      <m:num>
                        <m:r>
                          <a:rPr lang="en-GB"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i="1">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B   </a:t>
                </a:r>
                <a14:m>
                  <m:oMath xmlns:m="http://schemas.openxmlformats.org/officeDocument/2006/math">
                    <m:f>
                      <m:fPr>
                        <m:ctrlPr>
                          <a:rPr lang="en-GB" i="1">
                            <a:effectLst/>
                            <a:latin typeface="Cambria Math" panose="02040503050406030204" pitchFamily="18" charset="0"/>
                            <a:ea typeface="Times New Roman" panose="02020603050405020304" pitchFamily="18" charset="0"/>
                          </a:rPr>
                        </m:ctrlPr>
                      </m:fPr>
                      <m:num>
                        <m:r>
                          <a:rPr lang="en-GB"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i="1">
                            <a:effectLst/>
                            <a:latin typeface="Cambria Math" panose="02040503050406030204" pitchFamily="18" charset="0"/>
                            <a:ea typeface="Times New Roman" panose="02020603050405020304" pitchFamily="18" charset="0"/>
                            <a:cs typeface="Times New Roman" panose="02020603050405020304" pitchFamily="18" charset="0"/>
                          </a:rPr>
                          <m:t>3</m:t>
                        </m:r>
                      </m:den>
                    </m:f>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C   </a:t>
                </a:r>
                <a14:m>
                  <m:oMath xmlns:m="http://schemas.openxmlformats.org/officeDocument/2006/math">
                    <m:f>
                      <m:fPr>
                        <m:ctrlPr>
                          <a:rPr lang="en-GB" i="1">
                            <a:effectLst/>
                            <a:latin typeface="Cambria Math" panose="02040503050406030204" pitchFamily="18" charset="0"/>
                            <a:ea typeface="Times New Roman" panose="02020603050405020304" pitchFamily="18" charset="0"/>
                          </a:rPr>
                        </m:ctrlPr>
                      </m:fPr>
                      <m:num>
                        <m:r>
                          <a:rPr lang="en-GB" i="1">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en-GB" i="1">
                            <a:effectLst/>
                            <a:latin typeface="Cambria Math" panose="02040503050406030204" pitchFamily="18" charset="0"/>
                            <a:ea typeface="Times New Roman" panose="02020603050405020304" pitchFamily="18" charset="0"/>
                            <a:cs typeface="Times New Roman" panose="02020603050405020304" pitchFamily="18" charset="0"/>
                          </a:rPr>
                          <m:t>8</m:t>
                        </m:r>
                      </m:den>
                    </m:f>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D   </a:t>
                </a:r>
                <a14:m>
                  <m:oMath xmlns:m="http://schemas.openxmlformats.org/officeDocument/2006/math">
                    <m:f>
                      <m:fPr>
                        <m:ctrlPr>
                          <a:rPr lang="en-GB" i="1">
                            <a:effectLst/>
                            <a:latin typeface="Cambria Math" panose="02040503050406030204" pitchFamily="18" charset="0"/>
                            <a:ea typeface="Times New Roman" panose="02020603050405020304" pitchFamily="18" charset="0"/>
                          </a:rPr>
                        </m:ctrlPr>
                      </m:fPr>
                      <m:num>
                        <m:r>
                          <a:rPr lang="en-GB" i="1">
                            <a:effectLst/>
                            <a:latin typeface="Cambria Math" panose="02040503050406030204" pitchFamily="18" charset="0"/>
                            <a:ea typeface="Times New Roman" panose="02020603050405020304" pitchFamily="18" charset="0"/>
                            <a:cs typeface="Times New Roman" panose="02020603050405020304" pitchFamily="18" charset="0"/>
                          </a:rPr>
                          <m:t>4</m:t>
                        </m:r>
                      </m:num>
                      <m:den>
                        <m:r>
                          <a:rPr lang="en-GB" i="1">
                            <a:effectLst/>
                            <a:latin typeface="Cambria Math" panose="02040503050406030204" pitchFamily="18" charset="0"/>
                            <a:ea typeface="Times New Roman" panose="02020603050405020304" pitchFamily="18" charset="0"/>
                            <a:cs typeface="Times New Roman" panose="02020603050405020304" pitchFamily="18" charset="0"/>
                          </a:rPr>
                          <m:t>9</m:t>
                        </m:r>
                      </m:den>
                    </m:f>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E   </a:t>
                </a:r>
                <a14:m>
                  <m:oMath xmlns:m="http://schemas.openxmlformats.org/officeDocument/2006/math">
                    <m:f>
                      <m:fPr>
                        <m:ctrlPr>
                          <a:rPr lang="en-GB" i="1">
                            <a:effectLst/>
                            <a:latin typeface="Cambria Math" panose="02040503050406030204" pitchFamily="18" charset="0"/>
                            <a:ea typeface="Times New Roman" panose="02020603050405020304" pitchFamily="18" charset="0"/>
                          </a:rPr>
                        </m:ctrlPr>
                      </m:fPr>
                      <m:num>
                        <m:r>
                          <a:rPr lang="en-GB" i="1">
                            <a:effectLst/>
                            <a:latin typeface="Cambria Math" panose="02040503050406030204" pitchFamily="18" charset="0"/>
                            <a:ea typeface="Times New Roman" panose="02020603050405020304" pitchFamily="18" charset="0"/>
                            <a:cs typeface="Times New Roman" panose="02020603050405020304" pitchFamily="18" charset="0"/>
                          </a:rPr>
                          <m:t>7</m:t>
                        </m:r>
                      </m:num>
                      <m:den>
                        <m:r>
                          <a:rPr lang="en-GB" i="1">
                            <a:effectLst/>
                            <a:latin typeface="Cambria Math" panose="02040503050406030204" pitchFamily="18" charset="0"/>
                            <a:ea typeface="Times New Roman" panose="02020603050405020304" pitchFamily="18" charset="0"/>
                            <a:cs typeface="Times New Roman" panose="02020603050405020304" pitchFamily="18" charset="0"/>
                          </a:rPr>
                          <m:t>12</m:t>
                        </m:r>
                      </m:den>
                    </m:f>
                  </m:oMath>
                </a14:m>
                <a:endParaRPr lang="en-GB" dirty="0"/>
              </a:p>
            </p:txBody>
          </p:sp>
        </mc:Choice>
        <mc:Fallback xmlns="">
          <p:sp>
            <p:nvSpPr>
              <p:cNvPr id="6" name="Rectangle 5"/>
              <p:cNvSpPr>
                <a:spLocks noRot="1" noChangeAspect="1" noMove="1" noResize="1" noEditPoints="1" noAdjustHandles="1" noChangeArrowheads="1" noChangeShapeType="1" noTextEdit="1"/>
              </p:cNvSpPr>
              <p:nvPr/>
            </p:nvSpPr>
            <p:spPr>
              <a:xfrm>
                <a:off x="899592" y="764704"/>
                <a:ext cx="7128792" cy="1593898"/>
              </a:xfrm>
              <a:prstGeom prst="rect">
                <a:avLst/>
              </a:prstGeom>
              <a:blipFill rotWithShape="0">
                <a:blip r:embed="rId2"/>
                <a:stretch>
                  <a:fillRect l="-770" t="-1908" r="-684" b="-1527"/>
                </a:stretch>
              </a:blipFill>
            </p:spPr>
            <p:txBody>
              <a:bodyPr/>
              <a:lstStyle/>
              <a:p>
                <a:r>
                  <a:rPr lang="en-GB">
                    <a:noFill/>
                  </a:rPr>
                  <a:t> </a:t>
                </a:r>
              </a:p>
            </p:txBody>
          </p:sp>
        </mc:Fallback>
      </mc:AlternateContent>
      <p:pic>
        <p:nvPicPr>
          <p:cNvPr id="7" name="Picture 6"/>
          <p:cNvPicPr/>
          <p:nvPr/>
        </p:nvPicPr>
        <p:blipFill>
          <a:blip r:embed="rId3" cstate="print"/>
          <a:srcRect/>
          <a:stretch>
            <a:fillRect/>
          </a:stretch>
        </p:blipFill>
        <p:spPr bwMode="auto">
          <a:xfrm>
            <a:off x="2555776" y="2636912"/>
            <a:ext cx="3600972" cy="3413719"/>
          </a:xfrm>
          <a:prstGeom prst="rect">
            <a:avLst/>
          </a:prstGeom>
          <a:noFill/>
          <a:ln w="9525">
            <a:noFill/>
            <a:miter lim="800000"/>
            <a:headEnd/>
            <a:tailEnd/>
          </a:ln>
        </p:spPr>
      </p:pic>
      <p:cxnSp>
        <p:nvCxnSpPr>
          <p:cNvPr id="8" name="Straight Connector 7"/>
          <p:cNvCxnSpPr/>
          <p:nvPr/>
        </p:nvCxnSpPr>
        <p:spPr>
          <a:xfrm flipH="1" flipV="1">
            <a:off x="3563888" y="3068961"/>
            <a:ext cx="1512168" cy="2592287"/>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flipH="1" flipV="1">
            <a:off x="3160617" y="3736655"/>
            <a:ext cx="1157995" cy="1937032"/>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H="1">
            <a:off x="3536414" y="3084723"/>
            <a:ext cx="1564396" cy="2588964"/>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H="1">
            <a:off x="4318612" y="3723701"/>
            <a:ext cx="1156771" cy="1949986"/>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flipH="1" flipV="1">
            <a:off x="3161842" y="3723702"/>
            <a:ext cx="2335575" cy="22033"/>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flipH="1" flipV="1">
            <a:off x="2776252" y="4362680"/>
            <a:ext cx="3084721" cy="11016"/>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6314102" y="3565762"/>
                <a:ext cx="1584176" cy="11330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3</m:t>
                          </m:r>
                        </m:num>
                        <m:den>
                          <m:r>
                            <a:rPr lang="en-GB" sz="3600" b="0" i="1" smtClean="0">
                              <a:latin typeface="Cambria Math" panose="02040503050406030204" pitchFamily="18" charset="0"/>
                            </a:rPr>
                            <m:t>8</m:t>
                          </m:r>
                        </m:den>
                      </m:f>
                    </m:oMath>
                  </m:oMathPara>
                </a14:m>
                <a:endParaRPr lang="en-GB" sz="3600" dirty="0"/>
              </a:p>
            </p:txBody>
          </p:sp>
        </mc:Choice>
        <mc:Fallback xmlns="">
          <p:sp>
            <p:nvSpPr>
              <p:cNvPr id="28" name="TextBox 27"/>
              <p:cNvSpPr txBox="1">
                <a:spLocks noRot="1" noChangeAspect="1" noMove="1" noResize="1" noEditPoints="1" noAdjustHandles="1" noChangeArrowheads="1" noChangeShapeType="1" noTextEdit="1"/>
              </p:cNvSpPr>
              <p:nvPr/>
            </p:nvSpPr>
            <p:spPr>
              <a:xfrm>
                <a:off x="6314102" y="3565762"/>
                <a:ext cx="1584176" cy="1133067"/>
              </a:xfrm>
              <a:prstGeom prst="rect">
                <a:avLst/>
              </a:prstGeom>
              <a:blipFill rotWithShape="0">
                <a:blip r:embed="rId4"/>
                <a:stretch>
                  <a:fillRect/>
                </a:stretch>
              </a:blipFill>
            </p:spPr>
            <p:txBody>
              <a:bodyPr/>
              <a:lstStyle/>
              <a:p>
                <a:r>
                  <a:rPr lang="en-GB">
                    <a:noFill/>
                  </a:rPr>
                  <a:t> </a:t>
                </a:r>
              </a:p>
            </p:txBody>
          </p:sp>
        </mc:Fallback>
      </mc:AlternateContent>
      <p:sp>
        <p:nvSpPr>
          <p:cNvPr id="29" name="Rectangle 28"/>
          <p:cNvSpPr/>
          <p:nvPr/>
        </p:nvSpPr>
        <p:spPr>
          <a:xfrm>
            <a:off x="6219694" y="3140968"/>
            <a:ext cx="2024658" cy="17700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TextBox 15"/>
          <p:cNvSpPr txBox="1"/>
          <p:nvPr/>
        </p:nvSpPr>
        <p:spPr>
          <a:xfrm>
            <a:off x="5798793" y="121996"/>
            <a:ext cx="3119972" cy="369332"/>
          </a:xfrm>
          <a:prstGeom prst="rect">
            <a:avLst/>
          </a:prstGeom>
          <a:noFill/>
        </p:spPr>
        <p:txBody>
          <a:bodyPr wrap="square" rtlCol="0">
            <a:spAutoFit/>
          </a:bodyPr>
          <a:lstStyle/>
          <a:p>
            <a:pPr algn="r"/>
            <a:r>
              <a:rPr lang="en-GB" dirty="0">
                <a:solidFill>
                  <a:schemeClr val="bg1"/>
                </a:solidFill>
              </a:rPr>
              <a:t>(Questions on provided sheet)</a:t>
            </a:r>
          </a:p>
        </p:txBody>
      </p:sp>
    </p:spTree>
    <p:extLst>
      <p:ext uri="{BB962C8B-B14F-4D97-AF65-F5344CB8AC3E}">
        <p14:creationId xmlns:p14="http://schemas.microsoft.com/office/powerpoint/2010/main" val="508369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par>
                                <p:cTn id="20" presetID="22" presetClass="entr" presetSubtype="4"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childTnLst>
                    </p:cTn>
                  </p:par>
                </p:childTnLst>
              </p:cTn>
              <p:nextCondLst>
                <p:cond evt="onClick" delay="0">
                  <p:tgtEl>
                    <p:spTgt spid="29"/>
                  </p:tgtEl>
                </p:cond>
              </p:nextCondLst>
            </p:seq>
          </p:childTnLst>
        </p:cTn>
      </p:par>
    </p:tnLst>
    <p:bldLst>
      <p:bldP spid="2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6</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4"/>
          <p:cNvSpPr/>
          <p:nvPr/>
        </p:nvSpPr>
        <p:spPr>
          <a:xfrm>
            <a:off x="179512" y="836712"/>
            <a:ext cx="576064"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Q3</a:t>
            </a:r>
          </a:p>
        </p:txBody>
      </p:sp>
      <mc:AlternateContent xmlns:mc="http://schemas.openxmlformats.org/markup-compatibility/2006" xmlns:a14="http://schemas.microsoft.com/office/drawing/2010/main">
        <mc:Choice Requires="a14">
          <p:sp>
            <p:nvSpPr>
              <p:cNvPr id="6" name="Rectangle 5"/>
              <p:cNvSpPr/>
              <p:nvPr/>
            </p:nvSpPr>
            <p:spPr>
              <a:xfrm>
                <a:off x="899592" y="764704"/>
                <a:ext cx="7128792" cy="1600438"/>
              </a:xfrm>
              <a:prstGeom prst="rect">
                <a:avLst/>
              </a:prstGeom>
            </p:spPr>
            <p:txBody>
              <a:bodyPr wrap="square">
                <a:spAutoFit/>
              </a:bodyPr>
              <a:lstStyle/>
              <a:p>
                <a:r>
                  <a:rPr lang="en-GB" dirty="0"/>
                  <a:t>[JMC 2007 Q5] In the diagram, the small squares are all the same size. What fraction of the large square is shaded?</a:t>
                </a:r>
              </a:p>
              <a:p>
                <a:br>
                  <a:rPr lang="en-GB" dirty="0"/>
                </a:br>
                <a:r>
                  <a:rPr lang="en-GB" dirty="0"/>
                  <a:t>A   </a:t>
                </a:r>
                <a14:m>
                  <m:oMath xmlns:m="http://schemas.openxmlformats.org/officeDocument/2006/math">
                    <m:f>
                      <m:fPr>
                        <m:ctrlPr>
                          <a:rPr lang="en-GB" i="1">
                            <a:latin typeface="Cambria Math" panose="02040503050406030204" pitchFamily="18" charset="0"/>
                          </a:rPr>
                        </m:ctrlPr>
                      </m:fPr>
                      <m:num>
                        <m:r>
                          <a:rPr lang="en-GB" i="1">
                            <a:latin typeface="Cambria Math"/>
                          </a:rPr>
                          <m:t>9</m:t>
                        </m:r>
                      </m:num>
                      <m:den>
                        <m:r>
                          <a:rPr lang="en-GB" i="1">
                            <a:latin typeface="Cambria Math"/>
                          </a:rPr>
                          <m:t>20</m:t>
                        </m:r>
                      </m:den>
                    </m:f>
                  </m:oMath>
                </a14:m>
                <a:r>
                  <a:rPr lang="en-GB" dirty="0"/>
                  <a:t>	B   </a:t>
                </a:r>
                <a14:m>
                  <m:oMath xmlns:m="http://schemas.openxmlformats.org/officeDocument/2006/math">
                    <m:f>
                      <m:fPr>
                        <m:ctrlPr>
                          <a:rPr lang="en-GB" i="1">
                            <a:latin typeface="Cambria Math" panose="02040503050406030204" pitchFamily="18" charset="0"/>
                          </a:rPr>
                        </m:ctrlPr>
                      </m:fPr>
                      <m:num>
                        <m:r>
                          <a:rPr lang="en-GB" i="1">
                            <a:latin typeface="Cambria Math"/>
                          </a:rPr>
                          <m:t>9</m:t>
                        </m:r>
                      </m:num>
                      <m:den>
                        <m:r>
                          <a:rPr lang="en-GB" i="1">
                            <a:latin typeface="Cambria Math"/>
                          </a:rPr>
                          <m:t>16</m:t>
                        </m:r>
                      </m:den>
                    </m:f>
                  </m:oMath>
                </a14:m>
                <a:r>
                  <a:rPr lang="en-GB" dirty="0"/>
                  <a:t>	C   </a:t>
                </a:r>
                <a14:m>
                  <m:oMath xmlns:m="http://schemas.openxmlformats.org/officeDocument/2006/math">
                    <m:f>
                      <m:fPr>
                        <m:ctrlPr>
                          <a:rPr lang="en-GB" i="1">
                            <a:latin typeface="Cambria Math" panose="02040503050406030204" pitchFamily="18" charset="0"/>
                          </a:rPr>
                        </m:ctrlPr>
                      </m:fPr>
                      <m:num>
                        <m:r>
                          <a:rPr lang="en-GB" i="1">
                            <a:latin typeface="Cambria Math"/>
                          </a:rPr>
                          <m:t>3</m:t>
                        </m:r>
                      </m:num>
                      <m:den>
                        <m:r>
                          <a:rPr lang="en-GB" i="1">
                            <a:latin typeface="Cambria Math"/>
                          </a:rPr>
                          <m:t>7</m:t>
                        </m:r>
                      </m:den>
                    </m:f>
                  </m:oMath>
                </a14:m>
                <a:r>
                  <a:rPr lang="en-GB" dirty="0"/>
                  <a:t>	D   </a:t>
                </a:r>
                <a14:m>
                  <m:oMath xmlns:m="http://schemas.openxmlformats.org/officeDocument/2006/math">
                    <m:f>
                      <m:fPr>
                        <m:ctrlPr>
                          <a:rPr lang="en-GB" i="1">
                            <a:latin typeface="Cambria Math" panose="02040503050406030204" pitchFamily="18" charset="0"/>
                          </a:rPr>
                        </m:ctrlPr>
                      </m:fPr>
                      <m:num>
                        <m:r>
                          <a:rPr lang="en-GB" i="1">
                            <a:latin typeface="Cambria Math"/>
                          </a:rPr>
                          <m:t>3</m:t>
                        </m:r>
                      </m:num>
                      <m:den>
                        <m:r>
                          <a:rPr lang="en-GB" i="1">
                            <a:latin typeface="Cambria Math"/>
                          </a:rPr>
                          <m:t>5</m:t>
                        </m:r>
                      </m:den>
                    </m:f>
                  </m:oMath>
                </a14:m>
                <a:r>
                  <a:rPr lang="en-GB" dirty="0"/>
                  <a:t>	E   </a:t>
                </a:r>
                <a14:m>
                  <m:oMath xmlns:m="http://schemas.openxmlformats.org/officeDocument/2006/math">
                    <m:f>
                      <m:fPr>
                        <m:ctrlPr>
                          <a:rPr lang="en-GB" i="1">
                            <a:latin typeface="Cambria Math" panose="02040503050406030204" pitchFamily="18" charset="0"/>
                          </a:rPr>
                        </m:ctrlPr>
                      </m:fPr>
                      <m:num>
                        <m:r>
                          <a:rPr lang="en-GB" i="1">
                            <a:latin typeface="Cambria Math"/>
                          </a:rPr>
                          <m:t>1</m:t>
                        </m:r>
                      </m:num>
                      <m:den>
                        <m:r>
                          <a:rPr lang="en-GB" i="1">
                            <a:latin typeface="Cambria Math"/>
                          </a:rPr>
                          <m:t>2</m:t>
                        </m:r>
                      </m:den>
                    </m:f>
                  </m:oMath>
                </a14:m>
                <a:br>
                  <a:rPr lang="en-GB" dirty="0"/>
                </a:br>
                <a:endParaRPr lang="en-GB" dirty="0"/>
              </a:p>
            </p:txBody>
          </p:sp>
        </mc:Choice>
        <mc:Fallback xmlns="">
          <p:sp>
            <p:nvSpPr>
              <p:cNvPr id="6" name="Rectangle 5"/>
              <p:cNvSpPr>
                <a:spLocks noRot="1" noChangeAspect="1" noMove="1" noResize="1" noEditPoints="1" noAdjustHandles="1" noChangeArrowheads="1" noChangeShapeType="1" noTextEdit="1"/>
              </p:cNvSpPr>
              <p:nvPr/>
            </p:nvSpPr>
            <p:spPr>
              <a:xfrm>
                <a:off x="899592" y="764704"/>
                <a:ext cx="7128792" cy="1600438"/>
              </a:xfrm>
              <a:prstGeom prst="rect">
                <a:avLst/>
              </a:prstGeom>
              <a:blipFill rotWithShape="1">
                <a:blip r:embed="rId2"/>
                <a:stretch>
                  <a:fillRect l="-770" t="-190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6314102" y="3565762"/>
                <a:ext cx="1584176" cy="11330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600" b="0" i="1" smtClean="0">
                              <a:latin typeface="Cambria Math" panose="02040503050406030204" pitchFamily="18" charset="0"/>
                            </a:rPr>
                          </m:ctrlPr>
                        </m:fPr>
                        <m:num>
                          <m:r>
                            <a:rPr lang="en-GB" sz="3600" b="0" i="1" smtClean="0">
                              <a:latin typeface="Cambria Math"/>
                            </a:rPr>
                            <m:t>1</m:t>
                          </m:r>
                        </m:num>
                        <m:den>
                          <m:r>
                            <a:rPr lang="en-GB" sz="3600" b="0" i="1" smtClean="0">
                              <a:latin typeface="Cambria Math"/>
                            </a:rPr>
                            <m:t>2</m:t>
                          </m:r>
                        </m:den>
                      </m:f>
                    </m:oMath>
                  </m:oMathPara>
                </a14:m>
                <a:endParaRPr lang="en-GB" sz="3600" dirty="0"/>
              </a:p>
            </p:txBody>
          </p:sp>
        </mc:Choice>
        <mc:Fallback xmlns="">
          <p:sp>
            <p:nvSpPr>
              <p:cNvPr id="28" name="TextBox 27"/>
              <p:cNvSpPr txBox="1">
                <a:spLocks noRot="1" noChangeAspect="1" noMove="1" noResize="1" noEditPoints="1" noAdjustHandles="1" noChangeArrowheads="1" noChangeShapeType="1" noTextEdit="1"/>
              </p:cNvSpPr>
              <p:nvPr/>
            </p:nvSpPr>
            <p:spPr>
              <a:xfrm>
                <a:off x="6314102" y="3565762"/>
                <a:ext cx="1584176" cy="1133067"/>
              </a:xfrm>
              <a:prstGeom prst="rect">
                <a:avLst/>
              </a:prstGeom>
              <a:blipFill rotWithShape="1">
                <a:blip r:embed="rId3"/>
                <a:stretch>
                  <a:fillRect/>
                </a:stretch>
              </a:blipFill>
            </p:spPr>
            <p:txBody>
              <a:bodyPr/>
              <a:lstStyle/>
              <a:p>
                <a:r>
                  <a:rPr lang="en-GB">
                    <a:noFill/>
                  </a:rPr>
                  <a:t> </a:t>
                </a:r>
              </a:p>
            </p:txBody>
          </p:sp>
        </mc:Fallback>
      </mc:AlternateContent>
      <p:pic>
        <p:nvPicPr>
          <p:cNvPr id="16" name="Picture 15"/>
          <p:cNvPicPr/>
          <p:nvPr/>
        </p:nvPicPr>
        <p:blipFill>
          <a:blip r:embed="rId4">
            <a:extLst>
              <a:ext uri="{28A0092B-C50C-407E-A947-70E740481C1C}">
                <a14:useLocalDpi xmlns:a14="http://schemas.microsoft.com/office/drawing/2010/main" val="0"/>
              </a:ext>
            </a:extLst>
          </a:blip>
          <a:srcRect/>
          <a:stretch>
            <a:fillRect/>
          </a:stretch>
        </p:blipFill>
        <p:spPr bwMode="auto">
          <a:xfrm>
            <a:off x="2466628" y="2624219"/>
            <a:ext cx="2952328" cy="3016151"/>
          </a:xfrm>
          <a:prstGeom prst="rect">
            <a:avLst/>
          </a:prstGeom>
          <a:noFill/>
          <a:ln>
            <a:noFill/>
          </a:ln>
        </p:spPr>
      </p:pic>
      <p:sp>
        <p:nvSpPr>
          <p:cNvPr id="9" name="Rectangle 8"/>
          <p:cNvSpPr/>
          <p:nvPr/>
        </p:nvSpPr>
        <p:spPr>
          <a:xfrm>
            <a:off x="2627784" y="2780928"/>
            <a:ext cx="852016" cy="914772"/>
          </a:xfrm>
          <a:prstGeom prst="rect">
            <a:avLst/>
          </a:prstGeom>
          <a:solidFill>
            <a:srgbClr val="FFFF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5652120" y="2624219"/>
            <a:ext cx="2592288" cy="923330"/>
          </a:xfrm>
          <a:prstGeom prst="rect">
            <a:avLst/>
          </a:prstGeom>
          <a:noFill/>
        </p:spPr>
        <p:txBody>
          <a:bodyPr wrap="square" rtlCol="0">
            <a:spAutoFit/>
          </a:bodyPr>
          <a:lstStyle/>
          <a:p>
            <a:r>
              <a:rPr lang="en-GB" dirty="0"/>
              <a:t>This pattern is repeated, and 1/2 of each small square is shaded.</a:t>
            </a:r>
          </a:p>
        </p:txBody>
      </p:sp>
      <p:sp>
        <p:nvSpPr>
          <p:cNvPr id="29" name="Rectangle 28"/>
          <p:cNvSpPr/>
          <p:nvPr/>
        </p:nvSpPr>
        <p:spPr>
          <a:xfrm>
            <a:off x="5678636" y="2624219"/>
            <a:ext cx="2493764" cy="2074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TextBox 11"/>
          <p:cNvSpPr txBox="1"/>
          <p:nvPr/>
        </p:nvSpPr>
        <p:spPr>
          <a:xfrm>
            <a:off x="5798793" y="121996"/>
            <a:ext cx="3119972" cy="369332"/>
          </a:xfrm>
          <a:prstGeom prst="rect">
            <a:avLst/>
          </a:prstGeom>
          <a:noFill/>
        </p:spPr>
        <p:txBody>
          <a:bodyPr wrap="square" rtlCol="0">
            <a:spAutoFit/>
          </a:bodyPr>
          <a:lstStyle/>
          <a:p>
            <a:pPr algn="r"/>
            <a:r>
              <a:rPr lang="en-GB" dirty="0">
                <a:solidFill>
                  <a:schemeClr val="bg1"/>
                </a:solidFill>
              </a:rPr>
              <a:t>(Questions on provided sheet)</a:t>
            </a:r>
          </a:p>
        </p:txBody>
      </p:sp>
    </p:spTree>
    <p:extLst>
      <p:ext uri="{BB962C8B-B14F-4D97-AF65-F5344CB8AC3E}">
        <p14:creationId xmlns:p14="http://schemas.microsoft.com/office/powerpoint/2010/main" val="12682402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nextCondLst>
                <p:cond evt="onClick" delay="0">
                  <p:tgtEl>
                    <p:spTgt spid="29"/>
                  </p:tgtEl>
                </p:cond>
              </p:nextCondLst>
            </p:seq>
          </p:childTnLst>
        </p:cTn>
      </p:par>
    </p:tnLst>
    <p:bldLst>
      <p:bldP spid="9" grpId="0" animBg="1"/>
      <p:bldP spid="2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6</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4"/>
          <p:cNvSpPr/>
          <p:nvPr/>
        </p:nvSpPr>
        <p:spPr>
          <a:xfrm>
            <a:off x="179512" y="836712"/>
            <a:ext cx="576064"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Q4</a:t>
            </a:r>
          </a:p>
        </p:txBody>
      </p:sp>
      <mc:AlternateContent xmlns:mc="http://schemas.openxmlformats.org/markup-compatibility/2006" xmlns:a14="http://schemas.microsoft.com/office/drawing/2010/main">
        <mc:Choice Requires="a14">
          <p:sp>
            <p:nvSpPr>
              <p:cNvPr id="6" name="Rectangle 5"/>
              <p:cNvSpPr/>
              <p:nvPr/>
            </p:nvSpPr>
            <p:spPr>
              <a:xfrm>
                <a:off x="899592" y="764704"/>
                <a:ext cx="7128792" cy="1600438"/>
              </a:xfrm>
              <a:prstGeom prst="rect">
                <a:avLst/>
              </a:prstGeom>
            </p:spPr>
            <p:txBody>
              <a:bodyPr wrap="square">
                <a:spAutoFit/>
              </a:bodyPr>
              <a:lstStyle/>
              <a:p>
                <a:r>
                  <a:rPr lang="en-GB" dirty="0"/>
                  <a:t>[JMC 2001 Q9] In the diagram, a corner of the shaded star is at the midpoint of each side of the large square. What fraction of the large square is covered by the star?</a:t>
                </a:r>
                <a:br>
                  <a:rPr lang="en-GB" dirty="0"/>
                </a:br>
                <a:r>
                  <a:rPr lang="en-GB" dirty="0"/>
                  <a:t>A   </a:t>
                </a:r>
                <a14:m>
                  <m:oMath xmlns:m="http://schemas.openxmlformats.org/officeDocument/2006/math">
                    <m:f>
                      <m:fPr>
                        <m:ctrlPr>
                          <a:rPr lang="en-GB" i="1">
                            <a:latin typeface="Cambria Math" panose="02040503050406030204" pitchFamily="18" charset="0"/>
                          </a:rPr>
                        </m:ctrlPr>
                      </m:fPr>
                      <m:num>
                        <m:r>
                          <a:rPr lang="en-GB" i="1">
                            <a:latin typeface="Cambria Math"/>
                          </a:rPr>
                          <m:t>1</m:t>
                        </m:r>
                      </m:num>
                      <m:den>
                        <m:r>
                          <a:rPr lang="en-GB" i="1">
                            <a:latin typeface="Cambria Math"/>
                          </a:rPr>
                          <m:t>5</m:t>
                        </m:r>
                      </m:den>
                    </m:f>
                  </m:oMath>
                </a14:m>
                <a:r>
                  <a:rPr lang="en-GB" dirty="0"/>
                  <a:t>	B   </a:t>
                </a:r>
                <a14:m>
                  <m:oMath xmlns:m="http://schemas.openxmlformats.org/officeDocument/2006/math">
                    <m:f>
                      <m:fPr>
                        <m:ctrlPr>
                          <a:rPr lang="en-GB" i="1">
                            <a:latin typeface="Cambria Math" panose="02040503050406030204" pitchFamily="18" charset="0"/>
                          </a:rPr>
                        </m:ctrlPr>
                      </m:fPr>
                      <m:num>
                        <m:r>
                          <a:rPr lang="en-GB" i="1">
                            <a:latin typeface="Cambria Math"/>
                          </a:rPr>
                          <m:t>1</m:t>
                        </m:r>
                      </m:num>
                      <m:den>
                        <m:r>
                          <a:rPr lang="en-GB" i="1">
                            <a:latin typeface="Cambria Math"/>
                          </a:rPr>
                          <m:t>4</m:t>
                        </m:r>
                      </m:den>
                    </m:f>
                  </m:oMath>
                </a14:m>
                <a:r>
                  <a:rPr lang="en-GB" dirty="0"/>
                  <a:t>	C   </a:t>
                </a:r>
                <a14:m>
                  <m:oMath xmlns:m="http://schemas.openxmlformats.org/officeDocument/2006/math">
                    <m:f>
                      <m:fPr>
                        <m:ctrlPr>
                          <a:rPr lang="en-GB" i="1">
                            <a:latin typeface="Cambria Math" panose="02040503050406030204" pitchFamily="18" charset="0"/>
                          </a:rPr>
                        </m:ctrlPr>
                      </m:fPr>
                      <m:num>
                        <m:r>
                          <a:rPr lang="en-GB" i="1">
                            <a:latin typeface="Cambria Math"/>
                          </a:rPr>
                          <m:t>1</m:t>
                        </m:r>
                      </m:num>
                      <m:den>
                        <m:r>
                          <a:rPr lang="en-GB" i="1">
                            <a:latin typeface="Cambria Math"/>
                          </a:rPr>
                          <m:t>3</m:t>
                        </m:r>
                      </m:den>
                    </m:f>
                  </m:oMath>
                </a14:m>
                <a:r>
                  <a:rPr lang="en-GB" dirty="0"/>
                  <a:t>	D   </a:t>
                </a:r>
                <a14:m>
                  <m:oMath xmlns:m="http://schemas.openxmlformats.org/officeDocument/2006/math">
                    <m:f>
                      <m:fPr>
                        <m:ctrlPr>
                          <a:rPr lang="en-GB" i="1">
                            <a:latin typeface="Cambria Math" panose="02040503050406030204" pitchFamily="18" charset="0"/>
                          </a:rPr>
                        </m:ctrlPr>
                      </m:fPr>
                      <m:num>
                        <m:r>
                          <a:rPr lang="en-GB" i="1">
                            <a:latin typeface="Cambria Math"/>
                          </a:rPr>
                          <m:t>3</m:t>
                        </m:r>
                      </m:num>
                      <m:den>
                        <m:r>
                          <a:rPr lang="en-GB" i="1">
                            <a:latin typeface="Cambria Math"/>
                          </a:rPr>
                          <m:t>8</m:t>
                        </m:r>
                      </m:den>
                    </m:f>
                  </m:oMath>
                </a14:m>
                <a:r>
                  <a:rPr lang="en-GB" dirty="0"/>
                  <a:t>	E   </a:t>
                </a:r>
                <a14:m>
                  <m:oMath xmlns:m="http://schemas.openxmlformats.org/officeDocument/2006/math">
                    <m:f>
                      <m:fPr>
                        <m:ctrlPr>
                          <a:rPr lang="en-GB" i="1">
                            <a:latin typeface="Cambria Math" panose="02040503050406030204" pitchFamily="18" charset="0"/>
                          </a:rPr>
                        </m:ctrlPr>
                      </m:fPr>
                      <m:num>
                        <m:r>
                          <a:rPr lang="en-GB" i="1">
                            <a:latin typeface="Cambria Math"/>
                          </a:rPr>
                          <m:t>2</m:t>
                        </m:r>
                      </m:num>
                      <m:den>
                        <m:r>
                          <a:rPr lang="en-GB" i="1">
                            <a:latin typeface="Cambria Math"/>
                          </a:rPr>
                          <m:t>5</m:t>
                        </m:r>
                      </m:den>
                    </m:f>
                  </m:oMath>
                </a14:m>
                <a:br>
                  <a:rPr lang="en-GB" dirty="0"/>
                </a:br>
                <a:endParaRPr lang="en-GB" dirty="0"/>
              </a:p>
            </p:txBody>
          </p:sp>
        </mc:Choice>
        <mc:Fallback xmlns="">
          <p:sp>
            <p:nvSpPr>
              <p:cNvPr id="6" name="Rectangle 5"/>
              <p:cNvSpPr>
                <a:spLocks noRot="1" noChangeAspect="1" noMove="1" noResize="1" noEditPoints="1" noAdjustHandles="1" noChangeArrowheads="1" noChangeShapeType="1" noTextEdit="1"/>
              </p:cNvSpPr>
              <p:nvPr/>
            </p:nvSpPr>
            <p:spPr>
              <a:xfrm>
                <a:off x="899592" y="764704"/>
                <a:ext cx="7128792" cy="1600438"/>
              </a:xfrm>
              <a:prstGeom prst="rect">
                <a:avLst/>
              </a:prstGeom>
              <a:blipFill rotWithShape="1">
                <a:blip r:embed="rId2"/>
                <a:stretch>
                  <a:fillRect l="-770" t="-190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6314102" y="3565762"/>
                <a:ext cx="1584176" cy="11330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600" b="0" i="1" smtClean="0">
                              <a:latin typeface="Cambria Math" panose="02040503050406030204" pitchFamily="18" charset="0"/>
                            </a:rPr>
                          </m:ctrlPr>
                        </m:fPr>
                        <m:num>
                          <m:r>
                            <a:rPr lang="en-GB" sz="3600" b="0" i="1" smtClean="0">
                              <a:latin typeface="Cambria Math"/>
                            </a:rPr>
                            <m:t>1</m:t>
                          </m:r>
                        </m:num>
                        <m:den>
                          <m:r>
                            <a:rPr lang="en-GB" sz="3600" b="0" i="1" smtClean="0">
                              <a:latin typeface="Cambria Math"/>
                            </a:rPr>
                            <m:t>4</m:t>
                          </m:r>
                        </m:den>
                      </m:f>
                    </m:oMath>
                  </m:oMathPara>
                </a14:m>
                <a:endParaRPr lang="en-GB" sz="3600" dirty="0"/>
              </a:p>
            </p:txBody>
          </p:sp>
        </mc:Choice>
        <mc:Fallback xmlns="">
          <p:sp>
            <p:nvSpPr>
              <p:cNvPr id="28" name="TextBox 27"/>
              <p:cNvSpPr txBox="1">
                <a:spLocks noRot="1" noChangeAspect="1" noMove="1" noResize="1" noEditPoints="1" noAdjustHandles="1" noChangeArrowheads="1" noChangeShapeType="1" noTextEdit="1"/>
              </p:cNvSpPr>
              <p:nvPr/>
            </p:nvSpPr>
            <p:spPr>
              <a:xfrm>
                <a:off x="6314102" y="3565762"/>
                <a:ext cx="1584176" cy="1133067"/>
              </a:xfrm>
              <a:prstGeom prst="rect">
                <a:avLst/>
              </a:prstGeom>
              <a:blipFill rotWithShape="1">
                <a:blip r:embed="rId3"/>
                <a:stretch>
                  <a:fillRect/>
                </a:stretch>
              </a:blipFill>
            </p:spPr>
            <p:txBody>
              <a:bodyPr/>
              <a:lstStyle/>
              <a:p>
                <a:r>
                  <a:rPr lang="en-GB">
                    <a:noFill/>
                  </a:rPr>
                  <a:t> </a:t>
                </a:r>
              </a:p>
            </p:txBody>
          </p:sp>
        </mc:Fallback>
      </mc:AlternateContent>
      <p:sp>
        <p:nvSpPr>
          <p:cNvPr id="10" name="TextBox 9"/>
          <p:cNvSpPr txBox="1"/>
          <p:nvPr/>
        </p:nvSpPr>
        <p:spPr>
          <a:xfrm>
            <a:off x="5652120" y="2624219"/>
            <a:ext cx="2952328" cy="923330"/>
          </a:xfrm>
          <a:prstGeom prst="rect">
            <a:avLst/>
          </a:prstGeom>
          <a:noFill/>
        </p:spPr>
        <p:txBody>
          <a:bodyPr wrap="square" rtlCol="0">
            <a:spAutoFit/>
          </a:bodyPr>
          <a:lstStyle/>
          <a:p>
            <a:r>
              <a:rPr lang="en-GB" dirty="0"/>
              <a:t>Each quarter of the shape is repeated. In each quarter, a quarter is shaded.</a:t>
            </a:r>
          </a:p>
        </p:txBody>
      </p:sp>
      <p:sp>
        <p:nvSpPr>
          <p:cNvPr id="29" name="Rectangle 28"/>
          <p:cNvSpPr/>
          <p:nvPr/>
        </p:nvSpPr>
        <p:spPr>
          <a:xfrm>
            <a:off x="5652120" y="2528456"/>
            <a:ext cx="2736304" cy="23407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pic>
        <p:nvPicPr>
          <p:cNvPr id="12" name="Picture 1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2365142"/>
            <a:ext cx="3462424" cy="3154167"/>
          </a:xfrm>
          <a:prstGeom prst="rect">
            <a:avLst/>
          </a:prstGeom>
          <a:noFill/>
          <a:ln>
            <a:noFill/>
          </a:ln>
        </p:spPr>
      </p:pic>
      <p:sp>
        <p:nvSpPr>
          <p:cNvPr id="9" name="Rectangle 8"/>
          <p:cNvSpPr/>
          <p:nvPr/>
        </p:nvSpPr>
        <p:spPr>
          <a:xfrm>
            <a:off x="3209280" y="2476500"/>
            <a:ext cx="1487016" cy="1392885"/>
          </a:xfrm>
          <a:prstGeom prst="rect">
            <a:avLst/>
          </a:prstGeom>
          <a:solidFill>
            <a:srgbClr val="FFFF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p:nvPr/>
        </p:nvCxnSpPr>
        <p:spPr>
          <a:xfrm>
            <a:off x="3949700" y="2489200"/>
            <a:ext cx="50953" cy="1409241"/>
          </a:xfrm>
          <a:prstGeom prst="line">
            <a:avLst/>
          </a:prstGeom>
        </p:spPr>
        <p:style>
          <a:lnRef idx="2">
            <a:schemeClr val="dk1"/>
          </a:lnRef>
          <a:fillRef idx="0">
            <a:schemeClr val="dk1"/>
          </a:fillRef>
          <a:effectRef idx="1">
            <a:schemeClr val="dk1"/>
          </a:effectRef>
          <a:fontRef idx="minor">
            <a:schemeClr val="tx1"/>
          </a:fontRef>
        </p:style>
      </p:cxnSp>
      <p:sp>
        <p:nvSpPr>
          <p:cNvPr id="8" name="Freeform 7"/>
          <p:cNvSpPr/>
          <p:nvPr/>
        </p:nvSpPr>
        <p:spPr>
          <a:xfrm>
            <a:off x="3213100" y="2514600"/>
            <a:ext cx="800100" cy="1397000"/>
          </a:xfrm>
          <a:custGeom>
            <a:avLst/>
            <a:gdLst>
              <a:gd name="connsiteX0" fmla="*/ 38100 w 800100"/>
              <a:gd name="connsiteY0" fmla="*/ 1397000 h 1397000"/>
              <a:gd name="connsiteX1" fmla="*/ 800100 w 800100"/>
              <a:gd name="connsiteY1" fmla="*/ 1384300 h 1397000"/>
              <a:gd name="connsiteX2" fmla="*/ 0 w 800100"/>
              <a:gd name="connsiteY2" fmla="*/ 0 h 1397000"/>
              <a:gd name="connsiteX3" fmla="*/ 38100 w 800100"/>
              <a:gd name="connsiteY3" fmla="*/ 1397000 h 1397000"/>
            </a:gdLst>
            <a:ahLst/>
            <a:cxnLst>
              <a:cxn ang="0">
                <a:pos x="connsiteX0" y="connsiteY0"/>
              </a:cxn>
              <a:cxn ang="0">
                <a:pos x="connsiteX1" y="connsiteY1"/>
              </a:cxn>
              <a:cxn ang="0">
                <a:pos x="connsiteX2" y="connsiteY2"/>
              </a:cxn>
              <a:cxn ang="0">
                <a:pos x="connsiteX3" y="connsiteY3"/>
              </a:cxn>
            </a:cxnLst>
            <a:rect l="l" t="t" r="r" b="b"/>
            <a:pathLst>
              <a:path w="800100" h="1397000">
                <a:moveTo>
                  <a:pt x="38100" y="1397000"/>
                </a:moveTo>
                <a:lnTo>
                  <a:pt x="800100" y="1384300"/>
                </a:lnTo>
                <a:lnTo>
                  <a:pt x="0" y="0"/>
                </a:lnTo>
                <a:lnTo>
                  <a:pt x="38100" y="139700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5798793" y="121996"/>
            <a:ext cx="3119972" cy="369332"/>
          </a:xfrm>
          <a:prstGeom prst="rect">
            <a:avLst/>
          </a:prstGeom>
          <a:noFill/>
        </p:spPr>
        <p:txBody>
          <a:bodyPr wrap="square" rtlCol="0">
            <a:spAutoFit/>
          </a:bodyPr>
          <a:lstStyle/>
          <a:p>
            <a:pPr algn="r"/>
            <a:r>
              <a:rPr lang="en-GB" dirty="0">
                <a:solidFill>
                  <a:schemeClr val="bg1"/>
                </a:solidFill>
              </a:rPr>
              <a:t>(Questions on provided sheet)</a:t>
            </a:r>
          </a:p>
        </p:txBody>
      </p:sp>
    </p:spTree>
    <p:extLst>
      <p:ext uri="{BB962C8B-B14F-4D97-AF65-F5344CB8AC3E}">
        <p14:creationId xmlns:p14="http://schemas.microsoft.com/office/powerpoint/2010/main" val="2434421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nextCondLst>
                <p:cond evt="onClick" delay="0">
                  <p:tgtEl>
                    <p:spTgt spid="29"/>
                  </p:tgtEl>
                </p:cond>
              </p:nextCondLst>
            </p:seq>
          </p:childTnLst>
        </p:cTn>
      </p:par>
    </p:tnLst>
    <p:bldLst>
      <p:bldP spid="29" grpId="0" animBg="1"/>
      <p:bldP spid="9" grpId="0" animBg="1"/>
      <p:bldP spid="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6</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4"/>
          <p:cNvSpPr/>
          <p:nvPr/>
        </p:nvSpPr>
        <p:spPr>
          <a:xfrm>
            <a:off x="179512" y="836712"/>
            <a:ext cx="576064"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Q5</a:t>
            </a:r>
          </a:p>
        </p:txBody>
      </p:sp>
      <mc:AlternateContent xmlns:mc="http://schemas.openxmlformats.org/markup-compatibility/2006" xmlns:a14="http://schemas.microsoft.com/office/drawing/2010/main">
        <mc:Choice Requires="a14">
          <p:sp>
            <p:nvSpPr>
              <p:cNvPr id="6" name="Rectangle 5"/>
              <p:cNvSpPr/>
              <p:nvPr/>
            </p:nvSpPr>
            <p:spPr>
              <a:xfrm>
                <a:off x="899592" y="764704"/>
                <a:ext cx="7128792" cy="1603196"/>
              </a:xfrm>
              <a:prstGeom prst="rect">
                <a:avLst/>
              </a:prstGeom>
            </p:spPr>
            <p:txBody>
              <a:bodyPr wrap="square">
                <a:spAutoFit/>
              </a:bodyPr>
              <a:lstStyle/>
              <a:p>
                <a:r>
                  <a:rPr lang="en-GB" dirty="0"/>
                  <a:t>[JMC 2015 Q22] The diagram shows a shaded region inside a regular hexagon. The shaded region is divided into equilateral triangles. What fraction of the area of the hexagon is shaded?</a:t>
                </a:r>
                <a:br>
                  <a:rPr lang="en-GB" dirty="0"/>
                </a:br>
                <a:r>
                  <a:rPr lang="en-GB" dirty="0"/>
                  <a:t>A   </a:t>
                </a:r>
                <a14:m>
                  <m:oMath xmlns:m="http://schemas.openxmlformats.org/officeDocument/2006/math">
                    <m:f>
                      <m:fPr>
                        <m:ctrlPr>
                          <a:rPr lang="en-GB" i="1">
                            <a:latin typeface="Cambria Math" panose="02040503050406030204" pitchFamily="18" charset="0"/>
                          </a:rPr>
                        </m:ctrlPr>
                      </m:fPr>
                      <m:num>
                        <m:r>
                          <a:rPr lang="en-GB" i="1">
                            <a:latin typeface="Cambria Math"/>
                          </a:rPr>
                          <m:t>3</m:t>
                        </m:r>
                      </m:num>
                      <m:den>
                        <m:r>
                          <a:rPr lang="en-GB" i="1">
                            <a:latin typeface="Cambria Math"/>
                          </a:rPr>
                          <m:t>8</m:t>
                        </m:r>
                      </m:den>
                    </m:f>
                  </m:oMath>
                </a14:m>
                <a:r>
                  <a:rPr lang="en-GB" dirty="0"/>
                  <a:t>	B   </a:t>
                </a:r>
                <a14:m>
                  <m:oMath xmlns:m="http://schemas.openxmlformats.org/officeDocument/2006/math">
                    <m:f>
                      <m:fPr>
                        <m:ctrlPr>
                          <a:rPr lang="en-GB" i="1">
                            <a:latin typeface="Cambria Math" panose="02040503050406030204" pitchFamily="18" charset="0"/>
                          </a:rPr>
                        </m:ctrlPr>
                      </m:fPr>
                      <m:num>
                        <m:r>
                          <a:rPr lang="en-GB" i="1">
                            <a:latin typeface="Cambria Math"/>
                          </a:rPr>
                          <m:t>2</m:t>
                        </m:r>
                      </m:num>
                      <m:den>
                        <m:r>
                          <a:rPr lang="en-GB" i="1">
                            <a:latin typeface="Cambria Math"/>
                          </a:rPr>
                          <m:t>5</m:t>
                        </m:r>
                      </m:den>
                    </m:f>
                  </m:oMath>
                </a14:m>
                <a:r>
                  <a:rPr lang="en-GB" dirty="0"/>
                  <a:t>	C   </a:t>
                </a:r>
                <a14:m>
                  <m:oMath xmlns:m="http://schemas.openxmlformats.org/officeDocument/2006/math">
                    <m:f>
                      <m:fPr>
                        <m:ctrlPr>
                          <a:rPr lang="en-GB" i="1">
                            <a:latin typeface="Cambria Math" panose="02040503050406030204" pitchFamily="18" charset="0"/>
                          </a:rPr>
                        </m:ctrlPr>
                      </m:fPr>
                      <m:num>
                        <m:r>
                          <a:rPr lang="en-GB" i="1">
                            <a:latin typeface="Cambria Math"/>
                          </a:rPr>
                          <m:t>3</m:t>
                        </m:r>
                      </m:num>
                      <m:den>
                        <m:r>
                          <a:rPr lang="en-GB" i="1">
                            <a:latin typeface="Cambria Math"/>
                          </a:rPr>
                          <m:t>7</m:t>
                        </m:r>
                      </m:den>
                    </m:f>
                  </m:oMath>
                </a14:m>
                <a:r>
                  <a:rPr lang="en-GB" dirty="0"/>
                  <a:t>	D   </a:t>
                </a:r>
                <a14:m>
                  <m:oMath xmlns:m="http://schemas.openxmlformats.org/officeDocument/2006/math">
                    <m:f>
                      <m:fPr>
                        <m:ctrlPr>
                          <a:rPr lang="en-GB" i="1">
                            <a:latin typeface="Cambria Math" panose="02040503050406030204" pitchFamily="18" charset="0"/>
                          </a:rPr>
                        </m:ctrlPr>
                      </m:fPr>
                      <m:num>
                        <m:r>
                          <a:rPr lang="en-GB" i="1">
                            <a:latin typeface="Cambria Math"/>
                          </a:rPr>
                          <m:t>5</m:t>
                        </m:r>
                      </m:num>
                      <m:den>
                        <m:r>
                          <a:rPr lang="en-GB" i="1">
                            <a:latin typeface="Cambria Math"/>
                          </a:rPr>
                          <m:t>12</m:t>
                        </m:r>
                      </m:den>
                    </m:f>
                  </m:oMath>
                </a14:m>
                <a:r>
                  <a:rPr lang="en-GB" dirty="0"/>
                  <a:t>	E   </a:t>
                </a:r>
                <a14:m>
                  <m:oMath xmlns:m="http://schemas.openxmlformats.org/officeDocument/2006/math">
                    <m:f>
                      <m:fPr>
                        <m:ctrlPr>
                          <a:rPr lang="en-GB" i="1">
                            <a:latin typeface="Cambria Math" panose="02040503050406030204" pitchFamily="18" charset="0"/>
                          </a:rPr>
                        </m:ctrlPr>
                      </m:fPr>
                      <m:num>
                        <m:r>
                          <a:rPr lang="en-GB" i="1">
                            <a:latin typeface="Cambria Math"/>
                          </a:rPr>
                          <m:t>1</m:t>
                        </m:r>
                      </m:num>
                      <m:den>
                        <m:r>
                          <a:rPr lang="en-GB" i="1">
                            <a:latin typeface="Cambria Math"/>
                          </a:rPr>
                          <m:t>2</m:t>
                        </m:r>
                      </m:den>
                    </m:f>
                  </m:oMath>
                </a14:m>
                <a:br>
                  <a:rPr lang="en-GB" dirty="0"/>
                </a:br>
                <a:endParaRPr lang="en-GB" dirty="0"/>
              </a:p>
            </p:txBody>
          </p:sp>
        </mc:Choice>
        <mc:Fallback xmlns="">
          <p:sp>
            <p:nvSpPr>
              <p:cNvPr id="6" name="Rectangle 5"/>
              <p:cNvSpPr>
                <a:spLocks noRot="1" noChangeAspect="1" noMove="1" noResize="1" noEditPoints="1" noAdjustHandles="1" noChangeArrowheads="1" noChangeShapeType="1" noTextEdit="1"/>
              </p:cNvSpPr>
              <p:nvPr/>
            </p:nvSpPr>
            <p:spPr>
              <a:xfrm>
                <a:off x="899592" y="764704"/>
                <a:ext cx="7128792" cy="1603196"/>
              </a:xfrm>
              <a:prstGeom prst="rect">
                <a:avLst/>
              </a:prstGeom>
              <a:blipFill rotWithShape="1">
                <a:blip r:embed="rId2"/>
                <a:stretch>
                  <a:fillRect l="-770" t="-190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6314102" y="3837406"/>
                <a:ext cx="1584176" cy="11330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600" b="0" i="1" smtClean="0">
                              <a:latin typeface="Cambria Math" panose="02040503050406030204" pitchFamily="18" charset="0"/>
                            </a:rPr>
                          </m:ctrlPr>
                        </m:fPr>
                        <m:num>
                          <m:r>
                            <a:rPr lang="en-GB" sz="3600" b="0" i="1" smtClean="0">
                              <a:latin typeface="Cambria Math"/>
                            </a:rPr>
                            <m:t>1</m:t>
                          </m:r>
                        </m:num>
                        <m:den>
                          <m:r>
                            <a:rPr lang="en-GB" sz="3600" b="0" i="1" smtClean="0">
                              <a:latin typeface="Cambria Math"/>
                            </a:rPr>
                            <m:t>2</m:t>
                          </m:r>
                        </m:den>
                      </m:f>
                    </m:oMath>
                  </m:oMathPara>
                </a14:m>
                <a:endParaRPr lang="en-GB" sz="3600" dirty="0"/>
              </a:p>
            </p:txBody>
          </p:sp>
        </mc:Choice>
        <mc:Fallback xmlns="">
          <p:sp>
            <p:nvSpPr>
              <p:cNvPr id="28" name="TextBox 27"/>
              <p:cNvSpPr txBox="1">
                <a:spLocks noRot="1" noChangeAspect="1" noMove="1" noResize="1" noEditPoints="1" noAdjustHandles="1" noChangeArrowheads="1" noChangeShapeType="1" noTextEdit="1"/>
              </p:cNvSpPr>
              <p:nvPr/>
            </p:nvSpPr>
            <p:spPr>
              <a:xfrm>
                <a:off x="6314102" y="3837406"/>
                <a:ext cx="1584176" cy="1133067"/>
              </a:xfrm>
              <a:prstGeom prst="rect">
                <a:avLst/>
              </a:prstGeom>
              <a:blipFill rotWithShape="1">
                <a:blip r:embed="rId3"/>
                <a:stretch>
                  <a:fillRect/>
                </a:stretch>
              </a:blipFill>
            </p:spPr>
            <p:txBody>
              <a:bodyPr/>
              <a:lstStyle/>
              <a:p>
                <a:r>
                  <a:rPr lang="en-GB">
                    <a:noFill/>
                  </a:rPr>
                  <a:t> </a:t>
                </a:r>
              </a:p>
            </p:txBody>
          </p:sp>
        </mc:Fallback>
      </mc:AlternateContent>
      <p:sp>
        <p:nvSpPr>
          <p:cNvPr id="10" name="TextBox 9"/>
          <p:cNvSpPr txBox="1"/>
          <p:nvPr/>
        </p:nvSpPr>
        <p:spPr>
          <a:xfrm>
            <a:off x="5508104" y="2552998"/>
            <a:ext cx="2952328" cy="1200329"/>
          </a:xfrm>
          <a:prstGeom prst="rect">
            <a:avLst/>
          </a:prstGeom>
          <a:noFill/>
        </p:spPr>
        <p:txBody>
          <a:bodyPr wrap="square" rtlCol="0">
            <a:spAutoFit/>
          </a:bodyPr>
          <a:lstStyle/>
          <a:p>
            <a:r>
              <a:rPr lang="en-GB" dirty="0"/>
              <a:t>As always it’s helpful to focus on a repeated portion of the shape. We can see the fraction shaded now is:</a:t>
            </a:r>
          </a:p>
        </p:txBody>
      </p:sp>
      <p:sp>
        <p:nvSpPr>
          <p:cNvPr id="29" name="Rectangle 28"/>
          <p:cNvSpPr/>
          <p:nvPr/>
        </p:nvSpPr>
        <p:spPr>
          <a:xfrm>
            <a:off x="6516536" y="3840719"/>
            <a:ext cx="1368152" cy="13318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pic>
        <p:nvPicPr>
          <p:cNvPr id="14" name="Picture 13"/>
          <p:cNvPicPr/>
          <p:nvPr/>
        </p:nvPicPr>
        <p:blipFill>
          <a:blip r:embed="rId4">
            <a:extLst>
              <a:ext uri="{28A0092B-C50C-407E-A947-70E740481C1C}">
                <a14:useLocalDpi xmlns:a14="http://schemas.microsoft.com/office/drawing/2010/main" val="0"/>
              </a:ext>
            </a:extLst>
          </a:blip>
          <a:srcRect/>
          <a:stretch>
            <a:fillRect/>
          </a:stretch>
        </p:blipFill>
        <p:spPr bwMode="auto">
          <a:xfrm>
            <a:off x="912416" y="2150123"/>
            <a:ext cx="4248472" cy="3964344"/>
          </a:xfrm>
          <a:prstGeom prst="rect">
            <a:avLst/>
          </a:prstGeom>
          <a:noFill/>
          <a:ln>
            <a:noFill/>
          </a:ln>
        </p:spPr>
      </p:pic>
      <p:grpSp>
        <p:nvGrpSpPr>
          <p:cNvPr id="25" name="Group 24"/>
          <p:cNvGrpSpPr/>
          <p:nvPr/>
        </p:nvGrpSpPr>
        <p:grpSpPr>
          <a:xfrm>
            <a:off x="2984500" y="2438780"/>
            <a:ext cx="1460438" cy="1693515"/>
            <a:chOff x="2984500" y="2438780"/>
            <a:chExt cx="1460438" cy="1693515"/>
          </a:xfrm>
        </p:grpSpPr>
        <p:sp>
          <p:nvSpPr>
            <p:cNvPr id="11" name="Freeform 10"/>
            <p:cNvSpPr/>
            <p:nvPr/>
          </p:nvSpPr>
          <p:spPr>
            <a:xfrm>
              <a:off x="2984500" y="2463800"/>
              <a:ext cx="482600" cy="546100"/>
            </a:xfrm>
            <a:custGeom>
              <a:avLst/>
              <a:gdLst>
                <a:gd name="connsiteX0" fmla="*/ 0 w 482600"/>
                <a:gd name="connsiteY0" fmla="*/ 546100 h 546100"/>
                <a:gd name="connsiteX1" fmla="*/ 482600 w 482600"/>
                <a:gd name="connsiteY1" fmla="*/ 279400 h 546100"/>
                <a:gd name="connsiteX2" fmla="*/ 12700 w 482600"/>
                <a:gd name="connsiteY2" fmla="*/ 0 h 546100"/>
                <a:gd name="connsiteX3" fmla="*/ 0 w 482600"/>
                <a:gd name="connsiteY3" fmla="*/ 546100 h 546100"/>
              </a:gdLst>
              <a:ahLst/>
              <a:cxnLst>
                <a:cxn ang="0">
                  <a:pos x="connsiteX0" y="connsiteY0"/>
                </a:cxn>
                <a:cxn ang="0">
                  <a:pos x="connsiteX1" y="connsiteY1"/>
                </a:cxn>
                <a:cxn ang="0">
                  <a:pos x="connsiteX2" y="connsiteY2"/>
                </a:cxn>
                <a:cxn ang="0">
                  <a:pos x="connsiteX3" y="connsiteY3"/>
                </a:cxn>
              </a:cxnLst>
              <a:rect l="l" t="t" r="r" b="b"/>
              <a:pathLst>
                <a:path w="482600" h="546100">
                  <a:moveTo>
                    <a:pt x="0" y="546100"/>
                  </a:moveTo>
                  <a:lnTo>
                    <a:pt x="482600" y="279400"/>
                  </a:lnTo>
                  <a:lnTo>
                    <a:pt x="12700" y="0"/>
                  </a:lnTo>
                  <a:lnTo>
                    <a:pt x="0" y="54610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3962338" y="3010974"/>
              <a:ext cx="482600" cy="546100"/>
            </a:xfrm>
            <a:custGeom>
              <a:avLst/>
              <a:gdLst>
                <a:gd name="connsiteX0" fmla="*/ 0 w 482600"/>
                <a:gd name="connsiteY0" fmla="*/ 546100 h 546100"/>
                <a:gd name="connsiteX1" fmla="*/ 482600 w 482600"/>
                <a:gd name="connsiteY1" fmla="*/ 279400 h 546100"/>
                <a:gd name="connsiteX2" fmla="*/ 12700 w 482600"/>
                <a:gd name="connsiteY2" fmla="*/ 0 h 546100"/>
                <a:gd name="connsiteX3" fmla="*/ 0 w 482600"/>
                <a:gd name="connsiteY3" fmla="*/ 546100 h 546100"/>
              </a:gdLst>
              <a:ahLst/>
              <a:cxnLst>
                <a:cxn ang="0">
                  <a:pos x="connsiteX0" y="connsiteY0"/>
                </a:cxn>
                <a:cxn ang="0">
                  <a:pos x="connsiteX1" y="connsiteY1"/>
                </a:cxn>
                <a:cxn ang="0">
                  <a:pos x="connsiteX2" y="connsiteY2"/>
                </a:cxn>
                <a:cxn ang="0">
                  <a:pos x="connsiteX3" y="connsiteY3"/>
                </a:cxn>
              </a:cxnLst>
              <a:rect l="l" t="t" r="r" b="b"/>
              <a:pathLst>
                <a:path w="482600" h="546100">
                  <a:moveTo>
                    <a:pt x="0" y="546100"/>
                  </a:moveTo>
                  <a:lnTo>
                    <a:pt x="482600" y="279400"/>
                  </a:lnTo>
                  <a:lnTo>
                    <a:pt x="12700" y="0"/>
                  </a:lnTo>
                  <a:lnTo>
                    <a:pt x="0" y="54610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3002742" y="2443245"/>
              <a:ext cx="473075" cy="323850"/>
            </a:xfrm>
            <a:custGeom>
              <a:avLst/>
              <a:gdLst>
                <a:gd name="connsiteX0" fmla="*/ 0 w 482600"/>
                <a:gd name="connsiteY0" fmla="*/ 546100 h 546100"/>
                <a:gd name="connsiteX1" fmla="*/ 482600 w 482600"/>
                <a:gd name="connsiteY1" fmla="*/ 279400 h 546100"/>
                <a:gd name="connsiteX2" fmla="*/ 12700 w 482600"/>
                <a:gd name="connsiteY2" fmla="*/ 0 h 546100"/>
                <a:gd name="connsiteX3" fmla="*/ 0 w 482600"/>
                <a:gd name="connsiteY3" fmla="*/ 546100 h 546100"/>
                <a:gd name="connsiteX0" fmla="*/ 0 w 949325"/>
                <a:gd name="connsiteY0" fmla="*/ 688975 h 688975"/>
                <a:gd name="connsiteX1" fmla="*/ 949325 w 949325"/>
                <a:gd name="connsiteY1" fmla="*/ 279400 h 688975"/>
                <a:gd name="connsiteX2" fmla="*/ 479425 w 949325"/>
                <a:gd name="connsiteY2" fmla="*/ 0 h 688975"/>
                <a:gd name="connsiteX3" fmla="*/ 0 w 949325"/>
                <a:gd name="connsiteY3" fmla="*/ 688975 h 688975"/>
                <a:gd name="connsiteX0" fmla="*/ 473075 w 1422400"/>
                <a:gd name="connsiteY0" fmla="*/ 409575 h 409575"/>
                <a:gd name="connsiteX1" fmla="*/ 1422400 w 1422400"/>
                <a:gd name="connsiteY1" fmla="*/ 0 h 409575"/>
                <a:gd name="connsiteX2" fmla="*/ 0 w 1422400"/>
                <a:gd name="connsiteY2" fmla="*/ 92075 h 409575"/>
                <a:gd name="connsiteX3" fmla="*/ 473075 w 1422400"/>
                <a:gd name="connsiteY3" fmla="*/ 409575 h 409575"/>
                <a:gd name="connsiteX0" fmla="*/ 473075 w 527050"/>
                <a:gd name="connsiteY0" fmla="*/ 317500 h 317500"/>
                <a:gd name="connsiteX1" fmla="*/ 527050 w 527050"/>
                <a:gd name="connsiteY1" fmla="*/ 117475 h 317500"/>
                <a:gd name="connsiteX2" fmla="*/ 0 w 527050"/>
                <a:gd name="connsiteY2" fmla="*/ 0 h 317500"/>
                <a:gd name="connsiteX3" fmla="*/ 473075 w 527050"/>
                <a:gd name="connsiteY3" fmla="*/ 317500 h 317500"/>
                <a:gd name="connsiteX0" fmla="*/ 473075 w 473075"/>
                <a:gd name="connsiteY0" fmla="*/ 323850 h 323850"/>
                <a:gd name="connsiteX1" fmla="*/ 469900 w 473075"/>
                <a:gd name="connsiteY1" fmla="*/ 0 h 323850"/>
                <a:gd name="connsiteX2" fmla="*/ 0 w 473075"/>
                <a:gd name="connsiteY2" fmla="*/ 6350 h 323850"/>
                <a:gd name="connsiteX3" fmla="*/ 473075 w 473075"/>
                <a:gd name="connsiteY3" fmla="*/ 323850 h 323850"/>
              </a:gdLst>
              <a:ahLst/>
              <a:cxnLst>
                <a:cxn ang="0">
                  <a:pos x="connsiteX0" y="connsiteY0"/>
                </a:cxn>
                <a:cxn ang="0">
                  <a:pos x="connsiteX1" y="connsiteY1"/>
                </a:cxn>
                <a:cxn ang="0">
                  <a:pos x="connsiteX2" y="connsiteY2"/>
                </a:cxn>
                <a:cxn ang="0">
                  <a:pos x="connsiteX3" y="connsiteY3"/>
                </a:cxn>
              </a:cxnLst>
              <a:rect l="l" t="t" r="r" b="b"/>
              <a:pathLst>
                <a:path w="473075" h="323850">
                  <a:moveTo>
                    <a:pt x="473075" y="323850"/>
                  </a:moveTo>
                  <a:cubicBezTo>
                    <a:pt x="472017" y="215900"/>
                    <a:pt x="470958" y="107950"/>
                    <a:pt x="469900" y="0"/>
                  </a:cubicBezTo>
                  <a:lnTo>
                    <a:pt x="0" y="6350"/>
                  </a:lnTo>
                  <a:lnTo>
                    <a:pt x="473075" y="32385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flipH="1">
              <a:off x="3468638" y="2438780"/>
              <a:ext cx="473075" cy="323850"/>
            </a:xfrm>
            <a:custGeom>
              <a:avLst/>
              <a:gdLst>
                <a:gd name="connsiteX0" fmla="*/ 0 w 482600"/>
                <a:gd name="connsiteY0" fmla="*/ 546100 h 546100"/>
                <a:gd name="connsiteX1" fmla="*/ 482600 w 482600"/>
                <a:gd name="connsiteY1" fmla="*/ 279400 h 546100"/>
                <a:gd name="connsiteX2" fmla="*/ 12700 w 482600"/>
                <a:gd name="connsiteY2" fmla="*/ 0 h 546100"/>
                <a:gd name="connsiteX3" fmla="*/ 0 w 482600"/>
                <a:gd name="connsiteY3" fmla="*/ 546100 h 546100"/>
                <a:gd name="connsiteX0" fmla="*/ 0 w 949325"/>
                <a:gd name="connsiteY0" fmla="*/ 688975 h 688975"/>
                <a:gd name="connsiteX1" fmla="*/ 949325 w 949325"/>
                <a:gd name="connsiteY1" fmla="*/ 279400 h 688975"/>
                <a:gd name="connsiteX2" fmla="*/ 479425 w 949325"/>
                <a:gd name="connsiteY2" fmla="*/ 0 h 688975"/>
                <a:gd name="connsiteX3" fmla="*/ 0 w 949325"/>
                <a:gd name="connsiteY3" fmla="*/ 688975 h 688975"/>
                <a:gd name="connsiteX0" fmla="*/ 473075 w 1422400"/>
                <a:gd name="connsiteY0" fmla="*/ 409575 h 409575"/>
                <a:gd name="connsiteX1" fmla="*/ 1422400 w 1422400"/>
                <a:gd name="connsiteY1" fmla="*/ 0 h 409575"/>
                <a:gd name="connsiteX2" fmla="*/ 0 w 1422400"/>
                <a:gd name="connsiteY2" fmla="*/ 92075 h 409575"/>
                <a:gd name="connsiteX3" fmla="*/ 473075 w 1422400"/>
                <a:gd name="connsiteY3" fmla="*/ 409575 h 409575"/>
                <a:gd name="connsiteX0" fmla="*/ 473075 w 527050"/>
                <a:gd name="connsiteY0" fmla="*/ 317500 h 317500"/>
                <a:gd name="connsiteX1" fmla="*/ 527050 w 527050"/>
                <a:gd name="connsiteY1" fmla="*/ 117475 h 317500"/>
                <a:gd name="connsiteX2" fmla="*/ 0 w 527050"/>
                <a:gd name="connsiteY2" fmla="*/ 0 h 317500"/>
                <a:gd name="connsiteX3" fmla="*/ 473075 w 527050"/>
                <a:gd name="connsiteY3" fmla="*/ 317500 h 317500"/>
                <a:gd name="connsiteX0" fmla="*/ 473075 w 473075"/>
                <a:gd name="connsiteY0" fmla="*/ 323850 h 323850"/>
                <a:gd name="connsiteX1" fmla="*/ 469900 w 473075"/>
                <a:gd name="connsiteY1" fmla="*/ 0 h 323850"/>
                <a:gd name="connsiteX2" fmla="*/ 0 w 473075"/>
                <a:gd name="connsiteY2" fmla="*/ 6350 h 323850"/>
                <a:gd name="connsiteX3" fmla="*/ 473075 w 473075"/>
                <a:gd name="connsiteY3" fmla="*/ 323850 h 323850"/>
              </a:gdLst>
              <a:ahLst/>
              <a:cxnLst>
                <a:cxn ang="0">
                  <a:pos x="connsiteX0" y="connsiteY0"/>
                </a:cxn>
                <a:cxn ang="0">
                  <a:pos x="connsiteX1" y="connsiteY1"/>
                </a:cxn>
                <a:cxn ang="0">
                  <a:pos x="connsiteX2" y="connsiteY2"/>
                </a:cxn>
                <a:cxn ang="0">
                  <a:pos x="connsiteX3" y="connsiteY3"/>
                </a:cxn>
              </a:cxnLst>
              <a:rect l="l" t="t" r="r" b="b"/>
              <a:pathLst>
                <a:path w="473075" h="323850">
                  <a:moveTo>
                    <a:pt x="473075" y="323850"/>
                  </a:moveTo>
                  <a:cubicBezTo>
                    <a:pt x="472017" y="215900"/>
                    <a:pt x="470958" y="107950"/>
                    <a:pt x="469900" y="0"/>
                  </a:cubicBezTo>
                  <a:lnTo>
                    <a:pt x="0" y="6350"/>
                  </a:lnTo>
                  <a:lnTo>
                    <a:pt x="473075" y="32385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3990975" y="2886074"/>
              <a:ext cx="452438" cy="409575"/>
            </a:xfrm>
            <a:custGeom>
              <a:avLst/>
              <a:gdLst>
                <a:gd name="connsiteX0" fmla="*/ 0 w 452438"/>
                <a:gd name="connsiteY0" fmla="*/ 95250 h 381000"/>
                <a:gd name="connsiteX1" fmla="*/ 452438 w 452438"/>
                <a:gd name="connsiteY1" fmla="*/ 381000 h 381000"/>
                <a:gd name="connsiteX2" fmla="*/ 238125 w 452438"/>
                <a:gd name="connsiteY2" fmla="*/ 0 h 381000"/>
                <a:gd name="connsiteX3" fmla="*/ 0 w 452438"/>
                <a:gd name="connsiteY3" fmla="*/ 95250 h 381000"/>
                <a:gd name="connsiteX0" fmla="*/ 0 w 452438"/>
                <a:gd name="connsiteY0" fmla="*/ 123825 h 409575"/>
                <a:gd name="connsiteX1" fmla="*/ 452438 w 452438"/>
                <a:gd name="connsiteY1" fmla="*/ 409575 h 409575"/>
                <a:gd name="connsiteX2" fmla="*/ 230981 w 452438"/>
                <a:gd name="connsiteY2" fmla="*/ 0 h 409575"/>
                <a:gd name="connsiteX3" fmla="*/ 0 w 452438"/>
                <a:gd name="connsiteY3" fmla="*/ 123825 h 409575"/>
              </a:gdLst>
              <a:ahLst/>
              <a:cxnLst>
                <a:cxn ang="0">
                  <a:pos x="connsiteX0" y="connsiteY0"/>
                </a:cxn>
                <a:cxn ang="0">
                  <a:pos x="connsiteX1" y="connsiteY1"/>
                </a:cxn>
                <a:cxn ang="0">
                  <a:pos x="connsiteX2" y="connsiteY2"/>
                </a:cxn>
                <a:cxn ang="0">
                  <a:pos x="connsiteX3" y="connsiteY3"/>
                </a:cxn>
              </a:cxnLst>
              <a:rect l="l" t="t" r="r" b="b"/>
              <a:pathLst>
                <a:path w="452438" h="409575">
                  <a:moveTo>
                    <a:pt x="0" y="123825"/>
                  </a:moveTo>
                  <a:lnTo>
                    <a:pt x="452438" y="409575"/>
                  </a:lnTo>
                  <a:lnTo>
                    <a:pt x="230981" y="0"/>
                  </a:lnTo>
                  <a:lnTo>
                    <a:pt x="0" y="123825"/>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3971924" y="2447925"/>
              <a:ext cx="252413" cy="566738"/>
            </a:xfrm>
            <a:custGeom>
              <a:avLst/>
              <a:gdLst>
                <a:gd name="connsiteX0" fmla="*/ 9525 w 261938"/>
                <a:gd name="connsiteY0" fmla="*/ 566738 h 566738"/>
                <a:gd name="connsiteX1" fmla="*/ 261938 w 261938"/>
                <a:gd name="connsiteY1" fmla="*/ 457200 h 566738"/>
                <a:gd name="connsiteX2" fmla="*/ 0 w 261938"/>
                <a:gd name="connsiteY2" fmla="*/ 0 h 566738"/>
                <a:gd name="connsiteX3" fmla="*/ 9525 w 261938"/>
                <a:gd name="connsiteY3" fmla="*/ 566738 h 566738"/>
                <a:gd name="connsiteX0" fmla="*/ 9525 w 252413"/>
                <a:gd name="connsiteY0" fmla="*/ 566738 h 566738"/>
                <a:gd name="connsiteX1" fmla="*/ 252413 w 252413"/>
                <a:gd name="connsiteY1" fmla="*/ 440531 h 566738"/>
                <a:gd name="connsiteX2" fmla="*/ 0 w 252413"/>
                <a:gd name="connsiteY2" fmla="*/ 0 h 566738"/>
                <a:gd name="connsiteX3" fmla="*/ 9525 w 252413"/>
                <a:gd name="connsiteY3" fmla="*/ 566738 h 566738"/>
              </a:gdLst>
              <a:ahLst/>
              <a:cxnLst>
                <a:cxn ang="0">
                  <a:pos x="connsiteX0" y="connsiteY0"/>
                </a:cxn>
                <a:cxn ang="0">
                  <a:pos x="connsiteX1" y="connsiteY1"/>
                </a:cxn>
                <a:cxn ang="0">
                  <a:pos x="connsiteX2" y="connsiteY2"/>
                </a:cxn>
                <a:cxn ang="0">
                  <a:pos x="connsiteX3" y="connsiteY3"/>
                </a:cxn>
              </a:cxnLst>
              <a:rect l="l" t="t" r="r" b="b"/>
              <a:pathLst>
                <a:path w="252413" h="566738">
                  <a:moveTo>
                    <a:pt x="9525" y="566738"/>
                  </a:moveTo>
                  <a:lnTo>
                    <a:pt x="252413" y="440531"/>
                  </a:lnTo>
                  <a:lnTo>
                    <a:pt x="0" y="0"/>
                  </a:lnTo>
                  <a:lnTo>
                    <a:pt x="9525" y="566738"/>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rot="3452737">
              <a:off x="3108980" y="3380038"/>
              <a:ext cx="482600" cy="546100"/>
            </a:xfrm>
            <a:custGeom>
              <a:avLst/>
              <a:gdLst>
                <a:gd name="connsiteX0" fmla="*/ 0 w 482600"/>
                <a:gd name="connsiteY0" fmla="*/ 546100 h 546100"/>
                <a:gd name="connsiteX1" fmla="*/ 482600 w 482600"/>
                <a:gd name="connsiteY1" fmla="*/ 279400 h 546100"/>
                <a:gd name="connsiteX2" fmla="*/ 12700 w 482600"/>
                <a:gd name="connsiteY2" fmla="*/ 0 h 546100"/>
                <a:gd name="connsiteX3" fmla="*/ 0 w 482600"/>
                <a:gd name="connsiteY3" fmla="*/ 546100 h 546100"/>
              </a:gdLst>
              <a:ahLst/>
              <a:cxnLst>
                <a:cxn ang="0">
                  <a:pos x="connsiteX0" y="connsiteY0"/>
                </a:cxn>
                <a:cxn ang="0">
                  <a:pos x="connsiteX1" y="connsiteY1"/>
                </a:cxn>
                <a:cxn ang="0">
                  <a:pos x="connsiteX2" y="connsiteY2"/>
                </a:cxn>
                <a:cxn ang="0">
                  <a:pos x="connsiteX3" y="connsiteY3"/>
                </a:cxn>
              </a:cxnLst>
              <a:rect l="l" t="t" r="r" b="b"/>
              <a:pathLst>
                <a:path w="482600" h="546100">
                  <a:moveTo>
                    <a:pt x="0" y="546100"/>
                  </a:moveTo>
                  <a:lnTo>
                    <a:pt x="482600" y="279400"/>
                  </a:lnTo>
                  <a:lnTo>
                    <a:pt x="12700" y="0"/>
                  </a:lnTo>
                  <a:lnTo>
                    <a:pt x="0" y="54610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2984500" y="3586195"/>
              <a:ext cx="482600" cy="546100"/>
            </a:xfrm>
            <a:custGeom>
              <a:avLst/>
              <a:gdLst>
                <a:gd name="connsiteX0" fmla="*/ 0 w 482600"/>
                <a:gd name="connsiteY0" fmla="*/ 546100 h 546100"/>
                <a:gd name="connsiteX1" fmla="*/ 482600 w 482600"/>
                <a:gd name="connsiteY1" fmla="*/ 279400 h 546100"/>
                <a:gd name="connsiteX2" fmla="*/ 12700 w 482600"/>
                <a:gd name="connsiteY2" fmla="*/ 0 h 546100"/>
                <a:gd name="connsiteX3" fmla="*/ 0 w 482600"/>
                <a:gd name="connsiteY3" fmla="*/ 546100 h 546100"/>
              </a:gdLst>
              <a:ahLst/>
              <a:cxnLst>
                <a:cxn ang="0">
                  <a:pos x="connsiteX0" y="connsiteY0"/>
                </a:cxn>
                <a:cxn ang="0">
                  <a:pos x="connsiteX1" y="connsiteY1"/>
                </a:cxn>
                <a:cxn ang="0">
                  <a:pos x="connsiteX2" y="connsiteY2"/>
                </a:cxn>
                <a:cxn ang="0">
                  <a:pos x="connsiteX3" y="connsiteY3"/>
                </a:cxn>
              </a:cxnLst>
              <a:rect l="l" t="t" r="r" b="b"/>
              <a:pathLst>
                <a:path w="482600" h="546100">
                  <a:moveTo>
                    <a:pt x="0" y="546100"/>
                  </a:moveTo>
                  <a:lnTo>
                    <a:pt x="482600" y="279400"/>
                  </a:lnTo>
                  <a:lnTo>
                    <a:pt x="12700" y="0"/>
                  </a:lnTo>
                  <a:lnTo>
                    <a:pt x="0" y="54610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Freeform 6"/>
          <p:cNvSpPr/>
          <p:nvPr/>
        </p:nvSpPr>
        <p:spPr>
          <a:xfrm>
            <a:off x="2966585" y="2450274"/>
            <a:ext cx="1498600" cy="1656443"/>
          </a:xfrm>
          <a:custGeom>
            <a:avLst/>
            <a:gdLst>
              <a:gd name="connsiteX0" fmla="*/ 0 w 1498600"/>
              <a:gd name="connsiteY0" fmla="*/ 12700 h 1612900"/>
              <a:gd name="connsiteX1" fmla="*/ 25400 w 1498600"/>
              <a:gd name="connsiteY1" fmla="*/ 1612900 h 1612900"/>
              <a:gd name="connsiteX2" fmla="*/ 1498600 w 1498600"/>
              <a:gd name="connsiteY2" fmla="*/ 850900 h 1612900"/>
              <a:gd name="connsiteX3" fmla="*/ 1016000 w 1498600"/>
              <a:gd name="connsiteY3" fmla="*/ 0 h 1612900"/>
              <a:gd name="connsiteX4" fmla="*/ 0 w 1498600"/>
              <a:gd name="connsiteY4" fmla="*/ 12700 h 1612900"/>
              <a:gd name="connsiteX0" fmla="*/ 0 w 1498600"/>
              <a:gd name="connsiteY0" fmla="*/ 12700 h 1656443"/>
              <a:gd name="connsiteX1" fmla="*/ 14515 w 1498600"/>
              <a:gd name="connsiteY1" fmla="*/ 1656443 h 1656443"/>
              <a:gd name="connsiteX2" fmla="*/ 1498600 w 1498600"/>
              <a:gd name="connsiteY2" fmla="*/ 850900 h 1656443"/>
              <a:gd name="connsiteX3" fmla="*/ 1016000 w 1498600"/>
              <a:gd name="connsiteY3" fmla="*/ 0 h 1656443"/>
              <a:gd name="connsiteX4" fmla="*/ 0 w 1498600"/>
              <a:gd name="connsiteY4" fmla="*/ 12700 h 1656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600" h="1656443">
                <a:moveTo>
                  <a:pt x="0" y="12700"/>
                </a:moveTo>
                <a:lnTo>
                  <a:pt x="14515" y="1656443"/>
                </a:lnTo>
                <a:lnTo>
                  <a:pt x="1498600" y="850900"/>
                </a:lnTo>
                <a:lnTo>
                  <a:pt x="1016000" y="0"/>
                </a:lnTo>
                <a:lnTo>
                  <a:pt x="0" y="12700"/>
                </a:lnTo>
                <a:close/>
              </a:path>
            </a:pathLst>
          </a:cu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5508104" y="2523090"/>
            <a:ext cx="3024336" cy="28501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TextBox 21"/>
          <p:cNvSpPr txBox="1"/>
          <p:nvPr/>
        </p:nvSpPr>
        <p:spPr>
          <a:xfrm>
            <a:off x="5798793" y="121996"/>
            <a:ext cx="3119972" cy="369332"/>
          </a:xfrm>
          <a:prstGeom prst="rect">
            <a:avLst/>
          </a:prstGeom>
          <a:noFill/>
        </p:spPr>
        <p:txBody>
          <a:bodyPr wrap="square" rtlCol="0">
            <a:spAutoFit/>
          </a:bodyPr>
          <a:lstStyle/>
          <a:p>
            <a:pPr algn="r"/>
            <a:r>
              <a:rPr lang="en-GB" dirty="0">
                <a:solidFill>
                  <a:schemeClr val="bg1"/>
                </a:solidFill>
              </a:rPr>
              <a:t>(Questions on provided sheet)</a:t>
            </a:r>
          </a:p>
        </p:txBody>
      </p:sp>
    </p:spTree>
    <p:extLst>
      <p:ext uri="{BB962C8B-B14F-4D97-AF65-F5344CB8AC3E}">
        <p14:creationId xmlns:p14="http://schemas.microsoft.com/office/powerpoint/2010/main" val="7317181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3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withEffect">
                                  <p:stCondLst>
                                    <p:cond delay="0"/>
                                  </p:stCondLst>
                                  <p:childTnLst>
                                    <p:animEffect transition="out" filter="fade">
                                      <p:cBhvr>
                                        <p:cTn id="12" dur="500"/>
                                        <p:tgtEl>
                                          <p:spTgt spid="31"/>
                                        </p:tgtEl>
                                      </p:cBhvr>
                                    </p:animEffect>
                                    <p:set>
                                      <p:cBhvr>
                                        <p:cTn id="13" dur="1" fill="hold">
                                          <p:stCondLst>
                                            <p:cond delay="499"/>
                                          </p:stCondLst>
                                        </p:cTn>
                                        <p:tgtEl>
                                          <p:spTgt spid="31"/>
                                        </p:tgtEl>
                                        <p:attrNameLst>
                                          <p:attrName>style.visibility</p:attrName>
                                        </p:attrNameLst>
                                      </p:cBhvr>
                                      <p:to>
                                        <p:strVal val="hidden"/>
                                      </p:to>
                                    </p:set>
                                  </p:childTnLst>
                                </p:cTn>
                              </p:par>
                              <p:par>
                                <p:cTn id="14" presetID="22" presetClass="entr" presetSubtype="4"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nextCondLst>
                <p:cond evt="onClick" delay="0">
                  <p:tgtEl>
                    <p:spTgt spid="31"/>
                  </p:tgtEl>
                </p:cond>
              </p:nextCondLst>
            </p:seq>
          </p:childTnLst>
        </p:cTn>
      </p:par>
    </p:tnLst>
    <p:bldLst>
      <p:bldP spid="29" grpId="0" animBg="1"/>
      <p:bldP spid="7" grpId="0" animBg="1"/>
      <p:bldP spid="31"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6</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5798793" y="121996"/>
            <a:ext cx="3119972" cy="369332"/>
          </a:xfrm>
          <a:prstGeom prst="rect">
            <a:avLst/>
          </a:prstGeom>
          <a:noFill/>
        </p:spPr>
        <p:txBody>
          <a:bodyPr wrap="square" rtlCol="0">
            <a:spAutoFit/>
          </a:bodyPr>
          <a:lstStyle/>
          <a:p>
            <a:pPr algn="r"/>
            <a:r>
              <a:rPr lang="en-GB" dirty="0">
                <a:solidFill>
                  <a:schemeClr val="bg1"/>
                </a:solidFill>
              </a:rPr>
              <a:t>(Questions on provided sheet)</a:t>
            </a:r>
          </a:p>
        </p:txBody>
      </p:sp>
      <p:sp>
        <p:nvSpPr>
          <p:cNvPr id="6" name="Rectangle 5"/>
          <p:cNvSpPr/>
          <p:nvPr/>
        </p:nvSpPr>
        <p:spPr>
          <a:xfrm>
            <a:off x="179512" y="836712"/>
            <a:ext cx="576064"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Q6</a:t>
            </a:r>
          </a:p>
        </p:txBody>
      </p:sp>
      <p:sp>
        <p:nvSpPr>
          <p:cNvPr id="7" name="Rectangle 6"/>
          <p:cNvSpPr/>
          <p:nvPr/>
        </p:nvSpPr>
        <p:spPr>
          <a:xfrm>
            <a:off x="2510934" y="1558236"/>
            <a:ext cx="1800000" cy="180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TextBox 7"/>
          <p:cNvSpPr txBox="1"/>
          <p:nvPr/>
        </p:nvSpPr>
        <p:spPr>
          <a:xfrm>
            <a:off x="971600" y="836712"/>
            <a:ext cx="6192688" cy="369332"/>
          </a:xfrm>
          <a:prstGeom prst="rect">
            <a:avLst/>
          </a:prstGeom>
          <a:noFill/>
        </p:spPr>
        <p:txBody>
          <a:bodyPr wrap="square" rtlCol="0">
            <a:spAutoFit/>
          </a:bodyPr>
          <a:lstStyle/>
          <a:p>
            <a:r>
              <a:rPr lang="en-GB" dirty="0"/>
              <a:t>Determine the fraction of each square each region within it is.</a:t>
            </a:r>
          </a:p>
        </p:txBody>
      </p:sp>
      <p:cxnSp>
        <p:nvCxnSpPr>
          <p:cNvPr id="10" name="Straight Connector 9"/>
          <p:cNvCxnSpPr>
            <a:endCxn id="7" idx="1"/>
          </p:cNvCxnSpPr>
          <p:nvPr/>
        </p:nvCxnSpPr>
        <p:spPr>
          <a:xfrm flipH="1">
            <a:off x="2510934" y="1555266"/>
            <a:ext cx="1800000" cy="902970"/>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a:stCxn id="7" idx="2"/>
            <a:endCxn id="7" idx="1"/>
          </p:cNvCxnSpPr>
          <p:nvPr/>
        </p:nvCxnSpPr>
        <p:spPr>
          <a:xfrm flipH="1" flipV="1">
            <a:off x="2510934" y="2458236"/>
            <a:ext cx="900000" cy="900000"/>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a:stCxn id="7" idx="2"/>
          </p:cNvCxnSpPr>
          <p:nvPr/>
        </p:nvCxnSpPr>
        <p:spPr>
          <a:xfrm flipV="1">
            <a:off x="3410934" y="1555266"/>
            <a:ext cx="900000" cy="180297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2580026" y="1529508"/>
                <a:ext cx="611968" cy="6685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4</m:t>
                          </m:r>
                        </m:den>
                      </m:f>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2580026" y="1529508"/>
                <a:ext cx="611968" cy="668516"/>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698966" y="2456751"/>
                <a:ext cx="611968" cy="6685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4</m:t>
                          </m:r>
                        </m:den>
                      </m:f>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3698966" y="2456751"/>
                <a:ext cx="611968" cy="668516"/>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482745" y="2717348"/>
                <a:ext cx="611968" cy="6685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8</m:t>
                          </m:r>
                        </m:den>
                      </m:f>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2482745" y="2717348"/>
                <a:ext cx="611968" cy="668516"/>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042215" y="2216236"/>
                <a:ext cx="611968" cy="6685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3</m:t>
                          </m:r>
                        </m:num>
                        <m:den>
                          <m:r>
                            <a:rPr lang="en-GB" sz="2000" b="0" i="1" smtClean="0">
                              <a:latin typeface="Cambria Math" panose="02040503050406030204" pitchFamily="18" charset="0"/>
                            </a:rPr>
                            <m:t>8</m:t>
                          </m:r>
                        </m:den>
                      </m:f>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3042215" y="2216236"/>
                <a:ext cx="611968" cy="668516"/>
              </a:xfrm>
              <a:prstGeom prst="rect">
                <a:avLst/>
              </a:prstGeom>
              <a:blipFill rotWithShape="0">
                <a:blip r:embed="rId5"/>
                <a:stretch>
                  <a:fillRect/>
                </a:stretch>
              </a:blipFill>
            </p:spPr>
            <p:txBody>
              <a:bodyPr/>
              <a:lstStyle/>
              <a:p>
                <a:r>
                  <a:rPr lang="en-GB">
                    <a:noFill/>
                  </a:rPr>
                  <a:t> </a:t>
                </a:r>
              </a:p>
            </p:txBody>
          </p:sp>
        </mc:Fallback>
      </mc:AlternateContent>
      <p:sp>
        <p:nvSpPr>
          <p:cNvPr id="22" name="Rectangle 21"/>
          <p:cNvSpPr/>
          <p:nvPr/>
        </p:nvSpPr>
        <p:spPr>
          <a:xfrm>
            <a:off x="4898793" y="1558236"/>
            <a:ext cx="1800000" cy="180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3" name="Straight Connector 22"/>
          <p:cNvCxnSpPr>
            <a:stCxn id="22" idx="0"/>
            <a:endCxn id="22" idx="1"/>
          </p:cNvCxnSpPr>
          <p:nvPr/>
        </p:nvCxnSpPr>
        <p:spPr>
          <a:xfrm flipH="1">
            <a:off x="4898793" y="1558236"/>
            <a:ext cx="900000" cy="90000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flipH="1" flipV="1">
            <a:off x="4898793" y="1555266"/>
            <a:ext cx="1800000" cy="180297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4739913" y="1740039"/>
                <a:ext cx="611968" cy="4392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16</m:t>
                          </m:r>
                        </m:den>
                      </m:f>
                    </m:oMath>
                  </m:oMathPara>
                </a14:m>
                <a:endParaRPr lang="en-GB" dirty="0"/>
              </a:p>
            </p:txBody>
          </p:sp>
        </mc:Choice>
        <mc:Fallback xmlns="">
          <p:sp>
            <p:nvSpPr>
              <p:cNvPr id="29" name="TextBox 28"/>
              <p:cNvSpPr txBox="1">
                <a:spLocks noRot="1" noChangeAspect="1" noMove="1" noResize="1" noEditPoints="1" noAdjustHandles="1" noChangeArrowheads="1" noChangeShapeType="1" noTextEdit="1"/>
              </p:cNvSpPr>
              <p:nvPr/>
            </p:nvSpPr>
            <p:spPr>
              <a:xfrm>
                <a:off x="4739913" y="1740039"/>
                <a:ext cx="611968" cy="439223"/>
              </a:xfrm>
              <a:prstGeom prst="rect">
                <a:avLst/>
              </a:prstGeom>
              <a:blipFill rotWithShape="0">
                <a:blip r:embed="rId6"/>
                <a:stretch>
                  <a:fillRect b="-13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5177416" y="2418485"/>
                <a:ext cx="611968" cy="6685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7</m:t>
                          </m:r>
                        </m:num>
                        <m:den>
                          <m:r>
                            <a:rPr lang="en-GB" sz="2000" b="0" i="1" smtClean="0">
                              <a:latin typeface="Cambria Math" panose="02040503050406030204" pitchFamily="18" charset="0"/>
                            </a:rPr>
                            <m:t>16</m:t>
                          </m:r>
                        </m:den>
                      </m:f>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5177416" y="2418485"/>
                <a:ext cx="611968" cy="668516"/>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5900264" y="1764047"/>
                <a:ext cx="611968" cy="6685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7</m:t>
                          </m:r>
                        </m:num>
                        <m:den>
                          <m:r>
                            <a:rPr lang="en-GB" sz="2000" b="0" i="1" smtClean="0">
                              <a:latin typeface="Cambria Math" panose="02040503050406030204" pitchFamily="18" charset="0"/>
                            </a:rPr>
                            <m:t>16</m:t>
                          </m:r>
                        </m:den>
                      </m:f>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5900264" y="1764047"/>
                <a:ext cx="611968" cy="668516"/>
              </a:xfrm>
              <a:prstGeom prst="rect">
                <a:avLst/>
              </a:prstGeom>
              <a:blipFill rotWithShape="0">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5036119" y="1484557"/>
                <a:ext cx="611968" cy="4970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16</m:t>
                          </m:r>
                        </m:den>
                      </m:f>
                    </m:oMath>
                  </m:oMathPara>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5036119" y="1484557"/>
                <a:ext cx="611968" cy="497059"/>
              </a:xfrm>
              <a:prstGeom prst="rect">
                <a:avLst/>
              </a:prstGeom>
              <a:blipFill rotWithShape="0">
                <a:blip r:embed="rId9"/>
                <a:stretch>
                  <a:fillRect b="-1235"/>
                </a:stretch>
              </a:blipFill>
            </p:spPr>
            <p:txBody>
              <a:bodyPr/>
              <a:lstStyle/>
              <a:p>
                <a:r>
                  <a:rPr lang="en-GB">
                    <a:noFill/>
                  </a:rPr>
                  <a:t> </a:t>
                </a:r>
              </a:p>
            </p:txBody>
          </p:sp>
        </mc:Fallback>
      </mc:AlternateContent>
      <p:sp>
        <p:nvSpPr>
          <p:cNvPr id="34" name="Rectangle 33"/>
          <p:cNvSpPr/>
          <p:nvPr/>
        </p:nvSpPr>
        <p:spPr>
          <a:xfrm>
            <a:off x="2510934" y="3821499"/>
            <a:ext cx="1800000" cy="180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35" name="Straight Connector 34"/>
          <p:cNvCxnSpPr>
            <a:endCxn id="34" idx="0"/>
          </p:cNvCxnSpPr>
          <p:nvPr/>
        </p:nvCxnSpPr>
        <p:spPr>
          <a:xfrm flipV="1">
            <a:off x="2521272" y="3821499"/>
            <a:ext cx="889662" cy="1800001"/>
          </a:xfrm>
          <a:prstGeom prst="line">
            <a:avLst/>
          </a:prstGeom>
        </p:spPr>
        <p:style>
          <a:lnRef idx="2">
            <a:schemeClr val="dk1"/>
          </a:lnRef>
          <a:fillRef idx="0">
            <a:schemeClr val="dk1"/>
          </a:fillRef>
          <a:effectRef idx="1">
            <a:schemeClr val="dk1"/>
          </a:effectRef>
          <a:fontRef idx="minor">
            <a:schemeClr val="tx1"/>
          </a:fontRef>
        </p:style>
      </p:cxnSp>
      <p:cxnSp>
        <p:nvCxnSpPr>
          <p:cNvPr id="38" name="Straight Connector 37"/>
          <p:cNvCxnSpPr>
            <a:stCxn id="34" idx="2"/>
          </p:cNvCxnSpPr>
          <p:nvPr/>
        </p:nvCxnSpPr>
        <p:spPr>
          <a:xfrm flipV="1">
            <a:off x="3410934" y="3821499"/>
            <a:ext cx="900000" cy="1800000"/>
          </a:xfrm>
          <a:prstGeom prst="line">
            <a:avLst/>
          </a:prstGeom>
        </p:spPr>
        <p:style>
          <a:lnRef idx="2">
            <a:schemeClr val="dk1"/>
          </a:lnRef>
          <a:fillRef idx="0">
            <a:schemeClr val="dk1"/>
          </a:fillRef>
          <a:effectRef idx="1">
            <a:schemeClr val="dk1"/>
          </a:effectRef>
          <a:fontRef idx="minor">
            <a:schemeClr val="tx1"/>
          </a:fontRef>
        </p:style>
      </p:cxnSp>
      <p:cxnSp>
        <p:nvCxnSpPr>
          <p:cNvPr id="41" name="Straight Connector 40"/>
          <p:cNvCxnSpPr>
            <a:stCxn id="34" idx="1"/>
            <a:endCxn id="34" idx="3"/>
          </p:cNvCxnSpPr>
          <p:nvPr/>
        </p:nvCxnSpPr>
        <p:spPr>
          <a:xfrm>
            <a:off x="2510934" y="4721499"/>
            <a:ext cx="1800000" cy="0"/>
          </a:xfrm>
          <a:prstGeom prst="line">
            <a:avLst/>
          </a:prstGeom>
        </p:spPr>
        <p:style>
          <a:lnRef idx="2">
            <a:schemeClr val="dk1"/>
          </a:lnRef>
          <a:fillRef idx="0">
            <a:schemeClr val="dk1"/>
          </a:fillRef>
          <a:effectRef idx="1">
            <a:schemeClr val="dk1"/>
          </a:effectRef>
          <a:fontRef idx="minor">
            <a:schemeClr val="tx1"/>
          </a:fontRef>
        </p:style>
      </p:cxnSp>
      <p:sp>
        <p:nvSpPr>
          <p:cNvPr id="45" name="Rectangle 44"/>
          <p:cNvSpPr/>
          <p:nvPr/>
        </p:nvSpPr>
        <p:spPr>
          <a:xfrm>
            <a:off x="4889384" y="3821499"/>
            <a:ext cx="1800000" cy="180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6" name="TextBox 45"/>
              <p:cNvSpPr txBox="1"/>
              <p:nvPr/>
            </p:nvSpPr>
            <p:spPr>
              <a:xfrm>
                <a:off x="2454426" y="4699930"/>
                <a:ext cx="398337" cy="4970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16</m:t>
                          </m:r>
                        </m:den>
                      </m:f>
                    </m:oMath>
                  </m:oMathPara>
                </a14:m>
                <a:endParaRPr lang="en-GB" dirty="0"/>
              </a:p>
            </p:txBody>
          </p:sp>
        </mc:Choice>
        <mc:Fallback xmlns="">
          <p:sp>
            <p:nvSpPr>
              <p:cNvPr id="46" name="TextBox 45"/>
              <p:cNvSpPr txBox="1">
                <a:spLocks noRot="1" noChangeAspect="1" noMove="1" noResize="1" noEditPoints="1" noAdjustHandles="1" noChangeArrowheads="1" noChangeShapeType="1" noTextEdit="1"/>
              </p:cNvSpPr>
              <p:nvPr/>
            </p:nvSpPr>
            <p:spPr>
              <a:xfrm>
                <a:off x="2454426" y="4699930"/>
                <a:ext cx="398337" cy="497059"/>
              </a:xfrm>
              <a:prstGeom prst="rect">
                <a:avLst/>
              </a:prstGeom>
              <a:blipFill rotWithShape="0">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2482745" y="3896699"/>
                <a:ext cx="611968" cy="6685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3</m:t>
                          </m:r>
                        </m:num>
                        <m:den>
                          <m:r>
                            <a:rPr lang="en-GB" sz="2000" b="0" i="1" smtClean="0">
                              <a:latin typeface="Cambria Math" panose="02040503050406030204" pitchFamily="18" charset="0"/>
                            </a:rPr>
                            <m:t>16</m:t>
                          </m:r>
                        </m:den>
                      </m:f>
                    </m:oMath>
                  </m:oMathPara>
                </a14:m>
                <a:endParaRPr lang="en-GB" dirty="0"/>
              </a:p>
            </p:txBody>
          </p:sp>
        </mc:Choice>
        <mc:Fallback xmlns="">
          <p:sp>
            <p:nvSpPr>
              <p:cNvPr id="47" name="TextBox 46"/>
              <p:cNvSpPr txBox="1">
                <a:spLocks noRot="1" noChangeAspect="1" noMove="1" noResize="1" noEditPoints="1" noAdjustHandles="1" noChangeArrowheads="1" noChangeShapeType="1" noTextEdit="1"/>
              </p:cNvSpPr>
              <p:nvPr/>
            </p:nvSpPr>
            <p:spPr>
              <a:xfrm>
                <a:off x="2482745" y="3896699"/>
                <a:ext cx="611968" cy="668516"/>
              </a:xfrm>
              <a:prstGeom prst="rect">
                <a:avLst/>
              </a:prstGeom>
              <a:blipFill rotWithShape="0">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3244980" y="3898555"/>
                <a:ext cx="611968" cy="6685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4</m:t>
                          </m:r>
                        </m:den>
                      </m:f>
                    </m:oMath>
                  </m:oMathPara>
                </a14:m>
                <a:endParaRPr lang="en-GB" dirty="0"/>
              </a:p>
            </p:txBody>
          </p:sp>
        </mc:Choice>
        <mc:Fallback xmlns="">
          <p:sp>
            <p:nvSpPr>
              <p:cNvPr id="48" name="TextBox 47"/>
              <p:cNvSpPr txBox="1">
                <a:spLocks noRot="1" noChangeAspect="1" noMove="1" noResize="1" noEditPoints="1" noAdjustHandles="1" noChangeArrowheads="1" noChangeShapeType="1" noTextEdit="1"/>
              </p:cNvSpPr>
              <p:nvPr/>
            </p:nvSpPr>
            <p:spPr>
              <a:xfrm>
                <a:off x="3244980" y="3898555"/>
                <a:ext cx="611968" cy="668516"/>
              </a:xfrm>
              <a:prstGeom prst="rect">
                <a:avLst/>
              </a:prstGeom>
              <a:blipFill rotWithShape="0">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2965723" y="4821777"/>
                <a:ext cx="611968" cy="6685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4</m:t>
                          </m:r>
                        </m:den>
                      </m:f>
                    </m:oMath>
                  </m:oMathPara>
                </a14:m>
                <a:endParaRPr lang="en-GB" dirty="0"/>
              </a:p>
            </p:txBody>
          </p:sp>
        </mc:Choice>
        <mc:Fallback xmlns="">
          <p:sp>
            <p:nvSpPr>
              <p:cNvPr id="49" name="TextBox 48"/>
              <p:cNvSpPr txBox="1">
                <a:spLocks noRot="1" noChangeAspect="1" noMove="1" noResize="1" noEditPoints="1" noAdjustHandles="1" noChangeArrowheads="1" noChangeShapeType="1" noTextEdit="1"/>
              </p:cNvSpPr>
              <p:nvPr/>
            </p:nvSpPr>
            <p:spPr>
              <a:xfrm>
                <a:off x="2965723" y="4821777"/>
                <a:ext cx="611968" cy="668516"/>
              </a:xfrm>
              <a:prstGeom prst="rect">
                <a:avLst/>
              </a:prstGeom>
              <a:blipFill rotWithShape="0">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3711498" y="4850505"/>
                <a:ext cx="611968" cy="6685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3</m:t>
                          </m:r>
                        </m:num>
                        <m:den>
                          <m:r>
                            <a:rPr lang="en-GB" sz="2000" b="0" i="1" smtClean="0">
                              <a:latin typeface="Cambria Math" panose="02040503050406030204" pitchFamily="18" charset="0"/>
                            </a:rPr>
                            <m:t>16</m:t>
                          </m:r>
                        </m:den>
                      </m:f>
                    </m:oMath>
                  </m:oMathPara>
                </a14:m>
                <a:endParaRPr lang="en-GB" dirty="0"/>
              </a:p>
            </p:txBody>
          </p:sp>
        </mc:Choice>
        <mc:Fallback xmlns="">
          <p:sp>
            <p:nvSpPr>
              <p:cNvPr id="50" name="TextBox 49"/>
              <p:cNvSpPr txBox="1">
                <a:spLocks noRot="1" noChangeAspect="1" noMove="1" noResize="1" noEditPoints="1" noAdjustHandles="1" noChangeArrowheads="1" noChangeShapeType="1" noTextEdit="1"/>
              </p:cNvSpPr>
              <p:nvPr/>
            </p:nvSpPr>
            <p:spPr>
              <a:xfrm>
                <a:off x="3711498" y="4850505"/>
                <a:ext cx="611968" cy="668516"/>
              </a:xfrm>
              <a:prstGeom prst="rect">
                <a:avLst/>
              </a:prstGeom>
              <a:blipFill rotWithShape="0">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3846517" y="4181724"/>
                <a:ext cx="611968" cy="5549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16</m:t>
                          </m:r>
                        </m:den>
                      </m:f>
                    </m:oMath>
                  </m:oMathPara>
                </a14:m>
                <a:endParaRPr lang="en-GB" sz="1400" dirty="0"/>
              </a:p>
            </p:txBody>
          </p:sp>
        </mc:Choice>
        <mc:Fallback xmlns="">
          <p:sp>
            <p:nvSpPr>
              <p:cNvPr id="51" name="TextBox 50"/>
              <p:cNvSpPr txBox="1">
                <a:spLocks noRot="1" noChangeAspect="1" noMove="1" noResize="1" noEditPoints="1" noAdjustHandles="1" noChangeArrowheads="1" noChangeShapeType="1" noTextEdit="1"/>
              </p:cNvSpPr>
              <p:nvPr/>
            </p:nvSpPr>
            <p:spPr>
              <a:xfrm>
                <a:off x="3846517" y="4181724"/>
                <a:ext cx="611968" cy="554960"/>
              </a:xfrm>
              <a:prstGeom prst="rect">
                <a:avLst/>
              </a:prstGeom>
              <a:blipFill rotWithShape="0">
                <a:blip r:embed="rId15"/>
                <a:stretch>
                  <a:fillRect/>
                </a:stretch>
              </a:blipFill>
            </p:spPr>
            <p:txBody>
              <a:bodyPr/>
              <a:lstStyle/>
              <a:p>
                <a:r>
                  <a:rPr lang="en-GB">
                    <a:noFill/>
                  </a:rPr>
                  <a:t> </a:t>
                </a:r>
              </a:p>
            </p:txBody>
          </p:sp>
        </mc:Fallback>
      </mc:AlternateContent>
      <p:cxnSp>
        <p:nvCxnSpPr>
          <p:cNvPr id="53" name="Straight Connector 52"/>
          <p:cNvCxnSpPr>
            <a:stCxn id="45" idx="2"/>
            <a:endCxn id="45" idx="0"/>
          </p:cNvCxnSpPr>
          <p:nvPr/>
        </p:nvCxnSpPr>
        <p:spPr>
          <a:xfrm flipV="1">
            <a:off x="5789384" y="3821499"/>
            <a:ext cx="0" cy="1800000"/>
          </a:xfrm>
          <a:prstGeom prst="line">
            <a:avLst/>
          </a:prstGeom>
        </p:spPr>
        <p:style>
          <a:lnRef idx="2">
            <a:schemeClr val="dk1"/>
          </a:lnRef>
          <a:fillRef idx="0">
            <a:schemeClr val="dk1"/>
          </a:fillRef>
          <a:effectRef idx="1">
            <a:schemeClr val="dk1"/>
          </a:effectRef>
          <a:fontRef idx="minor">
            <a:schemeClr val="tx1"/>
          </a:fontRef>
        </p:style>
      </p:cxnSp>
      <p:cxnSp>
        <p:nvCxnSpPr>
          <p:cNvPr id="56" name="Straight Connector 55"/>
          <p:cNvCxnSpPr>
            <a:endCxn id="45" idx="0"/>
          </p:cNvCxnSpPr>
          <p:nvPr/>
        </p:nvCxnSpPr>
        <p:spPr>
          <a:xfrm flipV="1">
            <a:off x="4889384" y="3821499"/>
            <a:ext cx="900000" cy="1800001"/>
          </a:xfrm>
          <a:prstGeom prst="line">
            <a:avLst/>
          </a:prstGeom>
        </p:spPr>
        <p:style>
          <a:lnRef idx="2">
            <a:schemeClr val="dk1"/>
          </a:lnRef>
          <a:fillRef idx="0">
            <a:schemeClr val="dk1"/>
          </a:fillRef>
          <a:effectRef idx="1">
            <a:schemeClr val="dk1"/>
          </a:effectRef>
          <a:fontRef idx="minor">
            <a:schemeClr val="tx1"/>
          </a:fontRef>
        </p:style>
      </p:cxnSp>
      <p:cxnSp>
        <p:nvCxnSpPr>
          <p:cNvPr id="59" name="Straight Connector 58"/>
          <p:cNvCxnSpPr/>
          <p:nvPr/>
        </p:nvCxnSpPr>
        <p:spPr>
          <a:xfrm flipV="1">
            <a:off x="4898793" y="3821499"/>
            <a:ext cx="1800000" cy="1800000"/>
          </a:xfrm>
          <a:prstGeom prst="line">
            <a:avLst/>
          </a:prstGeom>
        </p:spPr>
        <p:style>
          <a:lnRef idx="2">
            <a:schemeClr val="dk1"/>
          </a:lnRef>
          <a:fillRef idx="0">
            <a:schemeClr val="dk1"/>
          </a:fillRef>
          <a:effectRef idx="1">
            <a:schemeClr val="dk1"/>
          </a:effectRef>
          <a:fontRef idx="minor">
            <a:schemeClr val="tx1"/>
          </a:fontRef>
        </p:style>
      </p:cxnSp>
      <p:cxnSp>
        <p:nvCxnSpPr>
          <p:cNvPr id="62" name="Straight Connector 61"/>
          <p:cNvCxnSpPr>
            <a:endCxn id="45" idx="3"/>
          </p:cNvCxnSpPr>
          <p:nvPr/>
        </p:nvCxnSpPr>
        <p:spPr>
          <a:xfrm flipV="1">
            <a:off x="4898793" y="4721499"/>
            <a:ext cx="1790591" cy="900001"/>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65" name="TextBox 64"/>
              <p:cNvSpPr txBox="1"/>
              <p:nvPr/>
            </p:nvSpPr>
            <p:spPr>
              <a:xfrm>
                <a:off x="5288296" y="4198504"/>
                <a:ext cx="611968" cy="6685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8</m:t>
                          </m:r>
                        </m:den>
                      </m:f>
                    </m:oMath>
                  </m:oMathPara>
                </a14:m>
                <a:endParaRPr lang="en-GB" dirty="0"/>
              </a:p>
            </p:txBody>
          </p:sp>
        </mc:Choice>
        <mc:Fallback xmlns="">
          <p:sp>
            <p:nvSpPr>
              <p:cNvPr id="65" name="TextBox 64"/>
              <p:cNvSpPr txBox="1">
                <a:spLocks noRot="1" noChangeAspect="1" noMove="1" noResize="1" noEditPoints="1" noAdjustHandles="1" noChangeArrowheads="1" noChangeShapeType="1" noTextEdit="1"/>
              </p:cNvSpPr>
              <p:nvPr/>
            </p:nvSpPr>
            <p:spPr>
              <a:xfrm>
                <a:off x="5288296" y="4198504"/>
                <a:ext cx="611968" cy="668516"/>
              </a:xfrm>
              <a:prstGeom prst="rect">
                <a:avLst/>
              </a:prstGeom>
              <a:blipFill rotWithShape="0">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4898793" y="3987001"/>
                <a:ext cx="611968" cy="6685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4</m:t>
                          </m:r>
                        </m:den>
                      </m:f>
                    </m:oMath>
                  </m:oMathPara>
                </a14:m>
                <a:endParaRPr lang="en-GB" dirty="0"/>
              </a:p>
            </p:txBody>
          </p:sp>
        </mc:Choice>
        <mc:Fallback xmlns="">
          <p:sp>
            <p:nvSpPr>
              <p:cNvPr id="66" name="TextBox 65"/>
              <p:cNvSpPr txBox="1">
                <a:spLocks noRot="1" noChangeAspect="1" noMove="1" noResize="1" noEditPoints="1" noAdjustHandles="1" noChangeArrowheads="1" noChangeShapeType="1" noTextEdit="1"/>
              </p:cNvSpPr>
              <p:nvPr/>
            </p:nvSpPr>
            <p:spPr>
              <a:xfrm>
                <a:off x="4898793" y="3987001"/>
                <a:ext cx="611968" cy="668516"/>
              </a:xfrm>
              <a:prstGeom prst="rect">
                <a:avLst/>
              </a:prstGeom>
              <a:blipFill rotWithShape="0">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5472661" y="4807382"/>
                <a:ext cx="407930" cy="4392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16</m:t>
                          </m:r>
                        </m:den>
                      </m:f>
                    </m:oMath>
                  </m:oMathPara>
                </a14:m>
                <a:endParaRPr lang="en-GB" dirty="0"/>
              </a:p>
            </p:txBody>
          </p:sp>
        </mc:Choice>
        <mc:Fallback xmlns="">
          <p:sp>
            <p:nvSpPr>
              <p:cNvPr id="67" name="TextBox 66"/>
              <p:cNvSpPr txBox="1">
                <a:spLocks noRot="1" noChangeAspect="1" noMove="1" noResize="1" noEditPoints="1" noAdjustHandles="1" noChangeArrowheads="1" noChangeShapeType="1" noTextEdit="1"/>
              </p:cNvSpPr>
              <p:nvPr/>
            </p:nvSpPr>
            <p:spPr>
              <a:xfrm>
                <a:off x="5472661" y="4807382"/>
                <a:ext cx="407930" cy="439223"/>
              </a:xfrm>
              <a:prstGeom prst="rect">
                <a:avLst/>
              </a:prstGeom>
              <a:blipFill rotWithShape="0">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5452988" y="5196989"/>
                <a:ext cx="407930" cy="4392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16</m:t>
                          </m:r>
                        </m:den>
                      </m:f>
                    </m:oMath>
                  </m:oMathPara>
                </a14:m>
                <a:endParaRPr lang="en-GB" dirty="0"/>
              </a:p>
            </p:txBody>
          </p:sp>
        </mc:Choice>
        <mc:Fallback xmlns="">
          <p:sp>
            <p:nvSpPr>
              <p:cNvPr id="68" name="TextBox 67"/>
              <p:cNvSpPr txBox="1">
                <a:spLocks noRot="1" noChangeAspect="1" noMove="1" noResize="1" noEditPoints="1" noAdjustHandles="1" noChangeArrowheads="1" noChangeShapeType="1" noTextEdit="1"/>
              </p:cNvSpPr>
              <p:nvPr/>
            </p:nvSpPr>
            <p:spPr>
              <a:xfrm>
                <a:off x="5452988" y="5196989"/>
                <a:ext cx="407930" cy="439223"/>
              </a:xfrm>
              <a:prstGeom prst="rect">
                <a:avLst/>
              </a:prstGeom>
              <a:blipFill rotWithShape="0">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5689853" y="3828972"/>
                <a:ext cx="611968" cy="6685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8</m:t>
                          </m:r>
                        </m:den>
                      </m:f>
                    </m:oMath>
                  </m:oMathPara>
                </a14:m>
                <a:endParaRPr lang="en-GB" dirty="0"/>
              </a:p>
            </p:txBody>
          </p:sp>
        </mc:Choice>
        <mc:Fallback xmlns="">
          <p:sp>
            <p:nvSpPr>
              <p:cNvPr id="69" name="TextBox 68"/>
              <p:cNvSpPr txBox="1">
                <a:spLocks noRot="1" noChangeAspect="1" noMove="1" noResize="1" noEditPoints="1" noAdjustHandles="1" noChangeArrowheads="1" noChangeShapeType="1" noTextEdit="1"/>
              </p:cNvSpPr>
              <p:nvPr/>
            </p:nvSpPr>
            <p:spPr>
              <a:xfrm>
                <a:off x="5689853" y="3828972"/>
                <a:ext cx="611968" cy="668516"/>
              </a:xfrm>
              <a:prstGeom prst="rect">
                <a:avLst/>
              </a:prstGeom>
              <a:blipFill rotWithShape="0">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5995837" y="4948459"/>
                <a:ext cx="611968" cy="670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3</m:t>
                          </m:r>
                        </m:num>
                        <m:den>
                          <m:r>
                            <a:rPr lang="en-GB" sz="2000" b="0" i="1" smtClean="0">
                              <a:latin typeface="Cambria Math" panose="02040503050406030204" pitchFamily="18" charset="0"/>
                            </a:rPr>
                            <m:t>16</m:t>
                          </m:r>
                        </m:den>
                      </m:f>
                    </m:oMath>
                  </m:oMathPara>
                </a14:m>
                <a:endParaRPr lang="en-GB" dirty="0"/>
              </a:p>
            </p:txBody>
          </p:sp>
        </mc:Choice>
        <mc:Fallback xmlns="">
          <p:sp>
            <p:nvSpPr>
              <p:cNvPr id="70" name="TextBox 69"/>
              <p:cNvSpPr txBox="1">
                <a:spLocks noRot="1" noChangeAspect="1" noMove="1" noResize="1" noEditPoints="1" noAdjustHandles="1" noChangeArrowheads="1" noChangeShapeType="1" noTextEdit="1"/>
              </p:cNvSpPr>
              <p:nvPr/>
            </p:nvSpPr>
            <p:spPr>
              <a:xfrm>
                <a:off x="5995837" y="4948459"/>
                <a:ext cx="611968" cy="670568"/>
              </a:xfrm>
              <a:prstGeom prst="rect">
                <a:avLst/>
              </a:prstGeom>
              <a:blipFill rotWithShape="0">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5981322" y="4231088"/>
                <a:ext cx="611968" cy="670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3</m:t>
                          </m:r>
                        </m:num>
                        <m:den>
                          <m:r>
                            <a:rPr lang="en-GB" sz="2000" b="0" i="1" smtClean="0">
                              <a:latin typeface="Cambria Math" panose="02040503050406030204" pitchFamily="18" charset="0"/>
                            </a:rPr>
                            <m:t>16</m:t>
                          </m:r>
                        </m:den>
                      </m:f>
                    </m:oMath>
                  </m:oMathPara>
                </a14:m>
                <a:endParaRPr lang="en-GB" dirty="0"/>
              </a:p>
            </p:txBody>
          </p:sp>
        </mc:Choice>
        <mc:Fallback xmlns="">
          <p:sp>
            <p:nvSpPr>
              <p:cNvPr id="71" name="TextBox 70"/>
              <p:cNvSpPr txBox="1">
                <a:spLocks noRot="1" noChangeAspect="1" noMove="1" noResize="1" noEditPoints="1" noAdjustHandles="1" noChangeArrowheads="1" noChangeShapeType="1" noTextEdit="1"/>
              </p:cNvSpPr>
              <p:nvPr/>
            </p:nvSpPr>
            <p:spPr>
              <a:xfrm>
                <a:off x="5981322" y="4231088"/>
                <a:ext cx="611968" cy="670568"/>
              </a:xfrm>
              <a:prstGeom prst="rect">
                <a:avLst/>
              </a:prstGeom>
              <a:blipFill rotWithShape="0">
                <a:blip r:embed="rId22"/>
                <a:stretch>
                  <a:fillRect/>
                </a:stretch>
              </a:blipFill>
            </p:spPr>
            <p:txBody>
              <a:bodyPr/>
              <a:lstStyle/>
              <a:p>
                <a:r>
                  <a:rPr lang="en-GB">
                    <a:noFill/>
                  </a:rPr>
                  <a:t> </a:t>
                </a:r>
              </a:p>
            </p:txBody>
          </p:sp>
        </mc:Fallback>
      </mc:AlternateContent>
      <p:sp>
        <p:nvSpPr>
          <p:cNvPr id="74" name="Rectangle 73"/>
          <p:cNvSpPr/>
          <p:nvPr/>
        </p:nvSpPr>
        <p:spPr>
          <a:xfrm>
            <a:off x="3099636" y="2266263"/>
            <a:ext cx="549796" cy="6392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5" name="Rectangle 74"/>
          <p:cNvSpPr/>
          <p:nvPr/>
        </p:nvSpPr>
        <p:spPr>
          <a:xfrm>
            <a:off x="2559667" y="2781299"/>
            <a:ext cx="418483" cy="5683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6" name="Rectangle 75"/>
          <p:cNvSpPr/>
          <p:nvPr/>
        </p:nvSpPr>
        <p:spPr>
          <a:xfrm>
            <a:off x="3787511" y="2550494"/>
            <a:ext cx="418483" cy="5683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7" name="Rectangle 76"/>
          <p:cNvSpPr/>
          <p:nvPr/>
        </p:nvSpPr>
        <p:spPr>
          <a:xfrm>
            <a:off x="4758215" y="1741342"/>
            <a:ext cx="418483" cy="5683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8" name="Rectangle 77"/>
          <p:cNvSpPr/>
          <p:nvPr/>
        </p:nvSpPr>
        <p:spPr>
          <a:xfrm>
            <a:off x="5221804" y="1438410"/>
            <a:ext cx="418483" cy="5683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9" name="Rectangle 78"/>
          <p:cNvSpPr/>
          <p:nvPr/>
        </p:nvSpPr>
        <p:spPr>
          <a:xfrm>
            <a:off x="5258143" y="2483265"/>
            <a:ext cx="418483" cy="5683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0" name="Rectangle 79"/>
          <p:cNvSpPr/>
          <p:nvPr/>
        </p:nvSpPr>
        <p:spPr>
          <a:xfrm>
            <a:off x="6026704" y="1821873"/>
            <a:ext cx="418483" cy="5683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1" name="Rectangle 80"/>
          <p:cNvSpPr/>
          <p:nvPr/>
        </p:nvSpPr>
        <p:spPr>
          <a:xfrm>
            <a:off x="2596921" y="3961839"/>
            <a:ext cx="418483" cy="5683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2" name="Rectangle 81"/>
          <p:cNvSpPr/>
          <p:nvPr/>
        </p:nvSpPr>
        <p:spPr>
          <a:xfrm>
            <a:off x="3336775" y="3955498"/>
            <a:ext cx="418483" cy="5683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3" name="Rectangle 82"/>
          <p:cNvSpPr/>
          <p:nvPr/>
        </p:nvSpPr>
        <p:spPr>
          <a:xfrm>
            <a:off x="3939427" y="4153322"/>
            <a:ext cx="418483" cy="5683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4" name="Rectangle 83"/>
          <p:cNvSpPr/>
          <p:nvPr/>
        </p:nvSpPr>
        <p:spPr>
          <a:xfrm>
            <a:off x="2476431" y="4761037"/>
            <a:ext cx="418483" cy="5683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5" name="Rectangle 84"/>
          <p:cNvSpPr/>
          <p:nvPr/>
        </p:nvSpPr>
        <p:spPr>
          <a:xfrm>
            <a:off x="3055374" y="4898460"/>
            <a:ext cx="418483" cy="5683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6" name="Rectangle 85"/>
          <p:cNvSpPr/>
          <p:nvPr/>
        </p:nvSpPr>
        <p:spPr>
          <a:xfrm>
            <a:off x="3851676" y="4912818"/>
            <a:ext cx="418483" cy="5683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7" name="Rectangle 86"/>
          <p:cNvSpPr/>
          <p:nvPr/>
        </p:nvSpPr>
        <p:spPr>
          <a:xfrm>
            <a:off x="5003298" y="4047406"/>
            <a:ext cx="418483" cy="5683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8" name="Rectangle 87"/>
          <p:cNvSpPr/>
          <p:nvPr/>
        </p:nvSpPr>
        <p:spPr>
          <a:xfrm>
            <a:off x="5433060" y="4306153"/>
            <a:ext cx="391744" cy="5173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9" name="Rectangle 88"/>
          <p:cNvSpPr/>
          <p:nvPr/>
        </p:nvSpPr>
        <p:spPr>
          <a:xfrm>
            <a:off x="5794655" y="3869181"/>
            <a:ext cx="354686" cy="5683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0" name="Rectangle 89"/>
          <p:cNvSpPr/>
          <p:nvPr/>
        </p:nvSpPr>
        <p:spPr>
          <a:xfrm>
            <a:off x="6141720" y="4320540"/>
            <a:ext cx="398684" cy="5496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1" name="Rectangle 90"/>
          <p:cNvSpPr/>
          <p:nvPr/>
        </p:nvSpPr>
        <p:spPr>
          <a:xfrm>
            <a:off x="6121920" y="5019601"/>
            <a:ext cx="418483" cy="5683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2" name="Rectangle 91"/>
          <p:cNvSpPr/>
          <p:nvPr/>
        </p:nvSpPr>
        <p:spPr>
          <a:xfrm>
            <a:off x="5524500" y="4826667"/>
            <a:ext cx="327660" cy="3777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3" name="Rectangle 92"/>
          <p:cNvSpPr/>
          <p:nvPr/>
        </p:nvSpPr>
        <p:spPr>
          <a:xfrm>
            <a:off x="5481397" y="5237276"/>
            <a:ext cx="327660" cy="3777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4" name="Rectangle 93"/>
          <p:cNvSpPr/>
          <p:nvPr/>
        </p:nvSpPr>
        <p:spPr>
          <a:xfrm>
            <a:off x="1904555" y="1309343"/>
            <a:ext cx="361671" cy="3631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95" name="Rectangle 94"/>
          <p:cNvSpPr/>
          <p:nvPr/>
        </p:nvSpPr>
        <p:spPr>
          <a:xfrm>
            <a:off x="4442381" y="1282678"/>
            <a:ext cx="361671" cy="3631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96" name="Rectangle 95"/>
          <p:cNvSpPr/>
          <p:nvPr/>
        </p:nvSpPr>
        <p:spPr>
          <a:xfrm>
            <a:off x="1897938" y="3717487"/>
            <a:ext cx="361671" cy="3631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97" name="Rectangle 96"/>
          <p:cNvSpPr/>
          <p:nvPr/>
        </p:nvSpPr>
        <p:spPr>
          <a:xfrm>
            <a:off x="4435764" y="3690822"/>
            <a:ext cx="361671" cy="3631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a:t>
            </a:r>
          </a:p>
        </p:txBody>
      </p:sp>
    </p:spTree>
    <p:extLst>
      <p:ext uri="{BB962C8B-B14F-4D97-AF65-F5344CB8AC3E}">
        <p14:creationId xmlns:p14="http://schemas.microsoft.com/office/powerpoint/2010/main" val="37975087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74"/>
                                        </p:tgtEl>
                                      </p:cBhvr>
                                    </p:animEffect>
                                    <p:set>
                                      <p:cBhvr>
                                        <p:cTn id="7"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8" restart="whenNotActive" fill="hold" evtFilter="cancelBubble" nodeType="interactiveSeq">
                <p:stCondLst>
                  <p:cond evt="onClick" delay="0">
                    <p:tgtEl>
                      <p:spTgt spid="7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withEffect">
                                  <p:stCondLst>
                                    <p:cond delay="0"/>
                                  </p:stCondLst>
                                  <p:childTnLst>
                                    <p:animEffect transition="out" filter="fade">
                                      <p:cBhvr>
                                        <p:cTn id="12" dur="500"/>
                                        <p:tgtEl>
                                          <p:spTgt spid="75"/>
                                        </p:tgtEl>
                                      </p:cBhvr>
                                    </p:animEffect>
                                    <p:set>
                                      <p:cBhvr>
                                        <p:cTn id="13" dur="1" fill="hold">
                                          <p:stCondLst>
                                            <p:cond delay="4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14" restart="whenNotActive" fill="hold" evtFilter="cancelBubble" nodeType="interactiveSeq">
                <p:stCondLst>
                  <p:cond evt="onClick" delay="0">
                    <p:tgtEl>
                      <p:spTgt spid="7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withEffect">
                                  <p:stCondLst>
                                    <p:cond delay="0"/>
                                  </p:stCondLst>
                                  <p:childTnLst>
                                    <p:animEffect transition="out" filter="fade">
                                      <p:cBhvr>
                                        <p:cTn id="18" dur="500"/>
                                        <p:tgtEl>
                                          <p:spTgt spid="76"/>
                                        </p:tgtEl>
                                      </p:cBhvr>
                                    </p:animEffect>
                                    <p:set>
                                      <p:cBhvr>
                                        <p:cTn id="19"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20" restart="whenNotActive" fill="hold" evtFilter="cancelBubble" nodeType="interactiveSeq">
                <p:stCondLst>
                  <p:cond evt="onClick" delay="0">
                    <p:tgtEl>
                      <p:spTgt spid="7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withEffect">
                                  <p:stCondLst>
                                    <p:cond delay="0"/>
                                  </p:stCondLst>
                                  <p:childTnLst>
                                    <p:animEffect transition="out" filter="fade">
                                      <p:cBhvr>
                                        <p:cTn id="24" dur="500"/>
                                        <p:tgtEl>
                                          <p:spTgt spid="77"/>
                                        </p:tgtEl>
                                      </p:cBhvr>
                                    </p:animEffect>
                                    <p:set>
                                      <p:cBhvr>
                                        <p:cTn id="25" dur="1" fill="hold">
                                          <p:stCondLst>
                                            <p:cond delay="499"/>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77"/>
                  </p:tgtEl>
                </p:cond>
              </p:nextCondLst>
            </p:seq>
            <p:seq concurrent="1" nextAc="seek">
              <p:cTn id="26" restart="whenNotActive" fill="hold" evtFilter="cancelBubble" nodeType="interactiveSeq">
                <p:stCondLst>
                  <p:cond evt="onClick" delay="0">
                    <p:tgtEl>
                      <p:spTgt spid="7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withEffect">
                                  <p:stCondLst>
                                    <p:cond delay="0"/>
                                  </p:stCondLst>
                                  <p:childTnLst>
                                    <p:animEffect transition="out" filter="fade">
                                      <p:cBhvr>
                                        <p:cTn id="30" dur="500"/>
                                        <p:tgtEl>
                                          <p:spTgt spid="78"/>
                                        </p:tgtEl>
                                      </p:cBhvr>
                                    </p:animEffect>
                                    <p:set>
                                      <p:cBhvr>
                                        <p:cTn id="31" dur="1" fill="hold">
                                          <p:stCondLst>
                                            <p:cond delay="499"/>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78"/>
                  </p:tgtEl>
                </p:cond>
              </p:nextCondLst>
            </p:seq>
            <p:seq concurrent="1" nextAc="seek">
              <p:cTn id="32" restart="whenNotActive" fill="hold" evtFilter="cancelBubble" nodeType="interactiveSeq">
                <p:stCondLst>
                  <p:cond evt="onClick" delay="0">
                    <p:tgtEl>
                      <p:spTgt spid="7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withEffect">
                                  <p:stCondLst>
                                    <p:cond delay="0"/>
                                  </p:stCondLst>
                                  <p:childTnLst>
                                    <p:animEffect transition="out" filter="fade">
                                      <p:cBhvr>
                                        <p:cTn id="36" dur="500"/>
                                        <p:tgtEl>
                                          <p:spTgt spid="79"/>
                                        </p:tgtEl>
                                      </p:cBhvr>
                                    </p:animEffect>
                                    <p:set>
                                      <p:cBhvr>
                                        <p:cTn id="37" dur="1" fill="hold">
                                          <p:stCondLst>
                                            <p:cond delay="4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38" restart="whenNotActive" fill="hold" evtFilter="cancelBubble" nodeType="interactiveSeq">
                <p:stCondLst>
                  <p:cond evt="onClick" delay="0">
                    <p:tgtEl>
                      <p:spTgt spid="80"/>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withEffect">
                                  <p:stCondLst>
                                    <p:cond delay="0"/>
                                  </p:stCondLst>
                                  <p:childTnLst>
                                    <p:animEffect transition="out" filter="fade">
                                      <p:cBhvr>
                                        <p:cTn id="42" dur="500"/>
                                        <p:tgtEl>
                                          <p:spTgt spid="80"/>
                                        </p:tgtEl>
                                      </p:cBhvr>
                                    </p:animEffect>
                                    <p:set>
                                      <p:cBhvr>
                                        <p:cTn id="43" dur="1" fill="hold">
                                          <p:stCondLst>
                                            <p:cond delay="499"/>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44" restart="whenNotActive" fill="hold" evtFilter="cancelBubble" nodeType="interactiveSeq">
                <p:stCondLst>
                  <p:cond evt="onClick" delay="0">
                    <p:tgtEl>
                      <p:spTgt spid="81"/>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withEffect">
                                  <p:stCondLst>
                                    <p:cond delay="0"/>
                                  </p:stCondLst>
                                  <p:childTnLst>
                                    <p:animEffect transition="out" filter="fade">
                                      <p:cBhvr>
                                        <p:cTn id="48" dur="500"/>
                                        <p:tgtEl>
                                          <p:spTgt spid="81"/>
                                        </p:tgtEl>
                                      </p:cBhvr>
                                    </p:animEffect>
                                    <p:set>
                                      <p:cBhvr>
                                        <p:cTn id="49" dur="1" fill="hold">
                                          <p:stCondLst>
                                            <p:cond delay="499"/>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50" restart="whenNotActive" fill="hold" evtFilter="cancelBubble" nodeType="interactiveSeq">
                <p:stCondLst>
                  <p:cond evt="onClick" delay="0">
                    <p:tgtEl>
                      <p:spTgt spid="82"/>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withEffect">
                                  <p:stCondLst>
                                    <p:cond delay="0"/>
                                  </p:stCondLst>
                                  <p:childTnLst>
                                    <p:animEffect transition="out" filter="fade">
                                      <p:cBhvr>
                                        <p:cTn id="54" dur="500"/>
                                        <p:tgtEl>
                                          <p:spTgt spid="82"/>
                                        </p:tgtEl>
                                      </p:cBhvr>
                                    </p:animEffect>
                                    <p:set>
                                      <p:cBhvr>
                                        <p:cTn id="55" dur="1" fill="hold">
                                          <p:stCondLst>
                                            <p:cond delay="499"/>
                                          </p:stCondLst>
                                        </p:cTn>
                                        <p:tgtEl>
                                          <p:spTgt spid="82"/>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56" restart="whenNotActive" fill="hold" evtFilter="cancelBubble" nodeType="interactiveSeq">
                <p:stCondLst>
                  <p:cond evt="onClick" delay="0">
                    <p:tgtEl>
                      <p:spTgt spid="83"/>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withEffect">
                                  <p:stCondLst>
                                    <p:cond delay="0"/>
                                  </p:stCondLst>
                                  <p:childTnLst>
                                    <p:animEffect transition="out" filter="fade">
                                      <p:cBhvr>
                                        <p:cTn id="60" dur="500"/>
                                        <p:tgtEl>
                                          <p:spTgt spid="83"/>
                                        </p:tgtEl>
                                      </p:cBhvr>
                                    </p:animEffect>
                                    <p:set>
                                      <p:cBhvr>
                                        <p:cTn id="61" dur="1" fill="hold">
                                          <p:stCondLst>
                                            <p:cond delay="4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62" restart="whenNotActive" fill="hold" evtFilter="cancelBubble" nodeType="interactiveSeq">
                <p:stCondLst>
                  <p:cond evt="onClick" delay="0">
                    <p:tgtEl>
                      <p:spTgt spid="84"/>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withEffect">
                                  <p:stCondLst>
                                    <p:cond delay="0"/>
                                  </p:stCondLst>
                                  <p:childTnLst>
                                    <p:animEffect transition="out" filter="fade">
                                      <p:cBhvr>
                                        <p:cTn id="66" dur="500"/>
                                        <p:tgtEl>
                                          <p:spTgt spid="84"/>
                                        </p:tgtEl>
                                      </p:cBhvr>
                                    </p:animEffect>
                                    <p:set>
                                      <p:cBhvr>
                                        <p:cTn id="67" dur="1" fill="hold">
                                          <p:stCondLst>
                                            <p:cond delay="499"/>
                                          </p:stCondLst>
                                        </p:cTn>
                                        <p:tgtEl>
                                          <p:spTgt spid="84"/>
                                        </p:tgtEl>
                                        <p:attrNameLst>
                                          <p:attrName>style.visibility</p:attrName>
                                        </p:attrNameLst>
                                      </p:cBhvr>
                                      <p:to>
                                        <p:strVal val="hidden"/>
                                      </p:to>
                                    </p:set>
                                  </p:childTnLst>
                                </p:cTn>
                              </p:par>
                            </p:childTnLst>
                          </p:cTn>
                        </p:par>
                      </p:childTnLst>
                    </p:cTn>
                  </p:par>
                </p:childTnLst>
              </p:cTn>
              <p:nextCondLst>
                <p:cond evt="onClick" delay="0">
                  <p:tgtEl>
                    <p:spTgt spid="84"/>
                  </p:tgtEl>
                </p:cond>
              </p:nextCondLst>
            </p:seq>
            <p:seq concurrent="1" nextAc="seek">
              <p:cTn id="68" restart="whenNotActive" fill="hold" evtFilter="cancelBubble" nodeType="interactiveSeq">
                <p:stCondLst>
                  <p:cond evt="onClick" delay="0">
                    <p:tgtEl>
                      <p:spTgt spid="85"/>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withEffect">
                                  <p:stCondLst>
                                    <p:cond delay="0"/>
                                  </p:stCondLst>
                                  <p:childTnLst>
                                    <p:animEffect transition="out" filter="fade">
                                      <p:cBhvr>
                                        <p:cTn id="72" dur="500"/>
                                        <p:tgtEl>
                                          <p:spTgt spid="85"/>
                                        </p:tgtEl>
                                      </p:cBhvr>
                                    </p:animEffect>
                                    <p:set>
                                      <p:cBhvr>
                                        <p:cTn id="73" dur="1" fill="hold">
                                          <p:stCondLst>
                                            <p:cond delay="4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85"/>
                  </p:tgtEl>
                </p:cond>
              </p:nextCondLst>
            </p:seq>
            <p:seq concurrent="1" nextAc="seek">
              <p:cTn id="74" restart="whenNotActive" fill="hold" evtFilter="cancelBubble" nodeType="interactiveSeq">
                <p:stCondLst>
                  <p:cond evt="onClick" delay="0">
                    <p:tgtEl>
                      <p:spTgt spid="86"/>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withEffect">
                                  <p:stCondLst>
                                    <p:cond delay="0"/>
                                  </p:stCondLst>
                                  <p:childTnLst>
                                    <p:animEffect transition="out" filter="fade">
                                      <p:cBhvr>
                                        <p:cTn id="78" dur="500"/>
                                        <p:tgtEl>
                                          <p:spTgt spid="86"/>
                                        </p:tgtEl>
                                      </p:cBhvr>
                                    </p:animEffect>
                                    <p:set>
                                      <p:cBhvr>
                                        <p:cTn id="79"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80" restart="whenNotActive" fill="hold" evtFilter="cancelBubble" nodeType="interactiveSeq">
                <p:stCondLst>
                  <p:cond evt="onClick" delay="0">
                    <p:tgtEl>
                      <p:spTgt spid="87"/>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withEffect">
                                  <p:stCondLst>
                                    <p:cond delay="0"/>
                                  </p:stCondLst>
                                  <p:childTnLst>
                                    <p:animEffect transition="out" filter="fade">
                                      <p:cBhvr>
                                        <p:cTn id="84" dur="500"/>
                                        <p:tgtEl>
                                          <p:spTgt spid="87"/>
                                        </p:tgtEl>
                                      </p:cBhvr>
                                    </p:animEffect>
                                    <p:set>
                                      <p:cBhvr>
                                        <p:cTn id="85" dur="1" fill="hold">
                                          <p:stCondLst>
                                            <p:cond delay="4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86" restart="whenNotActive" fill="hold" evtFilter="cancelBubble" nodeType="interactiveSeq">
                <p:stCondLst>
                  <p:cond evt="onClick" delay="0">
                    <p:tgtEl>
                      <p:spTgt spid="88"/>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withEffect">
                                  <p:stCondLst>
                                    <p:cond delay="0"/>
                                  </p:stCondLst>
                                  <p:childTnLst>
                                    <p:animEffect transition="out" filter="fade">
                                      <p:cBhvr>
                                        <p:cTn id="90" dur="500"/>
                                        <p:tgtEl>
                                          <p:spTgt spid="88"/>
                                        </p:tgtEl>
                                      </p:cBhvr>
                                    </p:animEffect>
                                    <p:set>
                                      <p:cBhvr>
                                        <p:cTn id="91" dur="1" fill="hold">
                                          <p:stCondLst>
                                            <p:cond delay="4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92" restart="whenNotActive" fill="hold" evtFilter="cancelBubble" nodeType="interactiveSeq">
                <p:stCondLst>
                  <p:cond evt="onClick" delay="0">
                    <p:tgtEl>
                      <p:spTgt spid="89"/>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withEffect">
                                  <p:stCondLst>
                                    <p:cond delay="0"/>
                                  </p:stCondLst>
                                  <p:childTnLst>
                                    <p:animEffect transition="out" filter="fade">
                                      <p:cBhvr>
                                        <p:cTn id="96" dur="500"/>
                                        <p:tgtEl>
                                          <p:spTgt spid="89"/>
                                        </p:tgtEl>
                                      </p:cBhvr>
                                    </p:animEffect>
                                    <p:set>
                                      <p:cBhvr>
                                        <p:cTn id="97" dur="1" fill="hold">
                                          <p:stCondLst>
                                            <p:cond delay="4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98" restart="whenNotActive" fill="hold" evtFilter="cancelBubble" nodeType="interactiveSeq">
                <p:stCondLst>
                  <p:cond evt="onClick" delay="0">
                    <p:tgtEl>
                      <p:spTgt spid="90"/>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withEffect">
                                  <p:stCondLst>
                                    <p:cond delay="0"/>
                                  </p:stCondLst>
                                  <p:childTnLst>
                                    <p:animEffect transition="out" filter="fade">
                                      <p:cBhvr>
                                        <p:cTn id="102" dur="500"/>
                                        <p:tgtEl>
                                          <p:spTgt spid="90"/>
                                        </p:tgtEl>
                                      </p:cBhvr>
                                    </p:animEffect>
                                    <p:set>
                                      <p:cBhvr>
                                        <p:cTn id="103" dur="1" fill="hold">
                                          <p:stCondLst>
                                            <p:cond delay="499"/>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90"/>
                  </p:tgtEl>
                </p:cond>
              </p:nextCondLst>
            </p:seq>
            <p:seq concurrent="1" nextAc="seek">
              <p:cTn id="104" restart="whenNotActive" fill="hold" evtFilter="cancelBubble" nodeType="interactiveSeq">
                <p:stCondLst>
                  <p:cond evt="onClick" delay="0">
                    <p:tgtEl>
                      <p:spTgt spid="91"/>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0" nodeType="withEffect">
                                  <p:stCondLst>
                                    <p:cond delay="0"/>
                                  </p:stCondLst>
                                  <p:childTnLst>
                                    <p:animEffect transition="out" filter="fade">
                                      <p:cBhvr>
                                        <p:cTn id="108" dur="500"/>
                                        <p:tgtEl>
                                          <p:spTgt spid="91"/>
                                        </p:tgtEl>
                                      </p:cBhvr>
                                    </p:animEffect>
                                    <p:set>
                                      <p:cBhvr>
                                        <p:cTn id="109" dur="1" fill="hold">
                                          <p:stCondLst>
                                            <p:cond delay="499"/>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91"/>
                  </p:tgtEl>
                </p:cond>
              </p:nextCondLst>
            </p:seq>
            <p:seq concurrent="1" nextAc="seek">
              <p:cTn id="110" restart="whenNotActive" fill="hold" evtFilter="cancelBubble" nodeType="interactiveSeq">
                <p:stCondLst>
                  <p:cond evt="onClick" delay="0">
                    <p:tgtEl>
                      <p:spTgt spid="92"/>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0" nodeType="withEffect">
                                  <p:stCondLst>
                                    <p:cond delay="0"/>
                                  </p:stCondLst>
                                  <p:childTnLst>
                                    <p:animEffect transition="out" filter="fade">
                                      <p:cBhvr>
                                        <p:cTn id="114" dur="500"/>
                                        <p:tgtEl>
                                          <p:spTgt spid="92"/>
                                        </p:tgtEl>
                                      </p:cBhvr>
                                    </p:animEffect>
                                    <p:set>
                                      <p:cBhvr>
                                        <p:cTn id="115" dur="1" fill="hold">
                                          <p:stCondLst>
                                            <p:cond delay="499"/>
                                          </p:stCondLst>
                                        </p:cTn>
                                        <p:tgtEl>
                                          <p:spTgt spid="92"/>
                                        </p:tgtEl>
                                        <p:attrNameLst>
                                          <p:attrName>style.visibility</p:attrName>
                                        </p:attrNameLst>
                                      </p:cBhvr>
                                      <p:to>
                                        <p:strVal val="hidden"/>
                                      </p:to>
                                    </p:set>
                                  </p:childTnLst>
                                </p:cTn>
                              </p:par>
                            </p:childTnLst>
                          </p:cTn>
                        </p:par>
                      </p:childTnLst>
                    </p:cTn>
                  </p:par>
                </p:childTnLst>
              </p:cTn>
              <p:nextCondLst>
                <p:cond evt="onClick" delay="0">
                  <p:tgtEl>
                    <p:spTgt spid="92"/>
                  </p:tgtEl>
                </p:cond>
              </p:nextCondLst>
            </p:seq>
            <p:seq concurrent="1" nextAc="seek">
              <p:cTn id="116" restart="whenNotActive" fill="hold" evtFilter="cancelBubble" nodeType="interactiveSeq">
                <p:stCondLst>
                  <p:cond evt="onClick" delay="0">
                    <p:tgtEl>
                      <p:spTgt spid="93"/>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grpId="0" nodeType="withEffect">
                                  <p:stCondLst>
                                    <p:cond delay="0"/>
                                  </p:stCondLst>
                                  <p:childTnLst>
                                    <p:animEffect transition="out" filter="fade">
                                      <p:cBhvr>
                                        <p:cTn id="120" dur="500"/>
                                        <p:tgtEl>
                                          <p:spTgt spid="93"/>
                                        </p:tgtEl>
                                      </p:cBhvr>
                                    </p:animEffect>
                                    <p:set>
                                      <p:cBhvr>
                                        <p:cTn id="121" dur="1" fill="hold">
                                          <p:stCondLst>
                                            <p:cond delay="499"/>
                                          </p:stCondLst>
                                        </p:cTn>
                                        <p:tgtEl>
                                          <p:spTgt spid="93"/>
                                        </p:tgtEl>
                                        <p:attrNameLst>
                                          <p:attrName>style.visibility</p:attrName>
                                        </p:attrNameLst>
                                      </p:cBhvr>
                                      <p:to>
                                        <p:strVal val="hidden"/>
                                      </p:to>
                                    </p:set>
                                  </p:childTnLst>
                                </p:cTn>
                              </p:par>
                            </p:childTnLst>
                          </p:cTn>
                        </p:par>
                      </p:childTnLst>
                    </p:cTn>
                  </p:par>
                </p:childTnLst>
              </p:cTn>
              <p:nextCondLst>
                <p:cond evt="onClick" delay="0">
                  <p:tgtEl>
                    <p:spTgt spid="93"/>
                  </p:tgtEl>
                </p:cond>
              </p:nextCondLst>
            </p:seq>
          </p:childTnLst>
        </p:cTn>
      </p:par>
    </p:tnLst>
    <p:bldLst>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6</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4"/>
          <p:cNvSpPr/>
          <p:nvPr/>
        </p:nvSpPr>
        <p:spPr>
          <a:xfrm>
            <a:off x="179512" y="836712"/>
            <a:ext cx="576064"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Q7</a:t>
            </a:r>
          </a:p>
        </p:txBody>
      </p:sp>
      <p:sp>
        <p:nvSpPr>
          <p:cNvPr id="6" name="Rectangle 5"/>
          <p:cNvSpPr/>
          <p:nvPr/>
        </p:nvSpPr>
        <p:spPr>
          <a:xfrm>
            <a:off x="899592" y="764704"/>
            <a:ext cx="7128792" cy="646331"/>
          </a:xfrm>
          <a:prstGeom prst="rect">
            <a:avLst/>
          </a:prstGeom>
        </p:spPr>
        <p:txBody>
          <a:bodyPr wrap="square">
            <a:spAutoFit/>
          </a:bodyPr>
          <a:lstStyle/>
          <a:p>
            <a:r>
              <a:rPr lang="en-GB" dirty="0"/>
              <a:t>[JMO 1999 A10] What fraction of the whole square is occupied by the shaded square?</a:t>
            </a:r>
          </a:p>
        </p:txBody>
      </p:sp>
      <mc:AlternateContent xmlns:mc="http://schemas.openxmlformats.org/markup-compatibility/2006" xmlns:a14="http://schemas.microsoft.com/office/drawing/2010/main">
        <mc:Choice Requires="a14">
          <p:sp>
            <p:nvSpPr>
              <p:cNvPr id="28" name="TextBox 27"/>
              <p:cNvSpPr txBox="1"/>
              <p:nvPr/>
            </p:nvSpPr>
            <p:spPr>
              <a:xfrm>
                <a:off x="5364088" y="2820174"/>
                <a:ext cx="1584176" cy="11330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600" b="0" i="1" smtClean="0">
                              <a:latin typeface="Cambria Math" panose="02040503050406030204" pitchFamily="18" charset="0"/>
                            </a:rPr>
                          </m:ctrlPr>
                        </m:fPr>
                        <m:num>
                          <m:r>
                            <a:rPr lang="en-GB" sz="3600" b="0" i="1" smtClean="0">
                              <a:latin typeface="Cambria Math"/>
                            </a:rPr>
                            <m:t>1</m:t>
                          </m:r>
                        </m:num>
                        <m:den>
                          <m:r>
                            <a:rPr lang="en-GB" sz="3600" b="0" i="1" smtClean="0">
                              <a:latin typeface="Cambria Math"/>
                            </a:rPr>
                            <m:t>10</m:t>
                          </m:r>
                        </m:den>
                      </m:f>
                    </m:oMath>
                  </m:oMathPara>
                </a14:m>
                <a:endParaRPr lang="en-GB" sz="3600" dirty="0"/>
              </a:p>
            </p:txBody>
          </p:sp>
        </mc:Choice>
        <mc:Fallback xmlns="">
          <p:sp>
            <p:nvSpPr>
              <p:cNvPr id="28" name="TextBox 27"/>
              <p:cNvSpPr txBox="1">
                <a:spLocks noRot="1" noChangeAspect="1" noMove="1" noResize="1" noEditPoints="1" noAdjustHandles="1" noChangeArrowheads="1" noChangeShapeType="1" noTextEdit="1"/>
              </p:cNvSpPr>
              <p:nvPr/>
            </p:nvSpPr>
            <p:spPr>
              <a:xfrm>
                <a:off x="5364088" y="2820174"/>
                <a:ext cx="1584176" cy="1133067"/>
              </a:xfrm>
              <a:prstGeom prst="rect">
                <a:avLst/>
              </a:prstGeom>
              <a:blipFill rotWithShape="1">
                <a:blip r:embed="rId2"/>
                <a:stretch>
                  <a:fillRect/>
                </a:stretch>
              </a:blipFill>
            </p:spPr>
            <p:txBody>
              <a:bodyPr/>
              <a:lstStyle/>
              <a:p>
                <a:r>
                  <a:rPr lang="en-GB">
                    <a:noFill/>
                  </a:rPr>
                  <a:t> </a:t>
                </a:r>
              </a:p>
            </p:txBody>
          </p:sp>
        </mc:Fallback>
      </mc:AlternateContent>
      <p:sp>
        <p:nvSpPr>
          <p:cNvPr id="29" name="Rectangle 28"/>
          <p:cNvSpPr/>
          <p:nvPr/>
        </p:nvSpPr>
        <p:spPr>
          <a:xfrm>
            <a:off x="4431816" y="2000938"/>
            <a:ext cx="3745286" cy="33853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81" name="Straight Connector 80"/>
          <p:cNvCxnSpPr/>
          <p:nvPr/>
        </p:nvCxnSpPr>
        <p:spPr>
          <a:xfrm flipH="1" flipV="1">
            <a:off x="1907624" y="2820175"/>
            <a:ext cx="1440000" cy="1"/>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87" name="Straight Connector 86"/>
          <p:cNvCxnSpPr/>
          <p:nvPr/>
        </p:nvCxnSpPr>
        <p:spPr>
          <a:xfrm>
            <a:off x="3347624" y="2799819"/>
            <a:ext cx="0" cy="2160000"/>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88" name="Straight Connector 87"/>
          <p:cNvCxnSpPr/>
          <p:nvPr/>
        </p:nvCxnSpPr>
        <p:spPr>
          <a:xfrm flipH="1" flipV="1">
            <a:off x="1838325" y="3038475"/>
            <a:ext cx="1509299" cy="501700"/>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91" name="Straight Connector 90"/>
          <p:cNvCxnSpPr/>
          <p:nvPr/>
        </p:nvCxnSpPr>
        <p:spPr>
          <a:xfrm flipH="1" flipV="1">
            <a:off x="1614488" y="3690938"/>
            <a:ext cx="1735932" cy="545307"/>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101" name="Straight Connector 100"/>
          <p:cNvCxnSpPr/>
          <p:nvPr/>
        </p:nvCxnSpPr>
        <p:spPr>
          <a:xfrm flipV="1">
            <a:off x="2700338" y="2839051"/>
            <a:ext cx="641794" cy="1923449"/>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103" name="Straight Connector 102"/>
          <p:cNvCxnSpPr/>
          <p:nvPr/>
        </p:nvCxnSpPr>
        <p:spPr>
          <a:xfrm flipV="1">
            <a:off x="2071691" y="2839052"/>
            <a:ext cx="550442" cy="1709136"/>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sp>
        <p:nvSpPr>
          <p:cNvPr id="104" name="Freeform 103"/>
          <p:cNvSpPr/>
          <p:nvPr/>
        </p:nvSpPr>
        <p:spPr>
          <a:xfrm>
            <a:off x="1404938" y="3681413"/>
            <a:ext cx="881062" cy="866775"/>
          </a:xfrm>
          <a:custGeom>
            <a:avLst/>
            <a:gdLst>
              <a:gd name="connsiteX0" fmla="*/ 0 w 881062"/>
              <a:gd name="connsiteY0" fmla="*/ 642937 h 866775"/>
              <a:gd name="connsiteX1" fmla="*/ 219075 w 881062"/>
              <a:gd name="connsiteY1" fmla="*/ 0 h 866775"/>
              <a:gd name="connsiteX2" fmla="*/ 881062 w 881062"/>
              <a:gd name="connsiteY2" fmla="*/ 209550 h 866775"/>
              <a:gd name="connsiteX3" fmla="*/ 661987 w 881062"/>
              <a:gd name="connsiteY3" fmla="*/ 866775 h 866775"/>
              <a:gd name="connsiteX4" fmla="*/ 0 w 881062"/>
              <a:gd name="connsiteY4" fmla="*/ 642937 h 866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062" h="866775">
                <a:moveTo>
                  <a:pt x="0" y="642937"/>
                </a:moveTo>
                <a:lnTo>
                  <a:pt x="219075" y="0"/>
                </a:lnTo>
                <a:lnTo>
                  <a:pt x="881062" y="209550"/>
                </a:lnTo>
                <a:lnTo>
                  <a:pt x="661987" y="866775"/>
                </a:lnTo>
                <a:lnTo>
                  <a:pt x="0" y="6429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5" name="Group 134"/>
          <p:cNvGrpSpPr/>
          <p:nvPr/>
        </p:nvGrpSpPr>
        <p:grpSpPr>
          <a:xfrm>
            <a:off x="1194620" y="2824034"/>
            <a:ext cx="721761" cy="2166166"/>
            <a:chOff x="1185863" y="2820172"/>
            <a:chExt cx="721761" cy="2166166"/>
          </a:xfrm>
        </p:grpSpPr>
        <p:cxnSp>
          <p:nvCxnSpPr>
            <p:cNvPr id="83" name="Straight Connector 82"/>
            <p:cNvCxnSpPr/>
            <p:nvPr/>
          </p:nvCxnSpPr>
          <p:spPr>
            <a:xfrm>
              <a:off x="1187624" y="2820173"/>
              <a:ext cx="0" cy="2160000"/>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102" name="Straight Connector 101"/>
            <p:cNvCxnSpPr/>
            <p:nvPr/>
          </p:nvCxnSpPr>
          <p:spPr>
            <a:xfrm flipV="1">
              <a:off x="1185863" y="2839054"/>
              <a:ext cx="721761" cy="2147284"/>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118" name="Straight Connector 117"/>
            <p:cNvCxnSpPr/>
            <p:nvPr/>
          </p:nvCxnSpPr>
          <p:spPr>
            <a:xfrm rot="5400000" flipV="1">
              <a:off x="1415424" y="2600919"/>
              <a:ext cx="217314" cy="655823"/>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119" name="Straight Connector 118"/>
            <p:cNvCxnSpPr/>
            <p:nvPr/>
          </p:nvCxnSpPr>
          <p:spPr>
            <a:xfrm rot="5400000" flipV="1">
              <a:off x="1344476" y="3415796"/>
              <a:ext cx="140863" cy="426495"/>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120" name="Straight Connector 119"/>
            <p:cNvCxnSpPr/>
            <p:nvPr/>
          </p:nvCxnSpPr>
          <p:spPr>
            <a:xfrm rot="5400000" flipV="1">
              <a:off x="1269454" y="4186888"/>
              <a:ext cx="77659" cy="213249"/>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131" name="Straight Connector 130"/>
            <p:cNvCxnSpPr/>
            <p:nvPr/>
          </p:nvCxnSpPr>
          <p:spPr>
            <a:xfrm flipH="1" flipV="1">
              <a:off x="1196169" y="2820172"/>
              <a:ext cx="711455" cy="2"/>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grpSp>
      <p:cxnSp>
        <p:nvCxnSpPr>
          <p:cNvPr id="139" name="Straight Connector 138"/>
          <p:cNvCxnSpPr>
            <a:stCxn id="104" idx="0"/>
          </p:cNvCxnSpPr>
          <p:nvPr/>
        </p:nvCxnSpPr>
        <p:spPr>
          <a:xfrm flipV="1">
            <a:off x="1404938" y="2820172"/>
            <a:ext cx="521124" cy="1504178"/>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grpSp>
        <p:nvGrpSpPr>
          <p:cNvPr id="157" name="Group 156"/>
          <p:cNvGrpSpPr/>
          <p:nvPr/>
        </p:nvGrpSpPr>
        <p:grpSpPr>
          <a:xfrm>
            <a:off x="1926062" y="4548188"/>
            <a:ext cx="1416070" cy="431986"/>
            <a:chOff x="1926062" y="4548188"/>
            <a:chExt cx="1416070" cy="431986"/>
          </a:xfrm>
        </p:grpSpPr>
        <p:cxnSp>
          <p:nvCxnSpPr>
            <p:cNvPr id="90" name="Straight Connector 89"/>
            <p:cNvCxnSpPr>
              <a:stCxn id="104" idx="3"/>
            </p:cNvCxnSpPr>
            <p:nvPr/>
          </p:nvCxnSpPr>
          <p:spPr>
            <a:xfrm>
              <a:off x="2066925" y="4548188"/>
              <a:ext cx="1275207" cy="411631"/>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108" name="Straight Connector 107"/>
            <p:cNvCxnSpPr>
              <a:endCxn id="104" idx="3"/>
            </p:cNvCxnSpPr>
            <p:nvPr/>
          </p:nvCxnSpPr>
          <p:spPr>
            <a:xfrm flipV="1">
              <a:off x="1926062" y="4548188"/>
              <a:ext cx="140863" cy="426495"/>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111" name="Straight Connector 110"/>
            <p:cNvCxnSpPr/>
            <p:nvPr/>
          </p:nvCxnSpPr>
          <p:spPr>
            <a:xfrm flipV="1">
              <a:off x="2622133" y="4760119"/>
              <a:ext cx="80586" cy="214567"/>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143" name="Straight Connector 142"/>
            <p:cNvCxnSpPr/>
            <p:nvPr/>
          </p:nvCxnSpPr>
          <p:spPr>
            <a:xfrm flipH="1" flipV="1">
              <a:off x="1926062" y="4980173"/>
              <a:ext cx="1416070" cy="1"/>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grpSp>
      <p:grpSp>
        <p:nvGrpSpPr>
          <p:cNvPr id="152" name="Group 151"/>
          <p:cNvGrpSpPr/>
          <p:nvPr/>
        </p:nvGrpSpPr>
        <p:grpSpPr>
          <a:xfrm>
            <a:off x="1186282" y="4324351"/>
            <a:ext cx="879301" cy="655823"/>
            <a:chOff x="1187624" y="4324350"/>
            <a:chExt cx="879301" cy="655823"/>
          </a:xfrm>
        </p:grpSpPr>
        <p:cxnSp>
          <p:nvCxnSpPr>
            <p:cNvPr id="86" name="Straight Connector 85"/>
            <p:cNvCxnSpPr/>
            <p:nvPr/>
          </p:nvCxnSpPr>
          <p:spPr>
            <a:xfrm flipH="1">
              <a:off x="1187624" y="4980173"/>
              <a:ext cx="738438" cy="0"/>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105" name="Straight Connector 104"/>
            <p:cNvCxnSpPr>
              <a:endCxn id="104" idx="0"/>
            </p:cNvCxnSpPr>
            <p:nvPr/>
          </p:nvCxnSpPr>
          <p:spPr>
            <a:xfrm flipV="1">
              <a:off x="1187624" y="4324350"/>
              <a:ext cx="217314" cy="655823"/>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115" name="Straight Connector 114"/>
            <p:cNvCxnSpPr>
              <a:stCxn id="104" idx="3"/>
            </p:cNvCxnSpPr>
            <p:nvPr/>
          </p:nvCxnSpPr>
          <p:spPr>
            <a:xfrm flipH="1" flipV="1">
              <a:off x="1404938" y="4324350"/>
              <a:ext cx="661987" cy="223838"/>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149" name="Straight Connector 148"/>
            <p:cNvCxnSpPr/>
            <p:nvPr/>
          </p:nvCxnSpPr>
          <p:spPr>
            <a:xfrm flipV="1">
              <a:off x="1926062" y="4548187"/>
              <a:ext cx="140863" cy="426495"/>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grpSp>
      <p:cxnSp>
        <p:nvCxnSpPr>
          <p:cNvPr id="158" name="Straight Connector 157"/>
          <p:cNvCxnSpPr>
            <a:stCxn id="104" idx="0"/>
          </p:cNvCxnSpPr>
          <p:nvPr/>
        </p:nvCxnSpPr>
        <p:spPr>
          <a:xfrm>
            <a:off x="1404938" y="4324350"/>
            <a:ext cx="1952991" cy="635469"/>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sp>
        <p:nvSpPr>
          <p:cNvPr id="35" name="TextBox 34"/>
          <p:cNvSpPr txBox="1"/>
          <p:nvPr/>
        </p:nvSpPr>
        <p:spPr>
          <a:xfrm>
            <a:off x="5798793" y="121996"/>
            <a:ext cx="3119972" cy="369332"/>
          </a:xfrm>
          <a:prstGeom prst="rect">
            <a:avLst/>
          </a:prstGeom>
          <a:noFill/>
        </p:spPr>
        <p:txBody>
          <a:bodyPr wrap="square" rtlCol="0">
            <a:spAutoFit/>
          </a:bodyPr>
          <a:lstStyle/>
          <a:p>
            <a:pPr algn="r"/>
            <a:r>
              <a:rPr lang="en-GB" dirty="0">
                <a:solidFill>
                  <a:schemeClr val="bg1"/>
                </a:solidFill>
              </a:rPr>
              <a:t>(Questions on provided sheet)</a:t>
            </a:r>
          </a:p>
        </p:txBody>
      </p:sp>
    </p:spTree>
    <p:extLst>
      <p:ext uri="{BB962C8B-B14F-4D97-AF65-F5344CB8AC3E}">
        <p14:creationId xmlns:p14="http://schemas.microsoft.com/office/powerpoint/2010/main" val="11720464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par>
                                <p:cTn id="8" presetID="42" presetClass="path" presetSubtype="0" accel="50000" decel="50000" fill="hold" nodeType="withEffect">
                                  <p:stCondLst>
                                    <p:cond delay="0"/>
                                  </p:stCondLst>
                                  <p:childTnLst>
                                    <p:animMotion origin="layout" path="M 1.11111E-6 4.07407E-6 L 0.23576 -0.00162 " pathEditMode="relative" rAng="0" ptsTypes="AA">
                                      <p:cBhvr>
                                        <p:cTn id="9" dur="2000" fill="hold"/>
                                        <p:tgtEl>
                                          <p:spTgt spid="135"/>
                                        </p:tgtEl>
                                        <p:attrNameLst>
                                          <p:attrName>ppt_x</p:attrName>
                                          <p:attrName>ppt_y</p:attrName>
                                        </p:attrNameLst>
                                      </p:cBhvr>
                                      <p:rCtr x="11788" y="-93"/>
                                    </p:animMotion>
                                  </p:childTnLst>
                                </p:cTn>
                              </p:par>
                              <p:par>
                                <p:cTn id="10" presetID="42" presetClass="path" presetSubtype="0" accel="50000" decel="50000" fill="hold" nodeType="withEffect">
                                  <p:stCondLst>
                                    <p:cond delay="0"/>
                                  </p:stCondLst>
                                  <p:childTnLst>
                                    <p:animMotion origin="layout" path="M 2.22222E-6 -7.40741E-7 L 0.23437 -0.31643 " pathEditMode="relative" rAng="0" ptsTypes="AA">
                                      <p:cBhvr>
                                        <p:cTn id="11" dur="2000" fill="hold"/>
                                        <p:tgtEl>
                                          <p:spTgt spid="152"/>
                                        </p:tgtEl>
                                        <p:attrNameLst>
                                          <p:attrName>ppt_x</p:attrName>
                                          <p:attrName>ppt_y</p:attrName>
                                        </p:attrNameLst>
                                      </p:cBhvr>
                                      <p:rCtr x="11719" y="-15833"/>
                                    </p:animMotion>
                                  </p:childTnLst>
                                </p:cTn>
                              </p:par>
                              <p:par>
                                <p:cTn id="12" presetID="42" presetClass="path" presetSubtype="0" accel="50000" decel="50000" fill="hold" nodeType="withEffect">
                                  <p:stCondLst>
                                    <p:cond delay="0"/>
                                  </p:stCondLst>
                                  <p:childTnLst>
                                    <p:animMotion origin="layout" path="M -8.33333E-7 4.07407E-6 L 0.00052 -0.31737 " pathEditMode="relative" rAng="0" ptsTypes="AA">
                                      <p:cBhvr>
                                        <p:cTn id="13" dur="2200" fill="hold"/>
                                        <p:tgtEl>
                                          <p:spTgt spid="157"/>
                                        </p:tgtEl>
                                        <p:attrNameLst>
                                          <p:attrName>ppt_x</p:attrName>
                                          <p:attrName>ppt_y</p:attrName>
                                        </p:attrNameLst>
                                      </p:cBhvr>
                                      <p:rCtr x="17" y="-15880"/>
                                    </p:animMotion>
                                  </p:childTnLst>
                                </p:cTn>
                              </p:par>
                            </p:childTnLst>
                          </p:cTn>
                        </p:par>
                      </p:childTnLst>
                    </p:cTn>
                  </p:par>
                </p:childTnLst>
              </p:cTn>
              <p:nextCondLst>
                <p:cond evt="onClick" delay="0">
                  <p:tgtEl>
                    <p:spTgt spid="29"/>
                  </p:tgtEl>
                </p:cond>
              </p:nextCondLst>
            </p:seq>
          </p:childTnLst>
        </p:cTn>
      </p:par>
    </p:tnLst>
    <p:bldLst>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p:cNvCxnSpPr/>
          <p:nvPr/>
        </p:nvCxnSpPr>
        <p:spPr>
          <a:xfrm flipH="1" flipV="1">
            <a:off x="6587431" y="3068960"/>
            <a:ext cx="1959669" cy="444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5762600" y="2495550"/>
            <a:ext cx="793750" cy="6350"/>
          </a:xfrm>
          <a:prstGeom prst="line">
            <a:avLst/>
          </a:prstGeom>
        </p:spPr>
        <p:style>
          <a:lnRef idx="1">
            <a:schemeClr val="dk1"/>
          </a:lnRef>
          <a:fillRef idx="0">
            <a:schemeClr val="dk1"/>
          </a:fillRef>
          <a:effectRef idx="0">
            <a:schemeClr val="dk1"/>
          </a:effectRef>
          <a:fontRef idx="minor">
            <a:schemeClr val="tx1"/>
          </a:fontRef>
        </p:style>
      </p:cxn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Changes which preserve perimeter</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611560" y="4365104"/>
            <a:ext cx="3506117" cy="1575291"/>
          </a:xfrm>
          <a:prstGeom prst="rect">
            <a:avLst/>
          </a:prstGeom>
          <a:noFill/>
          <a:ln>
            <a:noFill/>
          </a:ln>
        </p:spPr>
      </p:pic>
      <p:sp>
        <p:nvSpPr>
          <p:cNvPr id="6" name="Rectangle 5"/>
          <p:cNvSpPr/>
          <p:nvPr/>
        </p:nvSpPr>
        <p:spPr>
          <a:xfrm>
            <a:off x="611560" y="908720"/>
            <a:ext cx="3168352" cy="1800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8" name="Straight Connector 7"/>
          <p:cNvCxnSpPr/>
          <p:nvPr/>
        </p:nvCxnSpPr>
        <p:spPr>
          <a:xfrm>
            <a:off x="3779912" y="2060848"/>
            <a:ext cx="0" cy="648072"/>
          </a:xfrm>
          <a:prstGeom prst="line">
            <a:avLst/>
          </a:prstGeom>
          <a:ln w="76200"/>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7758088" y="3051820"/>
            <a:ext cx="789012" cy="8880"/>
          </a:xfrm>
          <a:prstGeom prst="line">
            <a:avLst/>
          </a:prstGeom>
          <a:ln w="76200"/>
        </p:spPr>
        <p:style>
          <a:lnRef idx="3">
            <a:schemeClr val="accent1"/>
          </a:lnRef>
          <a:fillRef idx="0">
            <a:schemeClr val="accent1"/>
          </a:fillRef>
          <a:effectRef idx="2">
            <a:schemeClr val="accent1"/>
          </a:effectRef>
          <a:fontRef idx="minor">
            <a:schemeClr val="tx1"/>
          </a:fontRef>
        </p:style>
      </p:cxnSp>
      <p:cxnSp>
        <p:nvCxnSpPr>
          <p:cNvPr id="11" name="Straight Connector 10"/>
          <p:cNvCxnSpPr/>
          <p:nvPr/>
        </p:nvCxnSpPr>
        <p:spPr>
          <a:xfrm>
            <a:off x="1780456" y="2077368"/>
            <a:ext cx="1999456" cy="0"/>
          </a:xfrm>
          <a:prstGeom prst="line">
            <a:avLst/>
          </a:prstGeom>
          <a:ln w="762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2" name="Straight Connector 11"/>
          <p:cNvCxnSpPr/>
          <p:nvPr/>
        </p:nvCxnSpPr>
        <p:spPr>
          <a:xfrm>
            <a:off x="1763687" y="2077368"/>
            <a:ext cx="1" cy="631552"/>
          </a:xfrm>
          <a:prstGeom prst="line">
            <a:avLst/>
          </a:prstGeom>
          <a:ln w="762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9" name="Straight Connector 18"/>
          <p:cNvCxnSpPr/>
          <p:nvPr/>
        </p:nvCxnSpPr>
        <p:spPr>
          <a:xfrm flipH="1">
            <a:off x="4281140" y="876970"/>
            <a:ext cx="1249002" cy="216024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H="1">
            <a:off x="4281140" y="3035300"/>
            <a:ext cx="1157610" cy="191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H="1" flipV="1">
            <a:off x="5530144" y="876970"/>
            <a:ext cx="1026206" cy="162493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flipH="1">
            <a:off x="5433269" y="2489200"/>
            <a:ext cx="342031" cy="548010"/>
          </a:xfrm>
          <a:prstGeom prst="line">
            <a:avLst/>
          </a:prstGeom>
        </p:spPr>
        <p:style>
          <a:lnRef idx="1">
            <a:schemeClr val="dk1"/>
          </a:lnRef>
          <a:fillRef idx="0">
            <a:schemeClr val="dk1"/>
          </a:fillRef>
          <a:effectRef idx="0">
            <a:schemeClr val="dk1"/>
          </a:effectRef>
          <a:fontRef idx="minor">
            <a:schemeClr val="tx1"/>
          </a:fontRef>
        </p:style>
      </p:cxnSp>
      <p:sp>
        <p:nvSpPr>
          <p:cNvPr id="37" name="Right Arrow 36"/>
          <p:cNvSpPr/>
          <p:nvPr/>
        </p:nvSpPr>
        <p:spPr>
          <a:xfrm>
            <a:off x="6444208" y="1628800"/>
            <a:ext cx="648072" cy="43204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38" name="Straight Connector 37"/>
          <p:cNvCxnSpPr/>
          <p:nvPr/>
        </p:nvCxnSpPr>
        <p:spPr>
          <a:xfrm flipH="1">
            <a:off x="6587431" y="908720"/>
            <a:ext cx="1249002" cy="2160240"/>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flipH="1" flipV="1">
            <a:off x="7836435" y="908720"/>
            <a:ext cx="1026206" cy="1624930"/>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flipH="1">
            <a:off x="8514260" y="2520950"/>
            <a:ext cx="342031" cy="548010"/>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V="1">
            <a:off x="5448300" y="2476500"/>
            <a:ext cx="342900" cy="571501"/>
          </a:xfrm>
          <a:prstGeom prst="line">
            <a:avLst/>
          </a:prstGeom>
          <a:ln w="762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47" name="Straight Connector 46"/>
          <p:cNvCxnSpPr/>
          <p:nvPr/>
        </p:nvCxnSpPr>
        <p:spPr>
          <a:xfrm flipH="1">
            <a:off x="5740400" y="2501900"/>
            <a:ext cx="825500" cy="0"/>
          </a:xfrm>
          <a:prstGeom prst="line">
            <a:avLst/>
          </a:prstGeom>
          <a:ln w="762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a:xfrm flipV="1">
            <a:off x="8521700" y="2514600"/>
            <a:ext cx="336550" cy="565151"/>
          </a:xfrm>
          <a:prstGeom prst="line">
            <a:avLst/>
          </a:prstGeom>
          <a:ln w="76200"/>
        </p:spPr>
        <p:style>
          <a:lnRef idx="3">
            <a:schemeClr val="accent1"/>
          </a:lnRef>
          <a:fillRef idx="0">
            <a:schemeClr val="accent1"/>
          </a:fillRef>
          <a:effectRef idx="2">
            <a:schemeClr val="accent1"/>
          </a:effectRef>
          <a:fontRef idx="minor">
            <a:schemeClr val="tx1"/>
          </a:fontRef>
        </p:style>
      </p:cxnSp>
      <p:sp>
        <p:nvSpPr>
          <p:cNvPr id="56" name="TextBox 55"/>
          <p:cNvSpPr txBox="1"/>
          <p:nvPr/>
        </p:nvSpPr>
        <p:spPr>
          <a:xfrm>
            <a:off x="4613510" y="1553659"/>
            <a:ext cx="360040" cy="400110"/>
          </a:xfrm>
          <a:prstGeom prst="rect">
            <a:avLst/>
          </a:prstGeom>
          <a:noFill/>
        </p:spPr>
        <p:txBody>
          <a:bodyPr wrap="square" rtlCol="0">
            <a:spAutoFit/>
          </a:bodyPr>
          <a:lstStyle/>
          <a:p>
            <a:r>
              <a:rPr lang="en-GB" sz="2000" dirty="0"/>
              <a:t>8</a:t>
            </a:r>
          </a:p>
        </p:txBody>
      </p:sp>
      <p:sp>
        <p:nvSpPr>
          <p:cNvPr id="57" name="TextBox 56"/>
          <p:cNvSpPr txBox="1"/>
          <p:nvPr/>
        </p:nvSpPr>
        <p:spPr>
          <a:xfrm>
            <a:off x="5626211" y="2622262"/>
            <a:ext cx="360040" cy="400110"/>
          </a:xfrm>
          <a:prstGeom prst="rect">
            <a:avLst/>
          </a:prstGeom>
          <a:noFill/>
        </p:spPr>
        <p:txBody>
          <a:bodyPr wrap="square" rtlCol="0">
            <a:spAutoFit/>
          </a:bodyPr>
          <a:lstStyle/>
          <a:p>
            <a:r>
              <a:rPr lang="en-GB" sz="2000" dirty="0"/>
              <a:t>1</a:t>
            </a:r>
          </a:p>
        </p:txBody>
      </p:sp>
      <p:sp>
        <p:nvSpPr>
          <p:cNvPr id="58" name="TextBox 57"/>
          <p:cNvSpPr txBox="1"/>
          <p:nvPr/>
        </p:nvSpPr>
        <p:spPr>
          <a:xfrm>
            <a:off x="7071153" y="1386957"/>
            <a:ext cx="360040" cy="400110"/>
          </a:xfrm>
          <a:prstGeom prst="rect">
            <a:avLst/>
          </a:prstGeom>
          <a:noFill/>
        </p:spPr>
        <p:txBody>
          <a:bodyPr wrap="square" rtlCol="0">
            <a:spAutoFit/>
          </a:bodyPr>
          <a:lstStyle/>
          <a:p>
            <a:r>
              <a:rPr lang="en-GB" sz="2000" dirty="0"/>
              <a:t>8</a:t>
            </a:r>
          </a:p>
        </p:txBody>
      </p:sp>
      <p:sp>
        <p:nvSpPr>
          <p:cNvPr id="59" name="TextBox 58"/>
          <p:cNvSpPr txBox="1"/>
          <p:nvPr/>
        </p:nvSpPr>
        <p:spPr>
          <a:xfrm>
            <a:off x="8367080" y="2542172"/>
            <a:ext cx="360040" cy="400110"/>
          </a:xfrm>
          <a:prstGeom prst="rect">
            <a:avLst/>
          </a:prstGeom>
          <a:noFill/>
        </p:spPr>
        <p:txBody>
          <a:bodyPr wrap="square" rtlCol="0">
            <a:spAutoFit/>
          </a:bodyPr>
          <a:lstStyle/>
          <a:p>
            <a:r>
              <a:rPr lang="en-GB" sz="2000" dirty="0"/>
              <a:t>1</a:t>
            </a:r>
          </a:p>
        </p:txBody>
      </p:sp>
      <p:sp>
        <p:nvSpPr>
          <p:cNvPr id="60" name="TextBox 59"/>
          <p:cNvSpPr txBox="1"/>
          <p:nvPr/>
        </p:nvSpPr>
        <p:spPr>
          <a:xfrm>
            <a:off x="6948264" y="3079751"/>
            <a:ext cx="1778856" cy="369332"/>
          </a:xfrm>
          <a:prstGeom prst="rect">
            <a:avLst/>
          </a:prstGeom>
          <a:noFill/>
        </p:spPr>
        <p:txBody>
          <a:bodyPr wrap="square" rtlCol="0">
            <a:spAutoFit/>
          </a:bodyPr>
          <a:lstStyle/>
          <a:p>
            <a:r>
              <a:rPr lang="en-GB" dirty="0"/>
              <a:t>Perimeter = </a:t>
            </a:r>
            <a:r>
              <a:rPr lang="en-GB" b="1" dirty="0"/>
              <a:t>23</a:t>
            </a:r>
          </a:p>
        </p:txBody>
      </p:sp>
      <p:sp>
        <p:nvSpPr>
          <p:cNvPr id="61" name="Rectangle 60"/>
          <p:cNvSpPr/>
          <p:nvPr/>
        </p:nvSpPr>
        <p:spPr>
          <a:xfrm>
            <a:off x="4301431" y="4342593"/>
            <a:ext cx="4572000" cy="1477328"/>
          </a:xfrm>
          <a:prstGeom prst="rect">
            <a:avLst/>
          </a:prstGeom>
        </p:spPr>
        <p:txBody>
          <a:bodyPr>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[JMC 2008 Q8] The shape on the right is made up of three rectangles, each measuring 3cm by 1cm. What is the perimeter of the shape?</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a:latin typeface="Calibri" panose="020F0502020204030204" pitchFamily="34" charset="0"/>
                <a:ea typeface="Calibri" panose="020F0502020204030204" pitchFamily="34" charset="0"/>
                <a:cs typeface="Times New Roman" panose="02020603050405020304" pitchFamily="18" charset="0"/>
              </a:rPr>
              <a:t>A  16cm	B   18cm	C   20cm	</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a:latin typeface="Calibri" panose="020F0502020204030204" pitchFamily="34" charset="0"/>
                <a:ea typeface="Calibri" panose="020F0502020204030204" pitchFamily="34" charset="0"/>
                <a:cs typeface="Times New Roman" panose="02020603050405020304" pitchFamily="18" charset="0"/>
              </a:rPr>
              <a:t>D   24cm	E   More information needed</a:t>
            </a:r>
            <a:endParaRPr lang="en-GB" dirty="0"/>
          </a:p>
        </p:txBody>
      </p:sp>
      <p:sp>
        <p:nvSpPr>
          <p:cNvPr id="62" name="Rectangle 61"/>
          <p:cNvSpPr/>
          <p:nvPr/>
        </p:nvSpPr>
        <p:spPr>
          <a:xfrm>
            <a:off x="877850" y="5982693"/>
            <a:ext cx="1296144" cy="5346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A</a:t>
            </a:r>
            <a:endParaRPr lang="en-GB" b="1" dirty="0"/>
          </a:p>
        </p:txBody>
      </p:sp>
      <p:sp>
        <p:nvSpPr>
          <p:cNvPr id="63" name="Rectangle 62"/>
          <p:cNvSpPr/>
          <p:nvPr/>
        </p:nvSpPr>
        <p:spPr>
          <a:xfrm>
            <a:off x="2472396" y="5977187"/>
            <a:ext cx="1296144" cy="5346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B</a:t>
            </a:r>
            <a:endParaRPr lang="en-GB" b="1" dirty="0"/>
          </a:p>
        </p:txBody>
      </p:sp>
      <p:sp>
        <p:nvSpPr>
          <p:cNvPr id="64" name="Rectangle 63"/>
          <p:cNvSpPr/>
          <p:nvPr/>
        </p:nvSpPr>
        <p:spPr>
          <a:xfrm>
            <a:off x="4063073" y="5977185"/>
            <a:ext cx="1296144" cy="5346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C</a:t>
            </a:r>
            <a:endParaRPr lang="en-GB" b="1" dirty="0"/>
          </a:p>
        </p:txBody>
      </p:sp>
      <p:sp>
        <p:nvSpPr>
          <p:cNvPr id="65" name="Rectangle 64"/>
          <p:cNvSpPr/>
          <p:nvPr/>
        </p:nvSpPr>
        <p:spPr>
          <a:xfrm>
            <a:off x="5657619" y="5977186"/>
            <a:ext cx="1296144" cy="5346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D</a:t>
            </a:r>
            <a:endParaRPr lang="en-GB" b="1" dirty="0"/>
          </a:p>
        </p:txBody>
      </p:sp>
      <p:sp>
        <p:nvSpPr>
          <p:cNvPr id="66" name="Rectangle 65"/>
          <p:cNvSpPr/>
          <p:nvPr/>
        </p:nvSpPr>
        <p:spPr>
          <a:xfrm>
            <a:off x="7226010" y="5977185"/>
            <a:ext cx="1296144" cy="5346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E</a:t>
            </a:r>
            <a:endParaRPr lang="en-GB" b="1" dirty="0"/>
          </a:p>
        </p:txBody>
      </p:sp>
      <p:sp>
        <p:nvSpPr>
          <p:cNvPr id="67" name="TextBox 66"/>
          <p:cNvSpPr txBox="1"/>
          <p:nvPr/>
        </p:nvSpPr>
        <p:spPr>
          <a:xfrm>
            <a:off x="540532" y="2762250"/>
            <a:ext cx="3358430" cy="1200329"/>
          </a:xfrm>
          <a:prstGeom prst="rect">
            <a:avLst/>
          </a:prstGeom>
          <a:noFill/>
        </p:spPr>
        <p:txBody>
          <a:bodyPr wrap="square" rtlCol="0">
            <a:spAutoFit/>
          </a:bodyPr>
          <a:lstStyle/>
          <a:p>
            <a:r>
              <a:rPr lang="en-GB" dirty="0"/>
              <a:t>We’ve seen that cutting a corner out of a rectangle for example preserves perimeter (the red and blue lines are equal in length)</a:t>
            </a:r>
          </a:p>
        </p:txBody>
      </p:sp>
      <p:cxnSp>
        <p:nvCxnSpPr>
          <p:cNvPr id="70" name="Straight Connector 69"/>
          <p:cNvCxnSpPr/>
          <p:nvPr/>
        </p:nvCxnSpPr>
        <p:spPr>
          <a:xfrm>
            <a:off x="1764157" y="2700040"/>
            <a:ext cx="1981578" cy="10109"/>
          </a:xfrm>
          <a:prstGeom prst="line">
            <a:avLst/>
          </a:prstGeom>
          <a:ln w="76200"/>
        </p:spPr>
        <p:style>
          <a:lnRef idx="3">
            <a:schemeClr val="accent1"/>
          </a:lnRef>
          <a:fillRef idx="0">
            <a:schemeClr val="accent1"/>
          </a:fillRef>
          <a:effectRef idx="2">
            <a:schemeClr val="accent1"/>
          </a:effectRef>
          <a:fontRef idx="minor">
            <a:schemeClr val="tx1"/>
          </a:fontRef>
        </p:style>
      </p:cxnSp>
      <p:cxnSp>
        <p:nvCxnSpPr>
          <p:cNvPr id="73" name="Straight Connector 72"/>
          <p:cNvCxnSpPr/>
          <p:nvPr/>
        </p:nvCxnSpPr>
        <p:spPr>
          <a:xfrm>
            <a:off x="0" y="4077072"/>
            <a:ext cx="9142856" cy="0"/>
          </a:xfrm>
          <a:prstGeom prst="line">
            <a:avLst/>
          </a:prstGeom>
        </p:spPr>
        <p:style>
          <a:lnRef idx="1">
            <a:schemeClr val="dk1"/>
          </a:lnRef>
          <a:fillRef idx="0">
            <a:schemeClr val="dk1"/>
          </a:fillRef>
          <a:effectRef idx="0">
            <a:schemeClr val="dk1"/>
          </a:effectRef>
          <a:fontRef idx="minor">
            <a:schemeClr val="tx1"/>
          </a:fontRef>
        </p:style>
      </p:cxnSp>
      <p:sp>
        <p:nvSpPr>
          <p:cNvPr id="74" name="TextBox 73"/>
          <p:cNvSpPr txBox="1"/>
          <p:nvPr/>
        </p:nvSpPr>
        <p:spPr>
          <a:xfrm>
            <a:off x="5957650" y="667842"/>
            <a:ext cx="1624962" cy="830997"/>
          </a:xfrm>
          <a:prstGeom prst="rect">
            <a:avLst/>
          </a:prstGeom>
          <a:noFill/>
        </p:spPr>
        <p:txBody>
          <a:bodyPr wrap="square" rtlCol="0">
            <a:spAutoFit/>
          </a:bodyPr>
          <a:lstStyle/>
          <a:p>
            <a:r>
              <a:rPr lang="en-GB" sz="1600" dirty="0"/>
              <a:t>(The triangle before cutting is equilateral)</a:t>
            </a:r>
          </a:p>
        </p:txBody>
      </p:sp>
      <p:sp>
        <p:nvSpPr>
          <p:cNvPr id="75" name="Rectangle 74"/>
          <p:cNvSpPr/>
          <p:nvPr/>
        </p:nvSpPr>
        <p:spPr>
          <a:xfrm>
            <a:off x="8127485" y="3134250"/>
            <a:ext cx="598110" cy="4164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6802038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2"/>
                    </p:tgtEl>
                  </p:cond>
                </p:stCondLst>
                <p:endSync evt="end" delay="0">
                  <p:rtn val="all"/>
                </p:endSync>
                <p:childTnLst>
                  <p:par>
                    <p:cTn id="3" fill="hold">
                      <p:stCondLst>
                        <p:cond delay="0"/>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62"/>
                                        </p:tgtEl>
                                        <p:attrNameLst>
                                          <p:attrName>style.color</p:attrName>
                                        </p:attrNameLst>
                                      </p:cBhvr>
                                      <p:to>
                                        <a:srgbClr val="2CFF0F"/>
                                      </p:to>
                                    </p:animClr>
                                  </p:childTnLst>
                                </p:cTn>
                              </p:par>
                            </p:childTnLst>
                          </p:cTn>
                        </p:par>
                      </p:childTnLst>
                    </p:cTn>
                  </p:par>
                </p:childTnLst>
              </p:cTn>
              <p:nextCondLst>
                <p:cond evt="onClick" delay="0">
                  <p:tgtEl>
                    <p:spTgt spid="62"/>
                  </p:tgtEl>
                </p:cond>
              </p:nextCondLst>
            </p:seq>
            <p:seq concurrent="1" nextAc="seek">
              <p:cTn id="7" restart="whenNotActive" fill="hold" evtFilter="cancelBubble" nodeType="interactiveSeq">
                <p:stCondLst>
                  <p:cond evt="onClick" delay="0">
                    <p:tgtEl>
                      <p:spTgt spid="63"/>
                    </p:tgtEl>
                  </p:cond>
                </p:stCondLst>
                <p:endSync evt="end" delay="0">
                  <p:rtn val="all"/>
                </p:endSync>
                <p:childTnLst>
                  <p:par>
                    <p:cTn id="8" fill="hold">
                      <p:stCondLst>
                        <p:cond delay="0"/>
                      </p:stCondLst>
                      <p:childTnLst>
                        <p:par>
                          <p:cTn id="9" fill="hold">
                            <p:stCondLst>
                              <p:cond delay="0"/>
                            </p:stCondLst>
                            <p:childTnLst>
                              <p:par>
                                <p:cTn id="10" presetID="3" presetClass="emph" presetSubtype="2" fill="hold" grpId="0" nodeType="clickEffect">
                                  <p:stCondLst>
                                    <p:cond delay="0"/>
                                  </p:stCondLst>
                                  <p:childTnLst>
                                    <p:animClr clrSpc="rgb" dir="cw">
                                      <p:cBhvr override="childStyle">
                                        <p:cTn id="11" dur="500" fill="hold"/>
                                        <p:tgtEl>
                                          <p:spTgt spid="63"/>
                                        </p:tgtEl>
                                        <p:attrNameLst>
                                          <p:attrName>style.color</p:attrName>
                                        </p:attrNameLst>
                                      </p:cBhvr>
                                      <p:to>
                                        <a:srgbClr val="FF1111"/>
                                      </p:to>
                                    </p:animClr>
                                  </p:childTnLst>
                                </p:cTn>
                              </p:par>
                            </p:childTnLst>
                          </p:cTn>
                        </p:par>
                      </p:childTnLst>
                    </p:cTn>
                  </p:par>
                </p:childTnLst>
              </p:cTn>
              <p:nextCondLst>
                <p:cond evt="onClick" delay="0">
                  <p:tgtEl>
                    <p:spTgt spid="63"/>
                  </p:tgtEl>
                </p:cond>
              </p:nextCondLst>
            </p:seq>
            <p:seq concurrent="1" nextAc="seek">
              <p:cTn id="12" restart="whenNotActive" fill="hold" evtFilter="cancelBubble" nodeType="interactiveSeq">
                <p:stCondLst>
                  <p:cond evt="onClick" delay="0">
                    <p:tgtEl>
                      <p:spTgt spid="64"/>
                    </p:tgtEl>
                  </p:cond>
                </p:stCondLst>
                <p:endSync evt="end" delay="0">
                  <p:rtn val="all"/>
                </p:endSync>
                <p:childTnLst>
                  <p:par>
                    <p:cTn id="13" fill="hold">
                      <p:stCondLst>
                        <p:cond delay="0"/>
                      </p:stCondLst>
                      <p:childTnLst>
                        <p:par>
                          <p:cTn id="14" fill="hold">
                            <p:stCondLst>
                              <p:cond delay="0"/>
                            </p:stCondLst>
                            <p:childTnLst>
                              <p:par>
                                <p:cTn id="15" presetID="3" presetClass="emph" presetSubtype="2" fill="hold" grpId="0" nodeType="clickEffect">
                                  <p:stCondLst>
                                    <p:cond delay="0"/>
                                  </p:stCondLst>
                                  <p:childTnLst>
                                    <p:animClr clrSpc="rgb" dir="cw">
                                      <p:cBhvr override="childStyle">
                                        <p:cTn id="16" dur="500" fill="hold"/>
                                        <p:tgtEl>
                                          <p:spTgt spid="64"/>
                                        </p:tgtEl>
                                        <p:attrNameLst>
                                          <p:attrName>style.color</p:attrName>
                                        </p:attrNameLst>
                                      </p:cBhvr>
                                      <p:to>
                                        <a:srgbClr val="FF1111"/>
                                      </p:to>
                                    </p:animClr>
                                  </p:childTnLst>
                                </p:cTn>
                              </p:par>
                            </p:childTnLst>
                          </p:cTn>
                        </p:par>
                      </p:childTnLst>
                    </p:cTn>
                  </p:par>
                </p:childTnLst>
              </p:cTn>
              <p:nextCondLst>
                <p:cond evt="onClick" delay="0">
                  <p:tgtEl>
                    <p:spTgt spid="64"/>
                  </p:tgtEl>
                </p:cond>
              </p:nextCondLst>
            </p:seq>
            <p:seq concurrent="1" nextAc="seek">
              <p:cTn id="17" restart="whenNotActive" fill="hold" evtFilter="cancelBubble" nodeType="interactiveSeq">
                <p:stCondLst>
                  <p:cond evt="onClick" delay="0">
                    <p:tgtEl>
                      <p:spTgt spid="65"/>
                    </p:tgtEl>
                  </p:cond>
                </p:stCondLst>
                <p:endSync evt="end" delay="0">
                  <p:rtn val="all"/>
                </p:endSync>
                <p:childTnLst>
                  <p:par>
                    <p:cTn id="18" fill="hold">
                      <p:stCondLst>
                        <p:cond delay="0"/>
                      </p:stCondLst>
                      <p:childTnLst>
                        <p:par>
                          <p:cTn id="19" fill="hold">
                            <p:stCondLst>
                              <p:cond delay="0"/>
                            </p:stCondLst>
                            <p:childTnLst>
                              <p:par>
                                <p:cTn id="20" presetID="3" presetClass="emph" presetSubtype="2" fill="hold" grpId="0" nodeType="clickEffect">
                                  <p:stCondLst>
                                    <p:cond delay="0"/>
                                  </p:stCondLst>
                                  <p:childTnLst>
                                    <p:animClr clrSpc="rgb" dir="cw">
                                      <p:cBhvr override="childStyle">
                                        <p:cTn id="21" dur="500" fill="hold"/>
                                        <p:tgtEl>
                                          <p:spTgt spid="65"/>
                                        </p:tgtEl>
                                        <p:attrNameLst>
                                          <p:attrName>style.color</p:attrName>
                                        </p:attrNameLst>
                                      </p:cBhvr>
                                      <p:to>
                                        <a:srgbClr val="FF1111"/>
                                      </p:to>
                                    </p:animClr>
                                  </p:childTnLst>
                                </p:cTn>
                              </p:par>
                            </p:childTnLst>
                          </p:cTn>
                        </p:par>
                      </p:childTnLst>
                    </p:cTn>
                  </p:par>
                </p:childTnLst>
              </p:cTn>
              <p:nextCondLst>
                <p:cond evt="onClick" delay="0">
                  <p:tgtEl>
                    <p:spTgt spid="65"/>
                  </p:tgtEl>
                </p:cond>
              </p:nextCondLst>
            </p:seq>
            <p:seq concurrent="1" nextAc="seek">
              <p:cTn id="22" restart="whenNotActive" fill="hold" evtFilter="cancelBubble" nodeType="interactiveSeq">
                <p:stCondLst>
                  <p:cond evt="onClick" delay="0">
                    <p:tgtEl>
                      <p:spTgt spid="66"/>
                    </p:tgtEl>
                  </p:cond>
                </p:stCondLst>
                <p:endSync evt="end" delay="0">
                  <p:rtn val="all"/>
                </p:endSync>
                <p:childTnLst>
                  <p:par>
                    <p:cTn id="23" fill="hold">
                      <p:stCondLst>
                        <p:cond delay="0"/>
                      </p:stCondLst>
                      <p:childTnLst>
                        <p:par>
                          <p:cTn id="24" fill="hold">
                            <p:stCondLst>
                              <p:cond delay="0"/>
                            </p:stCondLst>
                            <p:childTnLst>
                              <p:par>
                                <p:cTn id="25" presetID="3" presetClass="emph" presetSubtype="2" fill="hold" grpId="0" nodeType="clickEffect">
                                  <p:stCondLst>
                                    <p:cond delay="0"/>
                                  </p:stCondLst>
                                  <p:childTnLst>
                                    <p:animClr clrSpc="rgb" dir="cw">
                                      <p:cBhvr override="childStyle">
                                        <p:cTn id="26" dur="500" fill="hold"/>
                                        <p:tgtEl>
                                          <p:spTgt spid="66"/>
                                        </p:tgtEl>
                                        <p:attrNameLst>
                                          <p:attrName>style.color</p:attrName>
                                        </p:attrNameLst>
                                      </p:cBhvr>
                                      <p:to>
                                        <a:srgbClr val="FF1111"/>
                                      </p:to>
                                    </p:animClr>
                                  </p:childTnLst>
                                </p:cTn>
                              </p:par>
                            </p:childTnLst>
                          </p:cTn>
                        </p:par>
                      </p:childTnLst>
                    </p:cTn>
                  </p:par>
                </p:childTnLst>
              </p:cTn>
              <p:nextCondLst>
                <p:cond evt="onClick" delay="0">
                  <p:tgtEl>
                    <p:spTgt spid="66"/>
                  </p:tgtEl>
                </p:cond>
              </p:nextCondLst>
            </p:seq>
            <p:seq concurrent="1" nextAc="seek">
              <p:cTn id="27" restart="whenNotActive" fill="hold" evtFilter="cancelBubble" nodeType="interactiveSeq">
                <p:stCondLst>
                  <p:cond evt="onClick" delay="0">
                    <p:tgtEl>
                      <p:spTgt spid="75"/>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75"/>
                                        </p:tgtEl>
                                      </p:cBhvr>
                                    </p:animEffect>
                                    <p:set>
                                      <p:cBhvr>
                                        <p:cTn id="32" dur="1" fill="hold">
                                          <p:stCondLst>
                                            <p:cond delay="4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childTnLst>
        </p:cTn>
      </p:par>
    </p:tnLst>
    <p:bldLst>
      <p:bldP spid="62" grpId="0" animBg="1"/>
      <p:bldP spid="63" grpId="0" animBg="1"/>
      <p:bldP spid="64" grpId="0" animBg="1"/>
      <p:bldP spid="65" grpId="0" animBg="1"/>
      <p:bldP spid="66" grpId="0" animBg="1"/>
      <p:bldP spid="7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6</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4"/>
          <p:cNvSpPr/>
          <p:nvPr/>
        </p:nvSpPr>
        <p:spPr>
          <a:xfrm>
            <a:off x="179512" y="836712"/>
            <a:ext cx="576064"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Q8</a:t>
            </a:r>
          </a:p>
        </p:txBody>
      </p:sp>
      <mc:AlternateContent xmlns:mc="http://schemas.openxmlformats.org/markup-compatibility/2006" xmlns:a14="http://schemas.microsoft.com/office/drawing/2010/main">
        <mc:Choice Requires="a14">
          <p:sp>
            <p:nvSpPr>
              <p:cNvPr id="6" name="Rectangle 5"/>
              <p:cNvSpPr/>
              <p:nvPr/>
            </p:nvSpPr>
            <p:spPr>
              <a:xfrm>
                <a:off x="899592" y="764704"/>
                <a:ext cx="7632848" cy="1593898"/>
              </a:xfrm>
              <a:prstGeom prst="rect">
                <a:avLst/>
              </a:prstGeom>
            </p:spPr>
            <p:txBody>
              <a:bodyPr wrap="square">
                <a:spAutoFit/>
              </a:bodyPr>
              <a:lstStyle/>
              <a:p>
                <a:r>
                  <a:rPr lang="en-GB" dirty="0"/>
                  <a:t>[IMC 2004 Q25] </a:t>
                </a:r>
                <a:r>
                  <a:rPr lang="en-GB" dirty="0">
                    <a:latin typeface="Calibri" panose="020F0502020204030204" pitchFamily="34" charset="0"/>
                    <a:ea typeface="Times New Roman" panose="02020603050405020304" pitchFamily="18" charset="0"/>
                    <a:cs typeface="Times New Roman" panose="02020603050405020304" pitchFamily="18" charset="0"/>
                  </a:rPr>
                  <a:t>The diagram shows a square with two lines from a corner to the middle of an opposite side. The rectangle fits exactly inside these two lines and the square itself. What fraction of the square is occupied by the shaded rectangle?</a:t>
                </a:r>
                <a:br>
                  <a:rPr lang="en-GB" dirty="0">
                    <a:latin typeface="Calibri" panose="020F0502020204030204" pitchFamily="34" charset="0"/>
                    <a:ea typeface="Times New Roman" panose="02020603050405020304" pitchFamily="18" charset="0"/>
                    <a:cs typeface="Times New Roman" panose="02020603050405020304" pitchFamily="18" charset="0"/>
                  </a:rPr>
                </a:br>
                <a:r>
                  <a:rPr lang="en-GB" dirty="0">
                    <a:latin typeface="Calibri" panose="020F0502020204030204" pitchFamily="34" charset="0"/>
                    <a:ea typeface="Times New Roman" panose="02020603050405020304" pitchFamily="18" charset="0"/>
                    <a:cs typeface="Times New Roman" panose="02020603050405020304" pitchFamily="18" charset="0"/>
                  </a:rPr>
                  <a:t>A   </a:t>
                </a:r>
                <a14:m>
                  <m:oMath xmlns:m="http://schemas.openxmlformats.org/officeDocument/2006/math">
                    <m:f>
                      <m:fPr>
                        <m:ctrlPr>
                          <a:rPr lang="en-GB" i="1">
                            <a:effectLst/>
                            <a:latin typeface="Cambria Math" panose="02040503050406030204" pitchFamily="18" charset="0"/>
                            <a:ea typeface="Times New Roman" panose="02020603050405020304" pitchFamily="18" charset="0"/>
                          </a:rPr>
                        </m:ctrlPr>
                      </m:fPr>
                      <m:num>
                        <m:r>
                          <a:rPr lang="en-GB"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i="1">
                            <a:effectLst/>
                            <a:latin typeface="Cambria Math" panose="02040503050406030204" pitchFamily="18" charset="0"/>
                            <a:ea typeface="Times New Roman" panose="02020603050405020304" pitchFamily="18" charset="0"/>
                            <a:cs typeface="Times New Roman" panose="02020603050405020304" pitchFamily="18" charset="0"/>
                          </a:rPr>
                          <m:t>3</m:t>
                        </m:r>
                      </m:den>
                    </m:f>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B   </a:t>
                </a:r>
                <a14:m>
                  <m:oMath xmlns:m="http://schemas.openxmlformats.org/officeDocument/2006/math">
                    <m:f>
                      <m:fPr>
                        <m:ctrlPr>
                          <a:rPr lang="en-GB" i="1">
                            <a:effectLst/>
                            <a:latin typeface="Cambria Math" panose="02040503050406030204" pitchFamily="18" charset="0"/>
                            <a:ea typeface="Times New Roman" panose="02020603050405020304" pitchFamily="18" charset="0"/>
                          </a:rPr>
                        </m:ctrlPr>
                      </m:fPr>
                      <m:num>
                        <m:r>
                          <a:rPr lang="en-GB" i="1">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en-GB" i="1">
                            <a:effectLst/>
                            <a:latin typeface="Cambria Math" panose="02040503050406030204" pitchFamily="18" charset="0"/>
                            <a:ea typeface="Times New Roman" panose="02020603050405020304" pitchFamily="18" charset="0"/>
                            <a:cs typeface="Times New Roman" panose="02020603050405020304" pitchFamily="18" charset="0"/>
                          </a:rPr>
                          <m:t>5</m:t>
                        </m:r>
                      </m:den>
                    </m:f>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C   </a:t>
                </a:r>
                <a14:m>
                  <m:oMath xmlns:m="http://schemas.openxmlformats.org/officeDocument/2006/math">
                    <m:f>
                      <m:fPr>
                        <m:ctrlPr>
                          <a:rPr lang="en-GB" i="1">
                            <a:effectLst/>
                            <a:latin typeface="Cambria Math" panose="02040503050406030204" pitchFamily="18" charset="0"/>
                            <a:ea typeface="Times New Roman" panose="02020603050405020304" pitchFamily="18" charset="0"/>
                          </a:rPr>
                        </m:ctrlPr>
                      </m:fPr>
                      <m:num>
                        <m:r>
                          <a:rPr lang="en-GB" i="1">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en-GB" i="1">
                            <a:effectLst/>
                            <a:latin typeface="Cambria Math" panose="02040503050406030204" pitchFamily="18" charset="0"/>
                            <a:ea typeface="Times New Roman" panose="02020603050405020304" pitchFamily="18" charset="0"/>
                            <a:cs typeface="Times New Roman" panose="02020603050405020304" pitchFamily="18" charset="0"/>
                          </a:rPr>
                          <m:t>10</m:t>
                        </m:r>
                      </m:den>
                    </m:f>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D   </a:t>
                </a:r>
                <a14:m>
                  <m:oMath xmlns:m="http://schemas.openxmlformats.org/officeDocument/2006/math">
                    <m:f>
                      <m:fPr>
                        <m:ctrlPr>
                          <a:rPr lang="en-GB" i="1">
                            <a:effectLst/>
                            <a:latin typeface="Cambria Math" panose="02040503050406030204" pitchFamily="18" charset="0"/>
                            <a:ea typeface="Times New Roman" panose="02020603050405020304" pitchFamily="18" charset="0"/>
                          </a:rPr>
                        </m:ctrlPr>
                      </m:fPr>
                      <m:num>
                        <m:r>
                          <a:rPr lang="en-GB"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i="1">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E   </a:t>
                </a:r>
                <a14:m>
                  <m:oMath xmlns:m="http://schemas.openxmlformats.org/officeDocument/2006/math">
                    <m:f>
                      <m:fPr>
                        <m:ctrlPr>
                          <a:rPr lang="en-GB" i="1">
                            <a:effectLst/>
                            <a:latin typeface="Cambria Math" panose="02040503050406030204" pitchFamily="18" charset="0"/>
                            <a:ea typeface="Times New Roman" panose="02020603050405020304" pitchFamily="18" charset="0"/>
                          </a:rPr>
                        </m:ctrlPr>
                      </m:fPr>
                      <m:num>
                        <m:r>
                          <a:rPr lang="en-GB" i="1">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en-GB" i="1">
                            <a:effectLst/>
                            <a:latin typeface="Cambria Math" panose="02040503050406030204" pitchFamily="18" charset="0"/>
                            <a:ea typeface="Times New Roman" panose="02020603050405020304" pitchFamily="18" charset="0"/>
                            <a:cs typeface="Times New Roman" panose="02020603050405020304" pitchFamily="18" charset="0"/>
                          </a:rPr>
                          <m:t>8</m:t>
                        </m:r>
                      </m:den>
                    </m:f>
                  </m:oMath>
                </a14:m>
                <a:endParaRPr lang="en-GB" dirty="0"/>
              </a:p>
            </p:txBody>
          </p:sp>
        </mc:Choice>
        <mc:Fallback xmlns="">
          <p:sp>
            <p:nvSpPr>
              <p:cNvPr id="6" name="Rectangle 5"/>
              <p:cNvSpPr>
                <a:spLocks noRot="1" noChangeAspect="1" noMove="1" noResize="1" noEditPoints="1" noAdjustHandles="1" noChangeArrowheads="1" noChangeShapeType="1" noTextEdit="1"/>
              </p:cNvSpPr>
              <p:nvPr/>
            </p:nvSpPr>
            <p:spPr>
              <a:xfrm>
                <a:off x="899592" y="764704"/>
                <a:ext cx="7632848" cy="1593898"/>
              </a:xfrm>
              <a:prstGeom prst="rect">
                <a:avLst/>
              </a:prstGeom>
              <a:blipFill rotWithShape="1">
                <a:blip r:embed="rId2"/>
                <a:stretch>
                  <a:fillRect l="-719" t="-1908" r="-1278" b="-1527"/>
                </a:stretch>
              </a:blipFill>
            </p:spPr>
            <p:txBody>
              <a:bodyPr/>
              <a:lstStyle/>
              <a:p>
                <a:r>
                  <a:rPr lang="en-GB">
                    <a:noFill/>
                  </a:rPr>
                  <a:t> </a:t>
                </a:r>
              </a:p>
            </p:txBody>
          </p:sp>
        </mc:Fallback>
      </mc:AlternateContent>
      <p:pic>
        <p:nvPicPr>
          <p:cNvPr id="7" name="Picture 6"/>
          <p:cNvPicPr/>
          <p:nvPr/>
        </p:nvPicPr>
        <p:blipFill>
          <a:blip r:embed="rId3" cstate="print"/>
          <a:srcRect/>
          <a:stretch>
            <a:fillRect/>
          </a:stretch>
        </p:blipFill>
        <p:spPr bwMode="auto">
          <a:xfrm>
            <a:off x="1907704" y="2535561"/>
            <a:ext cx="4104456" cy="4077072"/>
          </a:xfrm>
          <a:prstGeom prst="rect">
            <a:avLst/>
          </a:prstGeom>
          <a:noFill/>
          <a:ln w="9525">
            <a:noFill/>
            <a:miter lim="800000"/>
            <a:headEnd/>
            <a:tailEnd/>
          </a:ln>
        </p:spPr>
      </p:pic>
      <p:cxnSp>
        <p:nvCxnSpPr>
          <p:cNvPr id="8" name="Straight Connector 7"/>
          <p:cNvCxnSpPr/>
          <p:nvPr/>
        </p:nvCxnSpPr>
        <p:spPr>
          <a:xfrm flipV="1">
            <a:off x="3525398" y="3888955"/>
            <a:ext cx="683045" cy="1333040"/>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flipV="1">
            <a:off x="2826555" y="3568777"/>
            <a:ext cx="683045" cy="1333040"/>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V="1">
            <a:off x="4207872" y="4238012"/>
            <a:ext cx="683045" cy="133304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H="1">
            <a:off x="2853369" y="3216925"/>
            <a:ext cx="22033" cy="1641514"/>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flipH="1">
            <a:off x="3514381" y="3580481"/>
            <a:ext cx="22033" cy="1641514"/>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H="1">
            <a:off x="4196855" y="3888955"/>
            <a:ext cx="22033" cy="1641514"/>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flipH="1">
            <a:off x="4913523" y="4235297"/>
            <a:ext cx="15667" cy="1680761"/>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6012160" y="3216925"/>
                <a:ext cx="2520280" cy="2424766"/>
              </a:xfrm>
              <a:prstGeom prst="rect">
                <a:avLst/>
              </a:prstGeom>
              <a:noFill/>
            </p:spPr>
            <p:txBody>
              <a:bodyPr wrap="square" rtlCol="0">
                <a:spAutoFit/>
              </a:bodyPr>
              <a:lstStyle/>
              <a:p>
                <a:r>
                  <a:rPr lang="en-GB" b="1" dirty="0"/>
                  <a:t>We needn’t break up to non-shaded large triangles as we know they make up half the square.</a:t>
                </a:r>
              </a:p>
              <a:p>
                <a:r>
                  <a:rPr lang="en-GB" b="1" dirty="0"/>
                  <a:t>Of the other half, 8 tenths are shaded.</a:t>
                </a:r>
              </a:p>
              <a:p>
                <a:r>
                  <a:rPr lang="en-GB" b="1" dirty="0"/>
                  <a:t>So </a:t>
                </a:r>
                <a14:m>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𝟖</m:t>
                        </m:r>
                      </m:num>
                      <m:den>
                        <m:r>
                          <a:rPr lang="en-GB" b="1" i="1" smtClean="0">
                            <a:latin typeface="Cambria Math" panose="02040503050406030204" pitchFamily="18" charset="0"/>
                          </a:rPr>
                          <m:t>𝟏𝟎</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𝟐</m:t>
                        </m:r>
                      </m:num>
                      <m:den>
                        <m:r>
                          <a:rPr lang="en-GB" b="1" i="1" smtClean="0">
                            <a:latin typeface="Cambria Math" panose="02040503050406030204" pitchFamily="18" charset="0"/>
                          </a:rPr>
                          <m:t>𝟓</m:t>
                        </m:r>
                      </m:den>
                    </m:f>
                  </m:oMath>
                </a14:m>
                <a:r>
                  <a:rPr lang="en-GB" b="1" dirty="0"/>
                  <a:t> is shaded.</a:t>
                </a:r>
              </a:p>
            </p:txBody>
          </p:sp>
        </mc:Choice>
        <mc:Fallback xmlns="">
          <p:sp>
            <p:nvSpPr>
              <p:cNvPr id="20" name="TextBox 19"/>
              <p:cNvSpPr txBox="1">
                <a:spLocks noRot="1" noChangeAspect="1" noMove="1" noResize="1" noEditPoints="1" noAdjustHandles="1" noChangeArrowheads="1" noChangeShapeType="1" noTextEdit="1"/>
              </p:cNvSpPr>
              <p:nvPr/>
            </p:nvSpPr>
            <p:spPr>
              <a:xfrm>
                <a:off x="6012160" y="3216925"/>
                <a:ext cx="2520280" cy="2424766"/>
              </a:xfrm>
              <a:prstGeom prst="rect">
                <a:avLst/>
              </a:prstGeom>
              <a:blipFill rotWithShape="0">
                <a:blip r:embed="rId4"/>
                <a:stretch>
                  <a:fillRect l="-1932" t="-1511" r="-242" b="-1259"/>
                </a:stretch>
              </a:blipFill>
            </p:spPr>
            <p:txBody>
              <a:bodyPr/>
              <a:lstStyle/>
              <a:p>
                <a:r>
                  <a:rPr lang="en-GB">
                    <a:noFill/>
                  </a:rPr>
                  <a:t> </a:t>
                </a:r>
              </a:p>
            </p:txBody>
          </p:sp>
        </mc:Fallback>
      </mc:AlternateContent>
      <p:sp>
        <p:nvSpPr>
          <p:cNvPr id="21" name="Rectangle 20"/>
          <p:cNvSpPr/>
          <p:nvPr/>
        </p:nvSpPr>
        <p:spPr>
          <a:xfrm>
            <a:off x="5973887" y="2942071"/>
            <a:ext cx="2558553" cy="29739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TextBox 18"/>
          <p:cNvSpPr txBox="1"/>
          <p:nvPr/>
        </p:nvSpPr>
        <p:spPr>
          <a:xfrm>
            <a:off x="5798793" y="121996"/>
            <a:ext cx="3119972" cy="369332"/>
          </a:xfrm>
          <a:prstGeom prst="rect">
            <a:avLst/>
          </a:prstGeom>
          <a:noFill/>
        </p:spPr>
        <p:txBody>
          <a:bodyPr wrap="square" rtlCol="0">
            <a:spAutoFit/>
          </a:bodyPr>
          <a:lstStyle/>
          <a:p>
            <a:pPr algn="r"/>
            <a:r>
              <a:rPr lang="en-GB" dirty="0">
                <a:solidFill>
                  <a:schemeClr val="bg1"/>
                </a:solidFill>
              </a:rPr>
              <a:t>(Questions on provided sheet)</a:t>
            </a:r>
          </a:p>
        </p:txBody>
      </p:sp>
    </p:spTree>
    <p:extLst>
      <p:ext uri="{BB962C8B-B14F-4D97-AF65-F5344CB8AC3E}">
        <p14:creationId xmlns:p14="http://schemas.microsoft.com/office/powerpoint/2010/main" val="12905663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par>
                                <p:cTn id="20" presetID="22" presetClass="entr" presetSubtype="4"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par>
                                <p:cTn id="23" presetID="22" presetClass="entr" presetSubtype="4"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par>
                                <p:cTn id="26" presetID="22" presetClass="entr" presetSubtype="4"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childTnLst>
              </p:cTn>
              <p:nextCondLst>
                <p:cond evt="onClick" delay="0">
                  <p:tgtEl>
                    <p:spTgt spid="21"/>
                  </p:tgtEl>
                </p:cond>
              </p:nextCondLst>
            </p:seq>
          </p:childTnLst>
        </p:cTn>
      </p:par>
    </p:tnLst>
    <p:bldLst>
      <p:bldP spid="2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6</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4"/>
          <p:cNvSpPr/>
          <p:nvPr/>
        </p:nvSpPr>
        <p:spPr>
          <a:xfrm>
            <a:off x="179512" y="836712"/>
            <a:ext cx="576064"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Q9</a:t>
            </a:r>
          </a:p>
        </p:txBody>
      </p:sp>
      <mc:AlternateContent xmlns:mc="http://schemas.openxmlformats.org/markup-compatibility/2006" xmlns:a14="http://schemas.microsoft.com/office/drawing/2010/main">
        <mc:Choice Requires="a14">
          <p:sp>
            <p:nvSpPr>
              <p:cNvPr id="6" name="Rectangle 5"/>
              <p:cNvSpPr/>
              <p:nvPr/>
            </p:nvSpPr>
            <p:spPr>
              <a:xfrm>
                <a:off x="827584" y="764704"/>
                <a:ext cx="7920880" cy="1754326"/>
              </a:xfrm>
              <a:prstGeom prst="rect">
                <a:avLst/>
              </a:prstGeom>
            </p:spPr>
            <p:txBody>
              <a:bodyPr wrap="square">
                <a:spAutoFit/>
              </a:bodyPr>
              <a:lstStyle/>
              <a:p>
                <a:r>
                  <a:rPr lang="en-GB" dirty="0"/>
                  <a:t>[IMC 2012 Q25] </a:t>
                </a:r>
                <a:r>
                  <a:rPr lang="en-GB" dirty="0">
                    <a:latin typeface="Calibri" panose="020F0502020204030204" pitchFamily="34" charset="0"/>
                    <a:ea typeface="Calibri" panose="020F0502020204030204" pitchFamily="34" charset="0"/>
                    <a:cs typeface="Times New Roman" panose="02020603050405020304" pitchFamily="18" charset="0"/>
                  </a:rPr>
                  <a:t>The diagram shows a ceramic design by the Catalan architect Antoni Gaudi. It is formed by drawing eight lines connecting points which divide the edges of the outer regular octagon into three equal parts, as shown.</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a:latin typeface="Calibri" panose="020F0502020204030204" pitchFamily="34" charset="0"/>
                    <a:ea typeface="Calibri" panose="020F0502020204030204" pitchFamily="34" charset="0"/>
                    <a:cs typeface="Times New Roman" panose="02020603050405020304" pitchFamily="18" charset="0"/>
                  </a:rPr>
                  <a:t>What fraction of the octagon is shaded?</a:t>
                </a:r>
                <a:br>
                  <a:rPr lang="en-GB" dirty="0">
                    <a:latin typeface="Calibri" panose="020F0502020204030204" pitchFamily="34" charset="0"/>
                    <a:ea typeface="Calibri" panose="020F0502020204030204" pitchFamily="34" charset="0"/>
                    <a:cs typeface="Times New Roman" panose="02020603050405020304" pitchFamily="18" charset="0"/>
                  </a:rPr>
                </a:b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a:latin typeface="Calibri" panose="020F0502020204030204" pitchFamily="34" charset="0"/>
                    <a:ea typeface="Calibri" panose="020F0502020204030204" pitchFamily="34" charset="0"/>
                    <a:cs typeface="Times New Roman" panose="02020603050405020304" pitchFamily="18" charset="0"/>
                  </a:rPr>
                  <a:t>A   </a:t>
                </a:r>
                <a14:m>
                  <m:oMath xmlns:m="http://schemas.openxmlformats.org/officeDocument/2006/math">
                    <m:r>
                      <a:rPr lang="en-GB" i="1">
                        <a:effectLst/>
                        <a:latin typeface="Cambria Math" panose="02040503050406030204" pitchFamily="18" charset="0"/>
                        <a:ea typeface="Calibri" panose="020F0502020204030204" pitchFamily="34" charset="0"/>
                        <a:cs typeface="Times New Roman" panose="02020603050405020304" pitchFamily="18" charset="0"/>
                      </a:rPr>
                      <m:t>1/5</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B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2/9</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C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1/4</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D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3/10</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E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5/16</m:t>
                    </m:r>
                  </m:oMath>
                </a14:m>
                <a:endParaRPr lang="en-GB" dirty="0"/>
              </a:p>
            </p:txBody>
          </p:sp>
        </mc:Choice>
        <mc:Fallback xmlns="">
          <p:sp>
            <p:nvSpPr>
              <p:cNvPr id="6" name="Rectangle 5"/>
              <p:cNvSpPr>
                <a:spLocks noRot="1" noChangeAspect="1" noMove="1" noResize="1" noEditPoints="1" noAdjustHandles="1" noChangeArrowheads="1" noChangeShapeType="1" noTextEdit="1"/>
              </p:cNvSpPr>
              <p:nvPr/>
            </p:nvSpPr>
            <p:spPr>
              <a:xfrm>
                <a:off x="827584" y="764704"/>
                <a:ext cx="7920880" cy="1754326"/>
              </a:xfrm>
              <a:prstGeom prst="rect">
                <a:avLst/>
              </a:prstGeom>
              <a:blipFill rotWithShape="1">
                <a:blip r:embed="rId2"/>
                <a:stretch>
                  <a:fillRect l="-693" t="-1736" b="-4514"/>
                </a:stretch>
              </a:blipFill>
            </p:spPr>
            <p:txBody>
              <a:bodyPr/>
              <a:lstStyle/>
              <a:p>
                <a:r>
                  <a:rPr lang="en-GB">
                    <a:noFill/>
                  </a:rPr>
                  <a:t> </a:t>
                </a:r>
              </a:p>
            </p:txBody>
          </p:sp>
        </mc:Fallback>
      </mc:AlternateContent>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2521921"/>
            <a:ext cx="4032448" cy="3933056"/>
          </a:xfrm>
          <a:prstGeom prst="rect">
            <a:avLst/>
          </a:prstGeom>
          <a:noFill/>
          <a:ln>
            <a:noFill/>
          </a:ln>
        </p:spPr>
      </p:pic>
      <p:cxnSp>
        <p:nvCxnSpPr>
          <p:cNvPr id="8" name="Straight Connector 7"/>
          <p:cNvCxnSpPr/>
          <p:nvPr/>
        </p:nvCxnSpPr>
        <p:spPr>
          <a:xfrm flipH="1" flipV="1">
            <a:off x="3923929" y="2852937"/>
            <a:ext cx="1296143" cy="3168351"/>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flipH="1" flipV="1">
            <a:off x="4788025" y="2852938"/>
            <a:ext cx="1094982" cy="2556344"/>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V="1">
            <a:off x="3888954" y="2864387"/>
            <a:ext cx="1355076" cy="3139806"/>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flipH="1">
            <a:off x="3260993" y="2886419"/>
            <a:ext cx="1090670" cy="253388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a:off x="4142342" y="3382178"/>
            <a:ext cx="870333" cy="0"/>
          </a:xfrm>
          <a:prstGeom prst="line">
            <a:avLst/>
          </a:prstGeom>
        </p:spPr>
        <p:style>
          <a:lnRef idx="2">
            <a:schemeClr val="dk1"/>
          </a:lnRef>
          <a:fillRef idx="0">
            <a:schemeClr val="dk1"/>
          </a:fillRef>
          <a:effectRef idx="1">
            <a:schemeClr val="dk1"/>
          </a:effectRef>
          <a:fontRef idx="minor">
            <a:schemeClr val="tx1"/>
          </a:fontRef>
        </p:style>
      </p:cxnSp>
      <p:sp>
        <p:nvSpPr>
          <p:cNvPr id="28" name="Isosceles Triangle 27"/>
          <p:cNvSpPr/>
          <p:nvPr/>
        </p:nvSpPr>
        <p:spPr>
          <a:xfrm flipV="1">
            <a:off x="3933023" y="2882410"/>
            <a:ext cx="1277956" cy="1548529"/>
          </a:xfrm>
          <a:prstGeom prst="triangle">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p:cNvCxnSpPr/>
          <p:nvPr/>
        </p:nvCxnSpPr>
        <p:spPr>
          <a:xfrm>
            <a:off x="4351663" y="3888954"/>
            <a:ext cx="462708" cy="0"/>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flipH="1">
            <a:off x="4362680" y="2864386"/>
            <a:ext cx="451691" cy="1002534"/>
          </a:xfrm>
          <a:prstGeom prst="line">
            <a:avLst/>
          </a:prstGeom>
        </p:spPr>
        <p:style>
          <a:lnRef idx="2">
            <a:schemeClr val="dk1"/>
          </a:lnRef>
          <a:fillRef idx="0">
            <a:schemeClr val="dk1"/>
          </a:fillRef>
          <a:effectRef idx="1">
            <a:schemeClr val="dk1"/>
          </a:effectRef>
          <a:fontRef idx="minor">
            <a:schemeClr val="tx1"/>
          </a:fontRef>
        </p:style>
      </p:cxnSp>
      <p:cxnSp>
        <p:nvCxnSpPr>
          <p:cNvPr id="35" name="Straight Connector 34"/>
          <p:cNvCxnSpPr/>
          <p:nvPr/>
        </p:nvCxnSpPr>
        <p:spPr>
          <a:xfrm>
            <a:off x="4351663" y="2875402"/>
            <a:ext cx="429657" cy="1013552"/>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8" name="TextBox 37"/>
              <p:cNvSpPr txBox="1"/>
              <p:nvPr/>
            </p:nvSpPr>
            <p:spPr>
              <a:xfrm>
                <a:off x="6516217" y="3025685"/>
                <a:ext cx="2016224" cy="2978508"/>
              </a:xfrm>
              <a:prstGeom prst="rect">
                <a:avLst/>
              </a:prstGeom>
              <a:noFill/>
            </p:spPr>
            <p:txBody>
              <a:bodyPr wrap="square" rtlCol="0">
                <a:spAutoFit/>
              </a:bodyPr>
              <a:lstStyle/>
              <a:p>
                <a:r>
                  <a:rPr lang="en-GB" b="1" dirty="0"/>
                  <a:t>Here we really do have to focus on just part of the shape to keep things simple.</a:t>
                </a:r>
              </a:p>
              <a:p>
                <a:endParaRPr lang="en-GB" b="1" dirty="0"/>
              </a:p>
              <a:p>
                <a14:m>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𝟐</m:t>
                        </m:r>
                      </m:num>
                      <m:den>
                        <m:r>
                          <a:rPr lang="en-GB" b="1" i="1" smtClean="0">
                            <a:latin typeface="Cambria Math" panose="02040503050406030204" pitchFamily="18" charset="0"/>
                          </a:rPr>
                          <m:t>𝟗</m:t>
                        </m:r>
                      </m:den>
                    </m:f>
                  </m:oMath>
                </a14:m>
                <a:r>
                  <a:rPr lang="en-GB" b="1" dirty="0"/>
                  <a:t> of the triangles are shaded. Note that we ignored some of the lines.</a:t>
                </a:r>
              </a:p>
            </p:txBody>
          </p:sp>
        </mc:Choice>
        <mc:Fallback xmlns="">
          <p:sp>
            <p:nvSpPr>
              <p:cNvPr id="38" name="TextBox 37"/>
              <p:cNvSpPr txBox="1">
                <a:spLocks noRot="1" noChangeAspect="1" noMove="1" noResize="1" noEditPoints="1" noAdjustHandles="1" noChangeArrowheads="1" noChangeShapeType="1" noTextEdit="1"/>
              </p:cNvSpPr>
              <p:nvPr/>
            </p:nvSpPr>
            <p:spPr>
              <a:xfrm>
                <a:off x="6516217" y="3025685"/>
                <a:ext cx="2016224" cy="2978508"/>
              </a:xfrm>
              <a:prstGeom prst="rect">
                <a:avLst/>
              </a:prstGeom>
              <a:blipFill rotWithShape="0">
                <a:blip r:embed="rId4"/>
                <a:stretch>
                  <a:fillRect l="-2719" t="-1022" b="-2454"/>
                </a:stretch>
              </a:blipFill>
            </p:spPr>
            <p:txBody>
              <a:bodyPr/>
              <a:lstStyle/>
              <a:p>
                <a:r>
                  <a:rPr lang="en-GB">
                    <a:noFill/>
                  </a:rPr>
                  <a:t> </a:t>
                </a:r>
              </a:p>
            </p:txBody>
          </p:sp>
        </mc:Fallback>
      </mc:AlternateContent>
      <p:sp>
        <p:nvSpPr>
          <p:cNvPr id="39" name="Rectangle 38"/>
          <p:cNvSpPr/>
          <p:nvPr/>
        </p:nvSpPr>
        <p:spPr>
          <a:xfrm>
            <a:off x="6505200" y="2852937"/>
            <a:ext cx="2171255" cy="32640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TextBox 18"/>
          <p:cNvSpPr txBox="1"/>
          <p:nvPr/>
        </p:nvSpPr>
        <p:spPr>
          <a:xfrm>
            <a:off x="5798793" y="121996"/>
            <a:ext cx="3119972" cy="369332"/>
          </a:xfrm>
          <a:prstGeom prst="rect">
            <a:avLst/>
          </a:prstGeom>
          <a:noFill/>
        </p:spPr>
        <p:txBody>
          <a:bodyPr wrap="square" rtlCol="0">
            <a:spAutoFit/>
          </a:bodyPr>
          <a:lstStyle/>
          <a:p>
            <a:pPr algn="r"/>
            <a:r>
              <a:rPr lang="en-GB" dirty="0">
                <a:solidFill>
                  <a:schemeClr val="bg1"/>
                </a:solidFill>
              </a:rPr>
              <a:t>(Questions on provided sheet)</a:t>
            </a:r>
          </a:p>
        </p:txBody>
      </p:sp>
    </p:spTree>
    <p:extLst>
      <p:ext uri="{BB962C8B-B14F-4D97-AF65-F5344CB8AC3E}">
        <p14:creationId xmlns:p14="http://schemas.microsoft.com/office/powerpoint/2010/main" val="31492542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9"/>
                                        </p:tgtEl>
                                      </p:cBhvr>
                                    </p:animEffect>
                                    <p:set>
                                      <p:cBhvr>
                                        <p:cTn id="7" dur="1" fill="hold">
                                          <p:stCondLst>
                                            <p:cond delay="499"/>
                                          </p:stCondLst>
                                        </p:cTn>
                                        <p:tgtEl>
                                          <p:spTgt spid="39"/>
                                        </p:tgtEl>
                                        <p:attrNameLst>
                                          <p:attrName>style.visibility</p:attrName>
                                        </p:attrNameLst>
                                      </p:cBhvr>
                                      <p:to>
                                        <p:strVal val="hidden"/>
                                      </p:to>
                                    </p:se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par>
                                <p:cTn id="20" presetID="22" presetClass="entr" presetSubtype="4"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par>
                                <p:cTn id="23" presetID="22" presetClass="entr" presetSubtype="4"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par>
                                <p:cTn id="26" presetID="22" presetClass="entr" presetSubtype="4"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00"/>
                                        <p:tgtEl>
                                          <p:spTgt spid="32"/>
                                        </p:tgtEl>
                                      </p:cBhvr>
                                    </p:animEffect>
                                  </p:childTnLst>
                                </p:cTn>
                              </p:par>
                              <p:par>
                                <p:cTn id="29" presetID="22" presetClass="entr" presetSubtype="4"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down)">
                                      <p:cBhvr>
                                        <p:cTn id="31" dur="500"/>
                                        <p:tgtEl>
                                          <p:spTgt spid="35"/>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childTnLst>
              </p:cTn>
              <p:nextCondLst>
                <p:cond evt="onClick" delay="0">
                  <p:tgtEl>
                    <p:spTgt spid="39"/>
                  </p:tgtEl>
                </p:cond>
              </p:nextCondLst>
            </p:seq>
          </p:childTnLst>
        </p:cTn>
      </p:par>
    </p:tnLst>
    <p:bldLst>
      <p:bldP spid="28" grpId="0" animBg="1"/>
      <p:bldP spid="39"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6</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5798793" y="121996"/>
            <a:ext cx="3119972" cy="369332"/>
          </a:xfrm>
          <a:prstGeom prst="rect">
            <a:avLst/>
          </a:prstGeom>
          <a:noFill/>
        </p:spPr>
        <p:txBody>
          <a:bodyPr wrap="square" rtlCol="0">
            <a:spAutoFit/>
          </a:bodyPr>
          <a:lstStyle/>
          <a:p>
            <a:pPr algn="r"/>
            <a:r>
              <a:rPr lang="en-GB" dirty="0">
                <a:solidFill>
                  <a:schemeClr val="bg1"/>
                </a:solidFill>
              </a:rPr>
              <a:t>(Questions on provided sheet)</a:t>
            </a:r>
          </a:p>
        </p:txBody>
      </p:sp>
      <p:sp>
        <p:nvSpPr>
          <p:cNvPr id="6" name="Rectangle 5"/>
          <p:cNvSpPr/>
          <p:nvPr/>
        </p:nvSpPr>
        <p:spPr>
          <a:xfrm>
            <a:off x="179512" y="836712"/>
            <a:ext cx="576064"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Q10</a:t>
            </a:r>
          </a:p>
        </p:txBody>
      </p:sp>
      <mc:AlternateContent xmlns:mc="http://schemas.openxmlformats.org/markup-compatibility/2006" xmlns:a14="http://schemas.microsoft.com/office/drawing/2010/main">
        <mc:Choice Requires="a14">
          <p:sp>
            <p:nvSpPr>
              <p:cNvPr id="7" name="Rectangle 6"/>
              <p:cNvSpPr/>
              <p:nvPr/>
            </p:nvSpPr>
            <p:spPr>
              <a:xfrm>
                <a:off x="899592" y="829576"/>
                <a:ext cx="4572000" cy="1597810"/>
              </a:xfrm>
              <a:prstGeom prst="rect">
                <a:avLst/>
              </a:prstGeom>
            </p:spPr>
            <p:txBody>
              <a:bodyPr>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[IMC 2015 Q25] A point is marked one quarter of the way along each side of a triangle, as shown.  What fraction of the area of the triangle is shaded?</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a:latin typeface="Calibri" panose="020F0502020204030204" pitchFamily="34" charset="0"/>
                    <a:ea typeface="Calibri" panose="020F0502020204030204" pitchFamily="34" charset="0"/>
                    <a:cs typeface="Times New Roman" panose="02020603050405020304" pitchFamily="18" charset="0"/>
                  </a:rPr>
                  <a:t>A   </a:t>
                </a:r>
                <a14:m>
                  <m:oMath xmlns:m="http://schemas.openxmlformats.org/officeDocument/2006/math">
                    <m:f>
                      <m:fPr>
                        <m:ctrlPr>
                          <a:rPr lang="en-GB" i="1">
                            <a:effectLst/>
                            <a:latin typeface="Cambria Math" panose="02040503050406030204" pitchFamily="18" charset="0"/>
                          </a:rPr>
                        </m:ctrlPr>
                      </m:fPr>
                      <m:num>
                        <m:r>
                          <a:rPr lang="en-GB" i="1">
                            <a:effectLst/>
                            <a:latin typeface="Cambria Math" panose="02040503050406030204" pitchFamily="18" charset="0"/>
                            <a:ea typeface="Calibri" panose="020F0502020204030204" pitchFamily="34" charset="0"/>
                            <a:cs typeface="Times New Roman" panose="02020603050405020304" pitchFamily="18" charset="0"/>
                          </a:rPr>
                          <m:t>7</m:t>
                        </m:r>
                      </m:num>
                      <m:den>
                        <m:r>
                          <a:rPr lang="en-GB" i="1">
                            <a:effectLst/>
                            <a:latin typeface="Cambria Math" panose="02040503050406030204" pitchFamily="18" charset="0"/>
                            <a:ea typeface="Calibri" panose="020F0502020204030204" pitchFamily="34" charset="0"/>
                            <a:cs typeface="Times New Roman" panose="02020603050405020304" pitchFamily="18" charset="0"/>
                          </a:rPr>
                          <m:t>16</m:t>
                        </m:r>
                      </m:den>
                    </m:f>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B   </a:t>
                </a:r>
                <a14:m>
                  <m:oMath xmlns:m="http://schemas.openxmlformats.org/officeDocument/2006/math">
                    <m:f>
                      <m:fPr>
                        <m:ctrlPr>
                          <a:rPr lang="en-GB" i="1">
                            <a:effectLst/>
                            <a:latin typeface="Cambria Math" panose="02040503050406030204" pitchFamily="18" charset="0"/>
                            <a:ea typeface="Times New Roman" panose="02020603050405020304" pitchFamily="18" charset="0"/>
                          </a:rPr>
                        </m:ctrlPr>
                      </m:fPr>
                      <m:num>
                        <m:r>
                          <a:rPr lang="en-GB"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i="1">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C   </a:t>
                </a:r>
                <a14:m>
                  <m:oMath xmlns:m="http://schemas.openxmlformats.org/officeDocument/2006/math">
                    <m:f>
                      <m:fPr>
                        <m:ctrlPr>
                          <a:rPr lang="en-GB" i="1">
                            <a:effectLst/>
                            <a:latin typeface="Cambria Math" panose="02040503050406030204" pitchFamily="18" charset="0"/>
                            <a:ea typeface="Times New Roman" panose="02020603050405020304" pitchFamily="18" charset="0"/>
                          </a:rPr>
                        </m:ctrlPr>
                      </m:fPr>
                      <m:num>
                        <m:r>
                          <a:rPr lang="en-GB" i="1">
                            <a:effectLst/>
                            <a:latin typeface="Cambria Math" panose="02040503050406030204" pitchFamily="18" charset="0"/>
                            <a:ea typeface="Times New Roman" panose="02020603050405020304" pitchFamily="18" charset="0"/>
                            <a:cs typeface="Times New Roman" panose="02020603050405020304" pitchFamily="18" charset="0"/>
                          </a:rPr>
                          <m:t>9</m:t>
                        </m:r>
                      </m:num>
                      <m:den>
                        <m:r>
                          <a:rPr lang="en-GB" i="1">
                            <a:effectLst/>
                            <a:latin typeface="Cambria Math" panose="02040503050406030204" pitchFamily="18" charset="0"/>
                            <a:ea typeface="Times New Roman" panose="02020603050405020304" pitchFamily="18" charset="0"/>
                            <a:cs typeface="Times New Roman" panose="02020603050405020304" pitchFamily="18" charset="0"/>
                          </a:rPr>
                          <m:t>16</m:t>
                        </m:r>
                      </m:den>
                    </m:f>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D   </a:t>
                </a:r>
                <a14:m>
                  <m:oMath xmlns:m="http://schemas.openxmlformats.org/officeDocument/2006/math">
                    <m:f>
                      <m:fPr>
                        <m:ctrlPr>
                          <a:rPr lang="en-GB" i="1">
                            <a:effectLst/>
                            <a:latin typeface="Cambria Math" panose="02040503050406030204" pitchFamily="18" charset="0"/>
                            <a:ea typeface="Times New Roman" panose="02020603050405020304" pitchFamily="18" charset="0"/>
                          </a:rPr>
                        </m:ctrlPr>
                      </m:fPr>
                      <m:num>
                        <m:r>
                          <a:rPr lang="en-GB" i="1">
                            <a:effectLst/>
                            <a:latin typeface="Cambria Math" panose="02040503050406030204" pitchFamily="18" charset="0"/>
                            <a:ea typeface="Times New Roman" panose="02020603050405020304" pitchFamily="18" charset="0"/>
                            <a:cs typeface="Times New Roman" panose="02020603050405020304" pitchFamily="18" charset="0"/>
                          </a:rPr>
                          <m:t>5</m:t>
                        </m:r>
                      </m:num>
                      <m:den>
                        <m:r>
                          <a:rPr lang="en-GB" i="1">
                            <a:effectLst/>
                            <a:latin typeface="Cambria Math" panose="02040503050406030204" pitchFamily="18" charset="0"/>
                            <a:ea typeface="Times New Roman" panose="02020603050405020304" pitchFamily="18" charset="0"/>
                            <a:cs typeface="Times New Roman" panose="02020603050405020304" pitchFamily="18" charset="0"/>
                          </a:rPr>
                          <m:t>8</m:t>
                        </m:r>
                      </m:den>
                    </m:f>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E   </a:t>
                </a:r>
                <a14:m>
                  <m:oMath xmlns:m="http://schemas.openxmlformats.org/officeDocument/2006/math">
                    <m:f>
                      <m:fPr>
                        <m:ctrlPr>
                          <a:rPr lang="en-GB" i="1">
                            <a:effectLst/>
                            <a:latin typeface="Cambria Math" panose="02040503050406030204" pitchFamily="18" charset="0"/>
                            <a:ea typeface="Times New Roman" panose="02020603050405020304" pitchFamily="18" charset="0"/>
                          </a:rPr>
                        </m:ctrlPr>
                      </m:fPr>
                      <m:num>
                        <m:r>
                          <a:rPr lang="en-GB" i="1">
                            <a:effectLst/>
                            <a:latin typeface="Cambria Math" panose="02040503050406030204" pitchFamily="18" charset="0"/>
                            <a:ea typeface="Times New Roman" panose="02020603050405020304" pitchFamily="18" charset="0"/>
                            <a:cs typeface="Times New Roman" panose="02020603050405020304" pitchFamily="18" charset="0"/>
                          </a:rPr>
                          <m:t>11</m:t>
                        </m:r>
                      </m:num>
                      <m:den>
                        <m:r>
                          <a:rPr lang="en-GB" i="1">
                            <a:effectLst/>
                            <a:latin typeface="Cambria Math" panose="02040503050406030204" pitchFamily="18" charset="0"/>
                            <a:ea typeface="Times New Roman" panose="02020603050405020304" pitchFamily="18" charset="0"/>
                            <a:cs typeface="Times New Roman" panose="02020603050405020304" pitchFamily="18" charset="0"/>
                          </a:rPr>
                          <m:t>16</m:t>
                        </m:r>
                      </m:den>
                    </m:f>
                  </m:oMath>
                </a14:m>
                <a:endParaRPr lang="en-GB" dirty="0"/>
              </a:p>
            </p:txBody>
          </p:sp>
        </mc:Choice>
        <mc:Fallback xmlns="">
          <p:sp>
            <p:nvSpPr>
              <p:cNvPr id="7" name="Rectangle 6"/>
              <p:cNvSpPr>
                <a:spLocks noRot="1" noChangeAspect="1" noMove="1" noResize="1" noEditPoints="1" noAdjustHandles="1" noChangeArrowheads="1" noChangeShapeType="1" noTextEdit="1"/>
              </p:cNvSpPr>
              <p:nvPr/>
            </p:nvSpPr>
            <p:spPr>
              <a:xfrm>
                <a:off x="899592" y="829576"/>
                <a:ext cx="4572000" cy="1597810"/>
              </a:xfrm>
              <a:prstGeom prst="rect">
                <a:avLst/>
              </a:prstGeom>
              <a:blipFill rotWithShape="0">
                <a:blip r:embed="rId2"/>
                <a:stretch>
                  <a:fillRect l="-1200" t="-1908" r="-267" b="-1527"/>
                </a:stretch>
              </a:blipFill>
            </p:spPr>
            <p:txBody>
              <a:bodyPr/>
              <a:lstStyle/>
              <a:p>
                <a:r>
                  <a:rPr lang="en-GB">
                    <a:noFill/>
                  </a:rPr>
                  <a:t> </a:t>
                </a:r>
              </a:p>
            </p:txBody>
          </p:sp>
        </mc:Fallback>
      </mc:AlternateContent>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5868144" y="829576"/>
            <a:ext cx="2808312" cy="1836204"/>
          </a:xfrm>
          <a:prstGeom prst="rect">
            <a:avLst/>
          </a:prstGeom>
          <a:noFill/>
        </p:spPr>
      </p:pic>
      <mc:AlternateContent xmlns:mc="http://schemas.openxmlformats.org/markup-compatibility/2006" xmlns:a14="http://schemas.microsoft.com/office/drawing/2010/main">
        <mc:Choice Requires="a14">
          <p:sp>
            <p:nvSpPr>
              <p:cNvPr id="9" name="TextBox 8"/>
              <p:cNvSpPr txBox="1"/>
              <p:nvPr/>
            </p:nvSpPr>
            <p:spPr>
              <a:xfrm>
                <a:off x="899592" y="3212976"/>
                <a:ext cx="5832648" cy="2056332"/>
              </a:xfrm>
              <a:prstGeom prst="rect">
                <a:avLst/>
              </a:prstGeom>
              <a:noFill/>
            </p:spPr>
            <p:txBody>
              <a:bodyPr wrap="square" rtlCol="0">
                <a:spAutoFit/>
              </a:bodyPr>
              <a:lstStyle/>
              <a:p>
                <a:r>
                  <a:rPr lang="en-GB" b="1" dirty="0"/>
                  <a:t>Using a ‘subtractive’ method:</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𝟏</m:t>
                      </m:r>
                      <m:r>
                        <a:rPr lang="en-GB" b="1" i="1" smtClean="0">
                          <a:latin typeface="Cambria Math" panose="02040503050406030204" pitchFamily="18" charset="0"/>
                        </a:rPr>
                        <m:t>−</m:t>
                      </m:r>
                      <m:d>
                        <m:dPr>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𝟑</m:t>
                              </m:r>
                            </m:num>
                            <m:den>
                              <m:r>
                                <a:rPr lang="en-GB" b="1" i="1" smtClean="0">
                                  <a:latin typeface="Cambria Math" panose="02040503050406030204" pitchFamily="18" charset="0"/>
                                </a:rPr>
                                <m:t>𝟒</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𝟒</m:t>
                              </m:r>
                            </m:den>
                          </m:f>
                        </m:e>
                      </m:d>
                      <m:r>
                        <a:rPr lang="en-GB" b="1" i="1" smtClean="0">
                          <a:latin typeface="Cambria Math" panose="02040503050406030204" pitchFamily="18" charset="0"/>
                        </a:rPr>
                        <m:t>−</m:t>
                      </m:r>
                      <m:d>
                        <m:dPr>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𝟑</m:t>
                              </m:r>
                            </m:num>
                            <m:den>
                              <m:r>
                                <a:rPr lang="en-GB" b="1" i="1" smtClean="0">
                                  <a:latin typeface="Cambria Math" panose="02040503050406030204" pitchFamily="18" charset="0"/>
                                </a:rPr>
                                <m:t>𝟒</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𝟒</m:t>
                              </m:r>
                            </m:den>
                          </m:f>
                        </m:e>
                      </m:d>
                    </m:oMath>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𝟑</m:t>
                          </m:r>
                        </m:num>
                        <m:den>
                          <m:r>
                            <a:rPr lang="en-GB" b="1" i="1" smtClean="0">
                              <a:latin typeface="Cambria Math" panose="02040503050406030204" pitchFamily="18" charset="0"/>
                            </a:rPr>
                            <m:t>𝟏𝟔</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𝟑</m:t>
                          </m:r>
                        </m:num>
                        <m:den>
                          <m:r>
                            <a:rPr lang="en-GB" b="1" i="1" smtClean="0">
                              <a:latin typeface="Cambria Math" panose="02040503050406030204" pitchFamily="18" charset="0"/>
                            </a:rPr>
                            <m:t>𝟏𝟔</m:t>
                          </m:r>
                        </m:den>
                      </m:f>
                    </m:oMath>
                    <m:oMath xmlns:m="http://schemas.openxmlformats.org/officeDocument/2006/math">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𝟓</m:t>
                          </m:r>
                        </m:num>
                        <m:den>
                          <m:r>
                            <a:rPr lang="en-GB" b="1" i="1" smtClean="0">
                              <a:latin typeface="Cambria Math" panose="02040503050406030204" pitchFamily="18" charset="0"/>
                            </a:rPr>
                            <m:t>𝟖</m:t>
                          </m:r>
                        </m:den>
                      </m:f>
                    </m:oMath>
                  </m:oMathPara>
                </a14:m>
                <a:endParaRPr lang="en-GB" b="1" dirty="0"/>
              </a:p>
            </p:txBody>
          </p:sp>
        </mc:Choice>
        <mc:Fallback xmlns="">
          <p:sp>
            <p:nvSpPr>
              <p:cNvPr id="9" name="TextBox 8"/>
              <p:cNvSpPr txBox="1">
                <a:spLocks noRot="1" noChangeAspect="1" noMove="1" noResize="1" noEditPoints="1" noAdjustHandles="1" noChangeArrowheads="1" noChangeShapeType="1" noTextEdit="1"/>
              </p:cNvSpPr>
              <p:nvPr/>
            </p:nvSpPr>
            <p:spPr>
              <a:xfrm>
                <a:off x="899592" y="3212976"/>
                <a:ext cx="5832648" cy="2056332"/>
              </a:xfrm>
              <a:prstGeom prst="rect">
                <a:avLst/>
              </a:prstGeom>
              <a:blipFill rotWithShape="0">
                <a:blip r:embed="rId4"/>
                <a:stretch>
                  <a:fillRect l="-941" t="-1484"/>
                </a:stretch>
              </a:blipFill>
            </p:spPr>
            <p:txBody>
              <a:bodyPr/>
              <a:lstStyle/>
              <a:p>
                <a:r>
                  <a:rPr lang="en-GB">
                    <a:noFill/>
                  </a:rPr>
                  <a:t> </a:t>
                </a:r>
              </a:p>
            </p:txBody>
          </p:sp>
        </mc:Fallback>
      </mc:AlternateContent>
      <p:sp>
        <p:nvSpPr>
          <p:cNvPr id="10" name="Rectangle 9"/>
          <p:cNvSpPr/>
          <p:nvPr/>
        </p:nvSpPr>
        <p:spPr>
          <a:xfrm>
            <a:off x="965404" y="3209604"/>
            <a:ext cx="5118763" cy="21636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0604211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6</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5798793" y="121996"/>
            <a:ext cx="3119972" cy="369332"/>
          </a:xfrm>
          <a:prstGeom prst="rect">
            <a:avLst/>
          </a:prstGeom>
          <a:noFill/>
        </p:spPr>
        <p:txBody>
          <a:bodyPr wrap="square" rtlCol="0">
            <a:spAutoFit/>
          </a:bodyPr>
          <a:lstStyle/>
          <a:p>
            <a:pPr algn="r"/>
            <a:r>
              <a:rPr lang="en-GB" dirty="0">
                <a:solidFill>
                  <a:schemeClr val="bg1"/>
                </a:solidFill>
              </a:rPr>
              <a:t>(Questions on provided sheet)</a:t>
            </a:r>
          </a:p>
        </p:txBody>
      </p:sp>
      <p:sp>
        <p:nvSpPr>
          <p:cNvPr id="6" name="Rectangle 5"/>
          <p:cNvSpPr/>
          <p:nvPr/>
        </p:nvSpPr>
        <p:spPr>
          <a:xfrm>
            <a:off x="179512" y="836712"/>
            <a:ext cx="576064"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Q11</a:t>
            </a:r>
          </a:p>
        </p:txBody>
      </p:sp>
      <mc:AlternateContent xmlns:mc="http://schemas.openxmlformats.org/markup-compatibility/2006" xmlns:a14="http://schemas.microsoft.com/office/drawing/2010/main">
        <mc:Choice Requires="a14">
          <p:sp>
            <p:nvSpPr>
              <p:cNvPr id="7" name="Rectangle 6"/>
              <p:cNvSpPr/>
              <p:nvPr/>
            </p:nvSpPr>
            <p:spPr>
              <a:xfrm>
                <a:off x="899592" y="692696"/>
                <a:ext cx="4572000" cy="1477328"/>
              </a:xfrm>
              <a:prstGeom prst="rect">
                <a:avLst/>
              </a:prstGeom>
            </p:spPr>
            <p:txBody>
              <a:bodyPr>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The diagram shows a square ABCD of side 10 units. Line segments AP, AQ, AR and AS divide the square into five regions of equal area, as shown.</a:t>
                </a:r>
                <a:br>
                  <a:rPr lang="en-GB" dirty="0">
                    <a:latin typeface="Calibri" panose="020F0502020204030204" pitchFamily="34" charset="0"/>
                    <a:ea typeface="Times New Roman" panose="02020603050405020304" pitchFamily="18" charset="0"/>
                    <a:cs typeface="Times New Roman" panose="02020603050405020304" pitchFamily="18" charset="0"/>
                  </a:rPr>
                </a:br>
                <a:r>
                  <a:rPr lang="en-GB" dirty="0">
                    <a:latin typeface="Calibri" panose="020F0502020204030204" pitchFamily="34" charset="0"/>
                    <a:ea typeface="Times New Roman" panose="02020603050405020304" pitchFamily="18" charset="0"/>
                    <a:cs typeface="Times New Roman" panose="02020603050405020304" pitchFamily="18" charset="0"/>
                  </a:rPr>
                  <a:t>What is the length of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𝑄𝐶</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a:t>
                </a:r>
                <a:endParaRPr lang="en-GB" dirty="0"/>
              </a:p>
            </p:txBody>
          </p:sp>
        </mc:Choice>
        <mc:Fallback xmlns="">
          <p:sp>
            <p:nvSpPr>
              <p:cNvPr id="7" name="Rectangle 6"/>
              <p:cNvSpPr>
                <a:spLocks noRot="1" noChangeAspect="1" noMove="1" noResize="1" noEditPoints="1" noAdjustHandles="1" noChangeArrowheads="1" noChangeShapeType="1" noTextEdit="1"/>
              </p:cNvSpPr>
              <p:nvPr/>
            </p:nvSpPr>
            <p:spPr>
              <a:xfrm>
                <a:off x="899592" y="692696"/>
                <a:ext cx="4572000" cy="1477328"/>
              </a:xfrm>
              <a:prstGeom prst="rect">
                <a:avLst/>
              </a:prstGeom>
              <a:blipFill rotWithShape="0">
                <a:blip r:embed="rId2"/>
                <a:stretch>
                  <a:fillRect l="-1200" t="-2479" b="-5785"/>
                </a:stretch>
              </a:blipFill>
            </p:spPr>
            <p:txBody>
              <a:bodyPr/>
              <a:lstStyle/>
              <a:p>
                <a:r>
                  <a:rPr lang="en-GB">
                    <a:noFill/>
                  </a:rPr>
                  <a:t> </a:t>
                </a:r>
              </a:p>
            </p:txBody>
          </p:sp>
        </mc:Fallback>
      </mc:AlternateContent>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420888"/>
            <a:ext cx="3096344" cy="3024336"/>
          </a:xfrm>
          <a:prstGeom prst="rect">
            <a:avLst/>
          </a:prstGeom>
          <a:noFill/>
        </p:spPr>
      </p:pic>
      <p:cxnSp>
        <p:nvCxnSpPr>
          <p:cNvPr id="10" name="Straight Connector 9"/>
          <p:cNvCxnSpPr/>
          <p:nvPr/>
        </p:nvCxnSpPr>
        <p:spPr>
          <a:xfrm>
            <a:off x="1331640" y="2636912"/>
            <a:ext cx="2524264" cy="2408813"/>
          </a:xfrm>
          <a:prstGeom prst="line">
            <a:avLst/>
          </a:prstGeom>
          <a:ln>
            <a:prstDash val="sysDash"/>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4499992" y="2276872"/>
                <a:ext cx="3528392" cy="3139321"/>
              </a:xfrm>
              <a:prstGeom prst="rect">
                <a:avLst/>
              </a:prstGeom>
              <a:noFill/>
            </p:spPr>
            <p:txBody>
              <a:bodyPr wrap="square" rtlCol="0">
                <a:spAutoFit/>
              </a:bodyPr>
              <a:lstStyle/>
              <a:p>
                <a:r>
                  <a:rPr lang="en-GB" b="1" dirty="0"/>
                  <a:t>We’re told the regions have the same area.</a:t>
                </a:r>
              </a:p>
              <a:p>
                <a:r>
                  <a:rPr lang="en-GB" b="1" dirty="0"/>
                  <a:t>If we add the line </a:t>
                </a:r>
                <a14:m>
                  <m:oMath xmlns:m="http://schemas.openxmlformats.org/officeDocument/2006/math">
                    <m:r>
                      <a:rPr lang="en-GB" b="1" i="1" smtClean="0">
                        <a:latin typeface="Cambria Math" panose="02040503050406030204" pitchFamily="18" charset="0"/>
                      </a:rPr>
                      <m:t>𝑨𝑪</m:t>
                    </m:r>
                  </m:oMath>
                </a14:m>
                <a:r>
                  <a:rPr lang="en-GB" b="1" dirty="0"/>
                  <a:t>, this splits the region </a:t>
                </a:r>
                <a14:m>
                  <m:oMath xmlns:m="http://schemas.openxmlformats.org/officeDocument/2006/math">
                    <m:r>
                      <a:rPr lang="en-GB" b="1" i="1" smtClean="0">
                        <a:latin typeface="Cambria Math" panose="02040503050406030204" pitchFamily="18" charset="0"/>
                      </a:rPr>
                      <m:t>𝑨𝑸𝑪𝑹</m:t>
                    </m:r>
                  </m:oMath>
                </a14:m>
                <a:r>
                  <a:rPr lang="en-GB" b="1" dirty="0"/>
                  <a:t> in two triangles, which have half the area of the other regions.</a:t>
                </a:r>
              </a:p>
              <a:p>
                <a:endParaRPr lang="en-GB" b="1" dirty="0"/>
              </a:p>
              <a:p>
                <a:r>
                  <a:rPr lang="en-GB" b="1" dirty="0"/>
                  <a:t>However, </a:t>
                </a:r>
                <a14:m>
                  <m:oMath xmlns:m="http://schemas.openxmlformats.org/officeDocument/2006/math">
                    <m:r>
                      <a:rPr lang="en-GB" b="1" i="0" smtClean="0">
                        <a:latin typeface="Cambria Math" panose="02040503050406030204" pitchFamily="18" charset="0"/>
                      </a:rPr>
                      <m:t>𝚫</m:t>
                    </m:r>
                    <m:r>
                      <a:rPr lang="en-GB" b="1" i="0" smtClean="0">
                        <a:latin typeface="Cambria Math" panose="02040503050406030204" pitchFamily="18" charset="0"/>
                      </a:rPr>
                      <m:t>𝐀𝐐𝐂</m:t>
                    </m:r>
                  </m:oMath>
                </a14:m>
                <a:r>
                  <a:rPr lang="en-GB" b="1" dirty="0"/>
                  <a:t> has the same height as </a:t>
                </a:r>
                <a14:m>
                  <m:oMath xmlns:m="http://schemas.openxmlformats.org/officeDocument/2006/math">
                    <m:r>
                      <a:rPr lang="en-GB" b="1" i="0" smtClean="0">
                        <a:latin typeface="Cambria Math" panose="02040503050406030204" pitchFamily="18" charset="0"/>
                      </a:rPr>
                      <m:t>𝚫</m:t>
                    </m:r>
                    <m:r>
                      <a:rPr lang="en-GB" b="1" i="1" smtClean="0">
                        <a:latin typeface="Cambria Math" panose="02040503050406030204" pitchFamily="18" charset="0"/>
                      </a:rPr>
                      <m:t>𝑨𝑫𝑷</m:t>
                    </m:r>
                  </m:oMath>
                </a14:m>
                <a:r>
                  <a:rPr lang="en-GB" b="1" dirty="0"/>
                  <a:t> and </a:t>
                </a:r>
                <a14:m>
                  <m:oMath xmlns:m="http://schemas.openxmlformats.org/officeDocument/2006/math">
                    <m:r>
                      <a:rPr lang="en-GB" b="1" i="0" smtClean="0">
                        <a:latin typeface="Cambria Math" panose="02040503050406030204" pitchFamily="18" charset="0"/>
                      </a:rPr>
                      <m:t>𝚫</m:t>
                    </m:r>
                    <m:r>
                      <a:rPr lang="en-GB" b="1" i="1" smtClean="0">
                        <a:latin typeface="Cambria Math" panose="02040503050406030204" pitchFamily="18" charset="0"/>
                      </a:rPr>
                      <m:t>𝑨𝑷𝑸</m:t>
                    </m:r>
                  </m:oMath>
                </a14:m>
                <a:r>
                  <a:rPr lang="en-GB" b="1" dirty="0"/>
                  <a:t>, thus it must have half the base width.</a:t>
                </a:r>
              </a:p>
              <a:p>
                <a:r>
                  <a:rPr lang="en-GB" b="1" dirty="0"/>
                  <a:t>Thus </a:t>
                </a:r>
                <a14:m>
                  <m:oMath xmlns:m="http://schemas.openxmlformats.org/officeDocument/2006/math">
                    <m:r>
                      <a:rPr lang="en-GB" b="1" i="1" smtClean="0">
                        <a:latin typeface="Cambria Math" panose="02040503050406030204" pitchFamily="18" charset="0"/>
                      </a:rPr>
                      <m:t>𝑫𝑷</m:t>
                    </m:r>
                    <m:r>
                      <a:rPr lang="en-GB" b="1" i="1" smtClean="0">
                        <a:latin typeface="Cambria Math" panose="02040503050406030204" pitchFamily="18" charset="0"/>
                      </a:rPr>
                      <m:t>=</m:t>
                    </m:r>
                    <m:r>
                      <a:rPr lang="en-GB" b="1" i="1" smtClean="0">
                        <a:latin typeface="Cambria Math" panose="02040503050406030204" pitchFamily="18" charset="0"/>
                      </a:rPr>
                      <m:t>𝑷𝑸</m:t>
                    </m:r>
                    <m:r>
                      <a:rPr lang="en-GB" b="1" i="1" smtClean="0">
                        <a:latin typeface="Cambria Math" panose="02040503050406030204" pitchFamily="18" charset="0"/>
                      </a:rPr>
                      <m:t>=</m:t>
                    </m:r>
                    <m:r>
                      <a:rPr lang="en-GB" b="1" i="1" smtClean="0">
                        <a:latin typeface="Cambria Math" panose="02040503050406030204" pitchFamily="18" charset="0"/>
                      </a:rPr>
                      <m:t>𝟒</m:t>
                    </m:r>
                  </m:oMath>
                </a14:m>
                <a:r>
                  <a:rPr lang="en-GB" b="1" dirty="0"/>
                  <a:t> and </a:t>
                </a:r>
                <a14:m>
                  <m:oMath xmlns:m="http://schemas.openxmlformats.org/officeDocument/2006/math">
                    <m:r>
                      <a:rPr lang="en-GB" b="1" i="1" smtClean="0">
                        <a:latin typeface="Cambria Math" panose="02040503050406030204" pitchFamily="18" charset="0"/>
                      </a:rPr>
                      <m:t>𝑸𝑪</m:t>
                    </m:r>
                    <m:r>
                      <a:rPr lang="en-GB" b="1" i="1" smtClean="0">
                        <a:latin typeface="Cambria Math" panose="02040503050406030204" pitchFamily="18" charset="0"/>
                      </a:rPr>
                      <m:t>=</m:t>
                    </m:r>
                    <m:r>
                      <a:rPr lang="en-GB" b="1" i="1" smtClean="0">
                        <a:latin typeface="Cambria Math" panose="02040503050406030204" pitchFamily="18" charset="0"/>
                      </a:rPr>
                      <m:t>𝟐</m:t>
                    </m:r>
                  </m:oMath>
                </a14:m>
                <a:r>
                  <a:rPr lang="en-GB" b="1" dirty="0"/>
                  <a:t>.</a:t>
                </a:r>
              </a:p>
            </p:txBody>
          </p:sp>
        </mc:Choice>
        <mc:Fallback xmlns="">
          <p:sp>
            <p:nvSpPr>
              <p:cNvPr id="11" name="TextBox 10"/>
              <p:cNvSpPr txBox="1">
                <a:spLocks noRot="1" noChangeAspect="1" noMove="1" noResize="1" noEditPoints="1" noAdjustHandles="1" noChangeArrowheads="1" noChangeShapeType="1" noTextEdit="1"/>
              </p:cNvSpPr>
              <p:nvPr/>
            </p:nvSpPr>
            <p:spPr>
              <a:xfrm>
                <a:off x="4499992" y="2276872"/>
                <a:ext cx="3528392" cy="3139321"/>
              </a:xfrm>
              <a:prstGeom prst="rect">
                <a:avLst/>
              </a:prstGeom>
              <a:blipFill rotWithShape="0">
                <a:blip r:embed="rId4"/>
                <a:stretch>
                  <a:fillRect l="-1382" t="-1167" r="-2591" b="-2335"/>
                </a:stretch>
              </a:blipFill>
            </p:spPr>
            <p:txBody>
              <a:bodyPr/>
              <a:lstStyle/>
              <a:p>
                <a:r>
                  <a:rPr lang="en-GB">
                    <a:noFill/>
                  </a:rPr>
                  <a:t> </a:t>
                </a:r>
              </a:p>
            </p:txBody>
          </p:sp>
        </mc:Fallback>
      </mc:AlternateContent>
      <p:sp>
        <p:nvSpPr>
          <p:cNvPr id="12" name="Rectangle 11"/>
          <p:cNvSpPr/>
          <p:nvPr/>
        </p:nvSpPr>
        <p:spPr>
          <a:xfrm>
            <a:off x="4489579" y="2170025"/>
            <a:ext cx="4114869" cy="40672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0821142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nextCondLst>
                <p:cond evt="onClick" delay="0">
                  <p:tgtEl>
                    <p:spTgt spid="12"/>
                  </p:tgtEl>
                </p:cond>
              </p:nextCondLst>
            </p:seq>
          </p:childTnLst>
        </p:cTn>
      </p:par>
    </p:tnLst>
    <p:bldLst>
      <p:bldP spid="1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6</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5798793" y="121996"/>
            <a:ext cx="3119972" cy="369332"/>
          </a:xfrm>
          <a:prstGeom prst="rect">
            <a:avLst/>
          </a:prstGeom>
          <a:noFill/>
        </p:spPr>
        <p:txBody>
          <a:bodyPr wrap="square" rtlCol="0">
            <a:spAutoFit/>
          </a:bodyPr>
          <a:lstStyle/>
          <a:p>
            <a:pPr algn="r"/>
            <a:r>
              <a:rPr lang="en-GB" dirty="0">
                <a:solidFill>
                  <a:schemeClr val="bg1"/>
                </a:solidFill>
              </a:rPr>
              <a:t>(Questions on provided sheet)</a:t>
            </a:r>
          </a:p>
        </p:txBody>
      </p:sp>
      <p:sp>
        <p:nvSpPr>
          <p:cNvPr id="6" name="Rectangle 5"/>
          <p:cNvSpPr/>
          <p:nvPr/>
        </p:nvSpPr>
        <p:spPr>
          <a:xfrm>
            <a:off x="899592" y="764704"/>
            <a:ext cx="4572000" cy="1754326"/>
          </a:xfrm>
          <a:prstGeom prst="rect">
            <a:avLst/>
          </a:prstGeom>
        </p:spPr>
        <p:txBody>
          <a:bodyPr>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[JMO 2008 B5] In the diagram, the rectangle ABCD is divided into three congruent rectangles. The line segment JK divides CDFG into two parts of equal area. What is the area of triangle AEI as a fraction of the area of ABCD?</a:t>
            </a:r>
            <a:endParaRPr lang="en-GB" dirty="0"/>
          </a:p>
        </p:txBody>
      </p:sp>
      <p:sp>
        <p:nvSpPr>
          <p:cNvPr id="7" name="Rectangle 6"/>
          <p:cNvSpPr/>
          <p:nvPr/>
        </p:nvSpPr>
        <p:spPr>
          <a:xfrm>
            <a:off x="179512" y="836712"/>
            <a:ext cx="576064"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r>
              <a:rPr lang="en-GB" b="1" dirty="0">
                <a:latin typeface="Wingdings" panose="05000000000000000000" pitchFamily="2" charset="2"/>
              </a:rPr>
              <a:t>N</a:t>
            </a:r>
            <a:r>
              <a:rPr lang="en-GB" b="1" baseline="-25000" dirty="0"/>
              <a:t>1</a:t>
            </a:r>
          </a:p>
        </p:txBody>
      </p:sp>
      <p:pic>
        <p:nvPicPr>
          <p:cNvPr id="8" name="Picture 7"/>
          <p:cNvPicPr/>
          <p:nvPr/>
        </p:nvPicPr>
        <p:blipFill>
          <a:blip r:embed="rId2" cstate="print"/>
          <a:srcRect/>
          <a:stretch>
            <a:fillRect/>
          </a:stretch>
        </p:blipFill>
        <p:spPr bwMode="auto">
          <a:xfrm>
            <a:off x="974257" y="2780928"/>
            <a:ext cx="4824536" cy="3024336"/>
          </a:xfrm>
          <a:prstGeom prst="rect">
            <a:avLst/>
          </a:prstGeom>
          <a:noFill/>
          <a:ln w="9525">
            <a:noFill/>
            <a:miter lim="800000"/>
            <a:headEnd/>
            <a:tailEnd/>
          </a:ln>
        </p:spPr>
      </p:pic>
      <p:cxnSp>
        <p:nvCxnSpPr>
          <p:cNvPr id="10" name="Straight Connector 9"/>
          <p:cNvCxnSpPr/>
          <p:nvPr/>
        </p:nvCxnSpPr>
        <p:spPr>
          <a:xfrm>
            <a:off x="1259632" y="3678075"/>
            <a:ext cx="4160667" cy="1559"/>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1265982" y="4130030"/>
            <a:ext cx="4160667" cy="1559"/>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1265982" y="4575222"/>
            <a:ext cx="4160667" cy="1559"/>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1270717" y="4980755"/>
            <a:ext cx="4160667" cy="1559"/>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6113953" y="3653361"/>
                <a:ext cx="2304256" cy="901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𝟏</m:t>
                          </m:r>
                        </m:num>
                        <m:den>
                          <m:r>
                            <a:rPr lang="en-GB" sz="2800" b="1" i="1" smtClean="0">
                              <a:latin typeface="Cambria Math" panose="02040503050406030204" pitchFamily="18" charset="0"/>
                            </a:rPr>
                            <m:t>𝟑𝟎</m:t>
                          </m:r>
                        </m:den>
                      </m:f>
                    </m:oMath>
                  </m:oMathPara>
                </a14:m>
                <a:endParaRPr lang="en-GB" b="1" dirty="0"/>
              </a:p>
            </p:txBody>
          </p:sp>
        </mc:Choice>
        <mc:Fallback xmlns="">
          <p:sp>
            <p:nvSpPr>
              <p:cNvPr id="15" name="TextBox 14"/>
              <p:cNvSpPr txBox="1">
                <a:spLocks noRot="1" noChangeAspect="1" noMove="1" noResize="1" noEditPoints="1" noAdjustHandles="1" noChangeArrowheads="1" noChangeShapeType="1" noTextEdit="1"/>
              </p:cNvSpPr>
              <p:nvPr/>
            </p:nvSpPr>
            <p:spPr>
              <a:xfrm>
                <a:off x="6113953" y="3653361"/>
                <a:ext cx="2304256" cy="901785"/>
              </a:xfrm>
              <a:prstGeom prst="rect">
                <a:avLst/>
              </a:prstGeom>
              <a:blipFill rotWithShape="0">
                <a:blip r:embed="rId3"/>
                <a:stretch>
                  <a:fillRect/>
                </a:stretch>
              </a:blipFill>
            </p:spPr>
            <p:txBody>
              <a:bodyPr/>
              <a:lstStyle/>
              <a:p>
                <a:r>
                  <a:rPr lang="en-GB">
                    <a:noFill/>
                  </a:rPr>
                  <a:t> </a:t>
                </a:r>
              </a:p>
            </p:txBody>
          </p:sp>
        </mc:Fallback>
      </mc:AlternateContent>
      <p:sp>
        <p:nvSpPr>
          <p:cNvPr id="16" name="Rectangle 15"/>
          <p:cNvSpPr/>
          <p:nvPr/>
        </p:nvSpPr>
        <p:spPr>
          <a:xfrm>
            <a:off x="6234809" y="3331305"/>
            <a:ext cx="2062544" cy="15458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1245858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8"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2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childTnLst>
              </p:cTn>
              <p:nextCondLst>
                <p:cond evt="onClick" delay="0">
                  <p:tgtEl>
                    <p:spTgt spid="16"/>
                  </p:tgtEl>
                </p:cond>
              </p:nextCondLst>
            </p:seq>
          </p:childTnLst>
        </p:cTn>
      </p:par>
    </p:tnLst>
    <p:bldLst>
      <p:bldP spid="1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6</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5798793" y="121996"/>
            <a:ext cx="3119972" cy="369332"/>
          </a:xfrm>
          <a:prstGeom prst="rect">
            <a:avLst/>
          </a:prstGeom>
          <a:noFill/>
        </p:spPr>
        <p:txBody>
          <a:bodyPr wrap="square" rtlCol="0">
            <a:spAutoFit/>
          </a:bodyPr>
          <a:lstStyle/>
          <a:p>
            <a:pPr algn="r"/>
            <a:r>
              <a:rPr lang="en-GB" dirty="0">
                <a:solidFill>
                  <a:schemeClr val="bg1"/>
                </a:solidFill>
              </a:rPr>
              <a:t>(Questions on provided sheet)</a:t>
            </a:r>
          </a:p>
        </p:txBody>
      </p:sp>
      <mc:AlternateContent xmlns:mc="http://schemas.openxmlformats.org/markup-compatibility/2006" xmlns:a14="http://schemas.microsoft.com/office/drawing/2010/main">
        <mc:Choice Requires="a14">
          <p:sp>
            <p:nvSpPr>
              <p:cNvPr id="6" name="Rectangle 5"/>
              <p:cNvSpPr/>
              <p:nvPr/>
            </p:nvSpPr>
            <p:spPr>
              <a:xfrm>
                <a:off x="935410" y="728886"/>
                <a:ext cx="6732934" cy="1548629"/>
              </a:xfrm>
              <a:prstGeom prst="rect">
                <a:avLst/>
              </a:prstGeom>
            </p:spPr>
            <p:txBody>
              <a:bodyPr wrap="squar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[SMC 2011 Q16] </a:t>
                </a:r>
                <a14:m>
                  <m:oMath xmlns:m="http://schemas.openxmlformats.org/officeDocument/2006/math">
                    <m:r>
                      <a:rPr lang="en-GB" i="1">
                        <a:effectLst/>
                        <a:latin typeface="Cambria Math" panose="02040503050406030204" pitchFamily="18" charset="0"/>
                        <a:ea typeface="Calibri" panose="020F0502020204030204" pitchFamily="34" charset="0"/>
                        <a:cs typeface="Times New Roman" panose="02020603050405020304" pitchFamily="18" charset="0"/>
                      </a:rPr>
                      <m:t>𝑃𝑄𝑅𝑆</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is a rectangle. The area of triangle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𝑄𝑅𝑇</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is </a:t>
                </a:r>
                <a14:m>
                  <m:oMath xmlns:m="http://schemas.openxmlformats.org/officeDocument/2006/math">
                    <m:f>
                      <m:fPr>
                        <m:ctrlPr>
                          <a:rPr lang="en-GB" i="1">
                            <a:effectLst/>
                            <a:latin typeface="Cambria Math" panose="02040503050406030204" pitchFamily="18" charset="0"/>
                            <a:ea typeface="Times New Roman" panose="02020603050405020304" pitchFamily="18" charset="0"/>
                          </a:rPr>
                        </m:ctrlPr>
                      </m:fPr>
                      <m:num>
                        <m:r>
                          <a:rPr lang="en-GB"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i="1">
                            <a:effectLst/>
                            <a:latin typeface="Cambria Math" panose="02040503050406030204" pitchFamily="18" charset="0"/>
                            <a:ea typeface="Times New Roman" panose="02020603050405020304" pitchFamily="18" charset="0"/>
                            <a:cs typeface="Times New Roman" panose="02020603050405020304" pitchFamily="18" charset="0"/>
                          </a:rPr>
                          <m:t>5</m:t>
                        </m:r>
                      </m:den>
                    </m:f>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of the area of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𝑃𝑄𝑅𝑆</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and the area of triangle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𝑇𝑆𝑈</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is </a:t>
                </a:r>
                <a14:m>
                  <m:oMath xmlns:m="http://schemas.openxmlformats.org/officeDocument/2006/math">
                    <m:f>
                      <m:fPr>
                        <m:ctrlPr>
                          <a:rPr lang="en-GB" i="1">
                            <a:effectLst/>
                            <a:latin typeface="Cambria Math" panose="02040503050406030204" pitchFamily="18" charset="0"/>
                            <a:ea typeface="Times New Roman" panose="02020603050405020304" pitchFamily="18" charset="0"/>
                          </a:rPr>
                        </m:ctrlPr>
                      </m:fPr>
                      <m:num>
                        <m:r>
                          <a:rPr lang="en-GB"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i="1">
                            <a:effectLst/>
                            <a:latin typeface="Cambria Math" panose="02040503050406030204" pitchFamily="18" charset="0"/>
                            <a:ea typeface="Times New Roman" panose="02020603050405020304" pitchFamily="18" charset="0"/>
                            <a:cs typeface="Times New Roman" panose="02020603050405020304" pitchFamily="18" charset="0"/>
                          </a:rPr>
                          <m:t>8</m:t>
                        </m:r>
                      </m:den>
                    </m:f>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of the area of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𝑃𝑄𝑅𝑆</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What fraction of the area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𝑃𝑄𝑅𝑆</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is the area of triangle </a:t>
                </a:r>
                <a14:m>
                  <m:oMath xmlns:m="http://schemas.openxmlformats.org/officeDocument/2006/math">
                    <m:r>
                      <a:rPr lang="en-GB" i="1">
                        <a:effectLst/>
                        <a:latin typeface="Cambria Math" panose="02040503050406030204" pitchFamily="18" charset="0"/>
                        <a:ea typeface="Times New Roman" panose="02020603050405020304" pitchFamily="18" charset="0"/>
                        <a:cs typeface="Times New Roman" panose="02020603050405020304" pitchFamily="18" charset="0"/>
                      </a:rPr>
                      <m:t>𝑄𝑇𝑈</m:t>
                    </m:r>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a:t>
                </a:r>
                <a:br>
                  <a:rPr lang="en-GB" dirty="0">
                    <a:effectLst/>
                    <a:latin typeface="Calibri" panose="020F0502020204030204" pitchFamily="34" charset="0"/>
                    <a:ea typeface="Times New Roman" panose="02020603050405020304" pitchFamily="18" charset="0"/>
                    <a:cs typeface="Times New Roman" panose="02020603050405020304" pitchFamily="18" charset="0"/>
                  </a:rPr>
                </a:br>
                <a:r>
                  <a:rPr lang="en-GB" dirty="0">
                    <a:effectLst/>
                    <a:latin typeface="Calibri" panose="020F0502020204030204" pitchFamily="34" charset="0"/>
                    <a:ea typeface="Times New Roman" panose="02020603050405020304" pitchFamily="18" charset="0"/>
                    <a:cs typeface="Times New Roman" panose="02020603050405020304" pitchFamily="18" charset="0"/>
                  </a:rPr>
                  <a:t>A   </a:t>
                </a:r>
                <a14:m>
                  <m:oMath xmlns:m="http://schemas.openxmlformats.org/officeDocument/2006/math">
                    <m:f>
                      <m:fPr>
                        <m:ctrlPr>
                          <a:rPr lang="en-GB" i="1">
                            <a:effectLst/>
                            <a:latin typeface="Cambria Math" panose="02040503050406030204" pitchFamily="18" charset="0"/>
                            <a:ea typeface="Times New Roman" panose="02020603050405020304" pitchFamily="18" charset="0"/>
                          </a:rPr>
                        </m:ctrlPr>
                      </m:fPr>
                      <m:num>
                        <m:r>
                          <a:rPr lang="en-GB" i="1">
                            <a:effectLst/>
                            <a:latin typeface="Cambria Math" panose="02040503050406030204" pitchFamily="18" charset="0"/>
                            <a:ea typeface="Times New Roman" panose="02020603050405020304" pitchFamily="18" charset="0"/>
                            <a:cs typeface="Times New Roman" panose="02020603050405020304" pitchFamily="18" charset="0"/>
                          </a:rPr>
                          <m:t>27</m:t>
                        </m:r>
                      </m:num>
                      <m:den>
                        <m:r>
                          <a:rPr lang="en-GB" i="1">
                            <a:effectLst/>
                            <a:latin typeface="Cambria Math" panose="02040503050406030204" pitchFamily="18" charset="0"/>
                            <a:ea typeface="Times New Roman" panose="02020603050405020304" pitchFamily="18" charset="0"/>
                            <a:cs typeface="Times New Roman" panose="02020603050405020304" pitchFamily="18" charset="0"/>
                          </a:rPr>
                          <m:t>40</m:t>
                        </m:r>
                      </m:den>
                    </m:f>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B   </a:t>
                </a:r>
                <a14:m>
                  <m:oMath xmlns:m="http://schemas.openxmlformats.org/officeDocument/2006/math">
                    <m:f>
                      <m:fPr>
                        <m:ctrlPr>
                          <a:rPr lang="en-GB" i="1">
                            <a:effectLst/>
                            <a:latin typeface="Cambria Math" panose="02040503050406030204" pitchFamily="18" charset="0"/>
                            <a:ea typeface="Times New Roman" panose="02020603050405020304" pitchFamily="18" charset="0"/>
                          </a:rPr>
                        </m:ctrlPr>
                      </m:fPr>
                      <m:num>
                        <m:r>
                          <a:rPr lang="en-GB" i="1">
                            <a:effectLst/>
                            <a:latin typeface="Cambria Math" panose="02040503050406030204" pitchFamily="18" charset="0"/>
                            <a:ea typeface="Times New Roman" panose="02020603050405020304" pitchFamily="18" charset="0"/>
                            <a:cs typeface="Times New Roman" panose="02020603050405020304" pitchFamily="18" charset="0"/>
                          </a:rPr>
                          <m:t>21</m:t>
                        </m:r>
                      </m:num>
                      <m:den>
                        <m:r>
                          <a:rPr lang="en-GB" i="1">
                            <a:effectLst/>
                            <a:latin typeface="Cambria Math" panose="02040503050406030204" pitchFamily="18" charset="0"/>
                            <a:ea typeface="Times New Roman" panose="02020603050405020304" pitchFamily="18" charset="0"/>
                            <a:cs typeface="Times New Roman" panose="02020603050405020304" pitchFamily="18" charset="0"/>
                          </a:rPr>
                          <m:t>40</m:t>
                        </m:r>
                      </m:den>
                    </m:f>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C   </a:t>
                </a:r>
                <a14:m>
                  <m:oMath xmlns:m="http://schemas.openxmlformats.org/officeDocument/2006/math">
                    <m:f>
                      <m:fPr>
                        <m:ctrlPr>
                          <a:rPr lang="en-GB" i="1">
                            <a:effectLst/>
                            <a:latin typeface="Cambria Math" panose="02040503050406030204" pitchFamily="18" charset="0"/>
                            <a:ea typeface="Times New Roman" panose="02020603050405020304" pitchFamily="18" charset="0"/>
                          </a:rPr>
                        </m:ctrlPr>
                      </m:fPr>
                      <m:num>
                        <m:r>
                          <a:rPr lang="en-GB"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i="1">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D   </a:t>
                </a:r>
                <a14:m>
                  <m:oMath xmlns:m="http://schemas.openxmlformats.org/officeDocument/2006/math">
                    <m:f>
                      <m:fPr>
                        <m:ctrlPr>
                          <a:rPr lang="en-GB" i="1">
                            <a:effectLst/>
                            <a:latin typeface="Cambria Math" panose="02040503050406030204" pitchFamily="18" charset="0"/>
                            <a:ea typeface="Times New Roman" panose="02020603050405020304" pitchFamily="18" charset="0"/>
                          </a:rPr>
                        </m:ctrlPr>
                      </m:fPr>
                      <m:num>
                        <m:r>
                          <a:rPr lang="en-GB" i="1">
                            <a:effectLst/>
                            <a:latin typeface="Cambria Math" panose="02040503050406030204" pitchFamily="18" charset="0"/>
                            <a:ea typeface="Times New Roman" panose="02020603050405020304" pitchFamily="18" charset="0"/>
                            <a:cs typeface="Times New Roman" panose="02020603050405020304" pitchFamily="18" charset="0"/>
                          </a:rPr>
                          <m:t>19</m:t>
                        </m:r>
                      </m:num>
                      <m:den>
                        <m:r>
                          <a:rPr lang="en-GB" i="1">
                            <a:effectLst/>
                            <a:latin typeface="Cambria Math" panose="02040503050406030204" pitchFamily="18" charset="0"/>
                            <a:ea typeface="Times New Roman" panose="02020603050405020304" pitchFamily="18" charset="0"/>
                            <a:cs typeface="Times New Roman" panose="02020603050405020304" pitchFamily="18" charset="0"/>
                          </a:rPr>
                          <m:t>40</m:t>
                        </m:r>
                      </m:den>
                    </m:f>
                  </m:oMath>
                </a14:m>
                <a:r>
                  <a:rPr lang="en-GB" dirty="0">
                    <a:effectLst/>
                    <a:latin typeface="Calibri" panose="020F0502020204030204" pitchFamily="34" charset="0"/>
                    <a:ea typeface="Times New Roman" panose="02020603050405020304" pitchFamily="18" charset="0"/>
                    <a:cs typeface="Times New Roman" panose="02020603050405020304" pitchFamily="18" charset="0"/>
                  </a:rPr>
                  <a:t>	E   </a:t>
                </a:r>
                <a14:m>
                  <m:oMath xmlns:m="http://schemas.openxmlformats.org/officeDocument/2006/math">
                    <m:f>
                      <m:fPr>
                        <m:ctrlPr>
                          <a:rPr lang="en-GB" i="1">
                            <a:effectLst/>
                            <a:latin typeface="Cambria Math" panose="02040503050406030204" pitchFamily="18" charset="0"/>
                            <a:ea typeface="Times New Roman" panose="02020603050405020304" pitchFamily="18" charset="0"/>
                          </a:rPr>
                        </m:ctrlPr>
                      </m:fPr>
                      <m:num>
                        <m:r>
                          <a:rPr lang="en-GB" i="1">
                            <a:effectLst/>
                            <a:latin typeface="Cambria Math" panose="02040503050406030204" pitchFamily="18" charset="0"/>
                            <a:ea typeface="Times New Roman" panose="02020603050405020304" pitchFamily="18" charset="0"/>
                            <a:cs typeface="Times New Roman" panose="02020603050405020304" pitchFamily="18" charset="0"/>
                          </a:rPr>
                          <m:t>23</m:t>
                        </m:r>
                      </m:num>
                      <m:den>
                        <m:r>
                          <a:rPr lang="en-GB" i="1">
                            <a:effectLst/>
                            <a:latin typeface="Cambria Math" panose="02040503050406030204" pitchFamily="18" charset="0"/>
                            <a:ea typeface="Times New Roman" panose="02020603050405020304" pitchFamily="18" charset="0"/>
                            <a:cs typeface="Times New Roman" panose="02020603050405020304" pitchFamily="18" charset="0"/>
                          </a:rPr>
                          <m:t>60</m:t>
                        </m:r>
                      </m:den>
                    </m:f>
                  </m:oMath>
                </a14:m>
                <a:endParaRPr lang="en-GB" dirty="0"/>
              </a:p>
            </p:txBody>
          </p:sp>
        </mc:Choice>
        <mc:Fallback xmlns="">
          <p:sp>
            <p:nvSpPr>
              <p:cNvPr id="6" name="Rectangle 5"/>
              <p:cNvSpPr>
                <a:spLocks noRot="1" noChangeAspect="1" noMove="1" noResize="1" noEditPoints="1" noAdjustHandles="1" noChangeArrowheads="1" noChangeShapeType="1" noTextEdit="1"/>
              </p:cNvSpPr>
              <p:nvPr/>
            </p:nvSpPr>
            <p:spPr>
              <a:xfrm>
                <a:off x="935410" y="728886"/>
                <a:ext cx="6732934" cy="1548629"/>
              </a:xfrm>
              <a:prstGeom prst="rect">
                <a:avLst/>
              </a:prstGeom>
              <a:blipFill rotWithShape="0">
                <a:blip r:embed="rId2"/>
                <a:stretch>
                  <a:fillRect l="-724" b="-1575"/>
                </a:stretch>
              </a:blipFill>
            </p:spPr>
            <p:txBody>
              <a:bodyPr/>
              <a:lstStyle/>
              <a:p>
                <a:r>
                  <a:rPr lang="en-GB">
                    <a:noFill/>
                  </a:rPr>
                  <a:t> </a:t>
                </a:r>
              </a:p>
            </p:txBody>
          </p:sp>
        </mc:Fallback>
      </mc:AlternateContent>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827584" y="2780928"/>
            <a:ext cx="3816424" cy="2304256"/>
          </a:xfrm>
          <a:prstGeom prst="rect">
            <a:avLst/>
          </a:prstGeom>
          <a:noFill/>
          <a:ln>
            <a:noFill/>
          </a:ln>
        </p:spPr>
      </p:pic>
      <mc:AlternateContent xmlns:mc="http://schemas.openxmlformats.org/markup-compatibility/2006" xmlns:a14="http://schemas.microsoft.com/office/drawing/2010/main">
        <mc:Choice Requires="a14">
          <p:sp>
            <p:nvSpPr>
              <p:cNvPr id="9" name="TextBox 8"/>
              <p:cNvSpPr txBox="1"/>
              <p:nvPr/>
            </p:nvSpPr>
            <p:spPr>
              <a:xfrm>
                <a:off x="4295782" y="2986732"/>
                <a:ext cx="504056" cy="6127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4295782" y="2986732"/>
                <a:ext cx="504056" cy="612796"/>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866735" y="2385606"/>
                <a:ext cx="4066801" cy="4252639"/>
              </a:xfrm>
              <a:prstGeom prst="rect">
                <a:avLst/>
              </a:prstGeom>
              <a:noFill/>
            </p:spPr>
            <p:txBody>
              <a:bodyPr wrap="square" rtlCol="0">
                <a:spAutoFit/>
              </a:bodyPr>
              <a:lstStyle/>
              <a:p>
                <a:r>
                  <a:rPr lang="en-GB" b="1" dirty="0">
                    <a:latin typeface="+mj-lt"/>
                  </a:rPr>
                  <a:t>For simplicity we could make </a:t>
                </a:r>
                <a14:m>
                  <m:oMath xmlns:m="http://schemas.openxmlformats.org/officeDocument/2006/math">
                    <m:r>
                      <a:rPr lang="en-GB" b="1" i="1" smtClean="0">
                        <a:latin typeface="Cambria Math" panose="02040503050406030204" pitchFamily="18" charset="0"/>
                      </a:rPr>
                      <m:t>𝑸𝑹</m:t>
                    </m:r>
                  </m:oMath>
                </a14:m>
                <a:r>
                  <a:rPr lang="en-GB" b="1" dirty="0">
                    <a:latin typeface="+mj-lt"/>
                  </a:rPr>
                  <a:t> and </a:t>
                </a:r>
                <a14:m>
                  <m:oMath xmlns:m="http://schemas.openxmlformats.org/officeDocument/2006/math">
                    <m:r>
                      <a:rPr lang="en-GB" b="1" i="1" smtClean="0">
                        <a:latin typeface="Cambria Math" panose="02040503050406030204" pitchFamily="18" charset="0"/>
                      </a:rPr>
                      <m:t>𝑹𝑺</m:t>
                    </m:r>
                  </m:oMath>
                </a14:m>
                <a:r>
                  <a:rPr lang="en-GB" b="1" dirty="0">
                    <a:latin typeface="+mj-lt"/>
                  </a:rPr>
                  <a:t> be 1 since the size of the rectangle doesn’t affect the fraction occupied by </a:t>
                </a:r>
                <a14:m>
                  <m:oMath xmlns:m="http://schemas.openxmlformats.org/officeDocument/2006/math">
                    <m:r>
                      <a:rPr lang="en-GB" b="1" i="1" smtClean="0">
                        <a:latin typeface="Cambria Math" panose="02040503050406030204" pitchFamily="18" charset="0"/>
                      </a:rPr>
                      <m:t>𝑸𝑻𝑼</m:t>
                    </m:r>
                  </m:oMath>
                </a14:m>
                <a:r>
                  <a:rPr lang="en-GB" b="1" dirty="0">
                    <a:latin typeface="+mj-lt"/>
                  </a:rPr>
                  <a:t>.</a:t>
                </a:r>
              </a:p>
              <a:p>
                <a:endParaRPr lang="en-GB" b="1" dirty="0">
                  <a:latin typeface="+mj-lt"/>
                </a:endParaRPr>
              </a:p>
              <a:p>
                <a14:m>
                  <m:oMath xmlns:m="http://schemas.openxmlformats.org/officeDocument/2006/math">
                    <m:r>
                      <a:rPr lang="en-GB" b="1" i="1" smtClean="0">
                        <a:latin typeface="Cambria Math" panose="02040503050406030204" pitchFamily="18" charset="0"/>
                      </a:rPr>
                      <m:t>𝑹𝑻</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𝟐</m:t>
                        </m:r>
                      </m:num>
                      <m:den>
                        <m:r>
                          <a:rPr lang="en-GB" b="1" i="1" smtClean="0">
                            <a:latin typeface="Cambria Math" panose="02040503050406030204" pitchFamily="18" charset="0"/>
                          </a:rPr>
                          <m:t>𝟓</m:t>
                        </m:r>
                      </m:den>
                    </m:f>
                  </m:oMath>
                </a14:m>
                <a:r>
                  <a:rPr lang="en-GB" b="1" dirty="0"/>
                  <a:t> so that </a:t>
                </a:r>
                <a14:m>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𝟐</m:t>
                        </m:r>
                      </m:num>
                      <m:den>
                        <m:r>
                          <a:rPr lang="en-GB" b="1" i="1" smtClean="0">
                            <a:latin typeface="Cambria Math" panose="02040503050406030204" pitchFamily="18" charset="0"/>
                          </a:rPr>
                          <m:t>𝟓</m:t>
                        </m:r>
                      </m:den>
                    </m:f>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𝟓</m:t>
                        </m:r>
                      </m:den>
                    </m:f>
                  </m:oMath>
                </a14:m>
                <a:r>
                  <a:rPr lang="en-GB" b="1" dirty="0"/>
                  <a:t>.</a:t>
                </a:r>
              </a:p>
              <a:p>
                <a:r>
                  <a:rPr lang="en-GB" b="1" dirty="0"/>
                  <a:t>Thus </a:t>
                </a:r>
                <a14:m>
                  <m:oMath xmlns:m="http://schemas.openxmlformats.org/officeDocument/2006/math">
                    <m:r>
                      <a:rPr lang="en-GB" b="1" i="1" smtClean="0">
                        <a:latin typeface="Cambria Math" panose="02040503050406030204" pitchFamily="18" charset="0"/>
                      </a:rPr>
                      <m:t>𝑻𝑺</m:t>
                    </m:r>
                    <m:r>
                      <a:rPr lang="en-GB" b="1" i="0"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𝟐</m:t>
                        </m:r>
                      </m:num>
                      <m:den>
                        <m:r>
                          <a:rPr lang="en-GB" b="1" i="1" smtClean="0">
                            <a:latin typeface="Cambria Math" panose="02040503050406030204" pitchFamily="18" charset="0"/>
                          </a:rPr>
                          <m:t>𝟓</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𝟑</m:t>
                        </m:r>
                      </m:num>
                      <m:den>
                        <m:r>
                          <a:rPr lang="en-GB" b="1" i="1" smtClean="0">
                            <a:latin typeface="Cambria Math" panose="02040503050406030204" pitchFamily="18" charset="0"/>
                          </a:rPr>
                          <m:t>𝟓</m:t>
                        </m:r>
                      </m:den>
                    </m:f>
                  </m:oMath>
                </a14:m>
                <a:r>
                  <a:rPr lang="en-GB" b="1" dirty="0"/>
                  <a:t>.</a:t>
                </a:r>
              </a:p>
              <a:p>
                <a:r>
                  <a:rPr lang="en-GB" b="1" dirty="0"/>
                  <a:t>Since </a:t>
                </a:r>
                <a14:m>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r>
                      <a:rPr lang="en-GB" b="1" i="1" smtClean="0">
                        <a:latin typeface="Cambria Math" panose="02040503050406030204" pitchFamily="18" charset="0"/>
                      </a:rPr>
                      <m:t>×</m:t>
                    </m:r>
                    <m:r>
                      <a:rPr lang="en-GB" b="1" i="1" smtClean="0">
                        <a:latin typeface="Cambria Math" panose="02040503050406030204" pitchFamily="18" charset="0"/>
                      </a:rPr>
                      <m:t>𝑼𝑺</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𝟑</m:t>
                        </m:r>
                      </m:num>
                      <m:den>
                        <m:r>
                          <a:rPr lang="en-GB" b="1" i="1" smtClean="0">
                            <a:latin typeface="Cambria Math" panose="02040503050406030204" pitchFamily="18" charset="0"/>
                          </a:rPr>
                          <m:t>𝟓</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𝟖</m:t>
                        </m:r>
                      </m:den>
                    </m:f>
                  </m:oMath>
                </a14:m>
                <a:r>
                  <a:rPr lang="en-GB" b="1" dirty="0"/>
                  <a:t>, then </a:t>
                </a:r>
                <a14:m>
                  <m:oMath xmlns:m="http://schemas.openxmlformats.org/officeDocument/2006/math">
                    <m:r>
                      <a:rPr lang="en-GB" b="1" i="1" smtClean="0">
                        <a:latin typeface="Cambria Math" panose="02040503050406030204" pitchFamily="18" charset="0"/>
                      </a:rPr>
                      <m:t>𝑼𝑺</m:t>
                    </m:r>
                    <m:r>
                      <a:rPr lang="en-GB" b="1" i="1" smtClean="0">
                        <a:latin typeface="Cambria Math" panose="02040503050406030204" pitchFamily="18" charset="0"/>
                      </a:rPr>
                      <m:t>=</m:t>
                    </m:r>
                    <m:d>
                      <m:dPr>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𝟖</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e>
                    </m:d>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𝟑</m:t>
                        </m:r>
                      </m:num>
                      <m:den>
                        <m:r>
                          <a:rPr lang="en-GB" b="1" i="1" smtClean="0">
                            <a:latin typeface="Cambria Math" panose="02040503050406030204" pitchFamily="18" charset="0"/>
                          </a:rPr>
                          <m:t>𝟓</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𝟓</m:t>
                        </m:r>
                      </m:num>
                      <m:den>
                        <m:r>
                          <a:rPr lang="en-GB" b="1" i="1" smtClean="0">
                            <a:latin typeface="Cambria Math" panose="02040503050406030204" pitchFamily="18" charset="0"/>
                          </a:rPr>
                          <m:t>𝟏𝟐</m:t>
                        </m:r>
                      </m:den>
                    </m:f>
                  </m:oMath>
                </a14:m>
                <a:endParaRPr lang="en-GB" b="1" dirty="0"/>
              </a:p>
              <a:p>
                <a:r>
                  <a:rPr lang="en-GB" b="1" dirty="0"/>
                  <a:t>Therefore </a:t>
                </a:r>
                <a14:m>
                  <m:oMath xmlns:m="http://schemas.openxmlformats.org/officeDocument/2006/math">
                    <m:r>
                      <a:rPr lang="en-GB" b="1" i="1" smtClean="0">
                        <a:latin typeface="Cambria Math" panose="02040503050406030204" pitchFamily="18" charset="0"/>
                      </a:rPr>
                      <m:t>𝑷𝑼</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𝟓</m:t>
                        </m:r>
                      </m:num>
                      <m:den>
                        <m:r>
                          <a:rPr lang="en-GB" b="1" i="1" smtClean="0">
                            <a:latin typeface="Cambria Math" panose="02040503050406030204" pitchFamily="18" charset="0"/>
                          </a:rPr>
                          <m:t>𝟏𝟐</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𝟕</m:t>
                        </m:r>
                      </m:num>
                      <m:den>
                        <m:r>
                          <a:rPr lang="en-GB" b="1" i="1" smtClean="0">
                            <a:latin typeface="Cambria Math" panose="02040503050406030204" pitchFamily="18" charset="0"/>
                          </a:rPr>
                          <m:t>𝟏𝟐</m:t>
                        </m:r>
                      </m:den>
                    </m:f>
                  </m:oMath>
                </a14:m>
                <a:endParaRPr lang="en-GB" b="1" dirty="0"/>
              </a:p>
              <a:p>
                <a:r>
                  <a:rPr lang="en-GB" b="1" dirty="0"/>
                  <a:t>The area of </a:t>
                </a:r>
                <a14:m>
                  <m:oMath xmlns:m="http://schemas.openxmlformats.org/officeDocument/2006/math">
                    <m:r>
                      <a:rPr lang="en-GB" b="1" i="0" smtClean="0">
                        <a:latin typeface="Cambria Math" panose="02040503050406030204" pitchFamily="18" charset="0"/>
                      </a:rPr>
                      <m:t>𝚫</m:t>
                    </m:r>
                    <m:r>
                      <a:rPr lang="en-GB" b="1" i="1" smtClean="0">
                        <a:latin typeface="Cambria Math" panose="02040503050406030204" pitchFamily="18" charset="0"/>
                      </a:rPr>
                      <m:t>𝑸𝑷𝑼</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𝟕</m:t>
                        </m:r>
                      </m:num>
                      <m:den>
                        <m:r>
                          <a:rPr lang="en-GB" b="1" i="1" smtClean="0">
                            <a:latin typeface="Cambria Math" panose="02040503050406030204" pitchFamily="18" charset="0"/>
                          </a:rPr>
                          <m:t>𝟏𝟐</m:t>
                        </m:r>
                      </m:den>
                    </m:f>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𝟕</m:t>
                        </m:r>
                      </m:num>
                      <m:den>
                        <m:r>
                          <a:rPr lang="en-GB" b="1" i="1" smtClean="0">
                            <a:latin typeface="Cambria Math" panose="02040503050406030204" pitchFamily="18" charset="0"/>
                          </a:rPr>
                          <m:t>𝟐𝟒</m:t>
                        </m:r>
                      </m:den>
                    </m:f>
                  </m:oMath>
                </a14:m>
                <a:endParaRPr lang="en-GB" b="1" dirty="0"/>
              </a:p>
              <a:p>
                <a:r>
                  <a:rPr lang="en-GB" b="1" dirty="0"/>
                  <a:t>Thus area </a:t>
                </a:r>
                <a14:m>
                  <m:oMath xmlns:m="http://schemas.openxmlformats.org/officeDocument/2006/math">
                    <m:r>
                      <a:rPr lang="en-GB" b="1" i="0" smtClean="0">
                        <a:latin typeface="Cambria Math" panose="02040503050406030204" pitchFamily="18" charset="0"/>
                      </a:rPr>
                      <m:t>𝚫</m:t>
                    </m:r>
                    <m:r>
                      <a:rPr lang="en-GB" b="1" i="1" smtClean="0">
                        <a:latin typeface="Cambria Math" panose="02040503050406030204" pitchFamily="18" charset="0"/>
                      </a:rPr>
                      <m:t>𝑸𝑻𝑼</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𝟓</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𝟖</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𝟕</m:t>
                        </m:r>
                      </m:num>
                      <m:den>
                        <m:r>
                          <a:rPr lang="en-GB" b="1" i="1" smtClean="0">
                            <a:latin typeface="Cambria Math" panose="02040503050406030204" pitchFamily="18" charset="0"/>
                          </a:rPr>
                          <m:t>𝟐𝟒</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𝟐𝟑</m:t>
                        </m:r>
                      </m:num>
                      <m:den>
                        <m:r>
                          <a:rPr lang="en-GB" b="1" i="1" smtClean="0">
                            <a:latin typeface="Cambria Math" panose="02040503050406030204" pitchFamily="18" charset="0"/>
                          </a:rPr>
                          <m:t>𝟔𝟎</m:t>
                        </m:r>
                      </m:den>
                    </m:f>
                  </m:oMath>
                </a14:m>
                <a:endParaRPr lang="en-GB" b="1" dirty="0"/>
              </a:p>
            </p:txBody>
          </p:sp>
        </mc:Choice>
        <mc:Fallback xmlns="">
          <p:sp>
            <p:nvSpPr>
              <p:cNvPr id="10" name="TextBox 9"/>
              <p:cNvSpPr txBox="1">
                <a:spLocks noRot="1" noChangeAspect="1" noMove="1" noResize="1" noEditPoints="1" noAdjustHandles="1" noChangeArrowheads="1" noChangeShapeType="1" noTextEdit="1"/>
              </p:cNvSpPr>
              <p:nvPr/>
            </p:nvSpPr>
            <p:spPr>
              <a:xfrm>
                <a:off x="4866735" y="2385606"/>
                <a:ext cx="4066801" cy="4252639"/>
              </a:xfrm>
              <a:prstGeom prst="rect">
                <a:avLst/>
              </a:prstGeom>
              <a:blipFill rotWithShape="0">
                <a:blip r:embed="rId5"/>
                <a:stretch>
                  <a:fillRect l="-1199" t="-716" b="-100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257621" y="3857902"/>
                <a:ext cx="504056" cy="6127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4257621" y="3857902"/>
                <a:ext cx="504056" cy="612796"/>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275856" y="4725144"/>
                <a:ext cx="504056" cy="6127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12</m:t>
                          </m:r>
                        </m:den>
                      </m:f>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3275856" y="4725144"/>
                <a:ext cx="504056" cy="612796"/>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727684" y="4725144"/>
                <a:ext cx="504056" cy="6127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7</m:t>
                          </m:r>
                        </m:num>
                        <m:den>
                          <m:r>
                            <a:rPr lang="en-GB" b="0" i="1" smtClean="0">
                              <a:latin typeface="Cambria Math" panose="02040503050406030204" pitchFamily="18" charset="0"/>
                            </a:rPr>
                            <m:t>12</m:t>
                          </m:r>
                        </m:den>
                      </m:f>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1727684" y="4725144"/>
                <a:ext cx="504056" cy="612796"/>
              </a:xfrm>
              <a:prstGeom prst="rect">
                <a:avLst/>
              </a:prstGeom>
              <a:blipFill rotWithShape="0">
                <a:blip r:embed="rId8"/>
                <a:stretch>
                  <a:fillRect/>
                </a:stretch>
              </a:blipFill>
            </p:spPr>
            <p:txBody>
              <a:bodyPr/>
              <a:lstStyle/>
              <a:p>
                <a:r>
                  <a:rPr lang="en-GB">
                    <a:noFill/>
                  </a:rPr>
                  <a:t> </a:t>
                </a:r>
              </a:p>
            </p:txBody>
          </p:sp>
        </mc:Fallback>
      </mc:AlternateContent>
      <p:sp>
        <p:nvSpPr>
          <p:cNvPr id="15" name="Rectangle 14"/>
          <p:cNvSpPr/>
          <p:nvPr/>
        </p:nvSpPr>
        <p:spPr>
          <a:xfrm>
            <a:off x="4923881" y="2330164"/>
            <a:ext cx="4114713" cy="42810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179512" y="836712"/>
            <a:ext cx="576064"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r>
              <a:rPr lang="en-GB" b="1" dirty="0">
                <a:latin typeface="Wingdings" panose="05000000000000000000" pitchFamily="2" charset="2"/>
              </a:rPr>
              <a:t>N</a:t>
            </a:r>
            <a:r>
              <a:rPr lang="en-GB" b="1" baseline="-25000" dirty="0"/>
              <a:t>2</a:t>
            </a:r>
          </a:p>
        </p:txBody>
      </p:sp>
    </p:spTree>
    <p:extLst>
      <p:ext uri="{BB962C8B-B14F-4D97-AF65-F5344CB8AC3E}">
        <p14:creationId xmlns:p14="http://schemas.microsoft.com/office/powerpoint/2010/main" val="35643099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nextCondLst>
                <p:cond evt="onClick" delay="0">
                  <p:tgtEl>
                    <p:spTgt spid="15"/>
                  </p:tgtEl>
                </p:cond>
              </p:nextCondLst>
            </p:seq>
          </p:childTnLst>
        </p:cTn>
      </p:par>
    </p:tnLst>
    <p:bldLst>
      <p:bldP spid="9" grpId="0"/>
      <p:bldP spid="11" grpId="0"/>
      <p:bldP spid="13" grpId="0"/>
      <p:bldP spid="14" grpId="0"/>
      <p:bldP spid="15"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6</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5798793" y="121996"/>
            <a:ext cx="3119972" cy="369332"/>
          </a:xfrm>
          <a:prstGeom prst="rect">
            <a:avLst/>
          </a:prstGeom>
          <a:noFill/>
        </p:spPr>
        <p:txBody>
          <a:bodyPr wrap="square" rtlCol="0">
            <a:spAutoFit/>
          </a:bodyPr>
          <a:lstStyle/>
          <a:p>
            <a:pPr algn="r"/>
            <a:r>
              <a:rPr lang="en-GB" dirty="0">
                <a:solidFill>
                  <a:schemeClr val="bg1"/>
                </a:solidFill>
              </a:rPr>
              <a:t>(Questions on provided sheet)</a:t>
            </a:r>
          </a:p>
        </p:txBody>
      </p:sp>
      <p:sp>
        <p:nvSpPr>
          <p:cNvPr id="6" name="Rectangle 5"/>
          <p:cNvSpPr/>
          <p:nvPr/>
        </p:nvSpPr>
        <p:spPr>
          <a:xfrm>
            <a:off x="179512" y="836712"/>
            <a:ext cx="576064"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r>
              <a:rPr lang="en-GB" b="1" dirty="0">
                <a:latin typeface="Wingdings" panose="05000000000000000000" pitchFamily="2" charset="2"/>
              </a:rPr>
              <a:t>N</a:t>
            </a:r>
            <a:r>
              <a:rPr lang="en-GB" b="1" baseline="-25000" dirty="0"/>
              <a:t>3</a:t>
            </a:r>
          </a:p>
        </p:txBody>
      </p:sp>
      <p:grpSp>
        <p:nvGrpSpPr>
          <p:cNvPr id="58" name="Group 57"/>
          <p:cNvGrpSpPr/>
          <p:nvPr/>
        </p:nvGrpSpPr>
        <p:grpSpPr>
          <a:xfrm>
            <a:off x="467544" y="1445719"/>
            <a:ext cx="4248472" cy="4191992"/>
            <a:chOff x="2123728" y="965200"/>
            <a:chExt cx="5407372" cy="5415528"/>
          </a:xfrm>
        </p:grpSpPr>
        <p:sp>
          <p:nvSpPr>
            <p:cNvPr id="57" name="Freeform 56"/>
            <p:cNvSpPr/>
            <p:nvPr/>
          </p:nvSpPr>
          <p:spPr>
            <a:xfrm rot="16875978">
              <a:off x="4783929" y="3312440"/>
              <a:ext cx="191508" cy="463727"/>
            </a:xfrm>
            <a:custGeom>
              <a:avLst/>
              <a:gdLst>
                <a:gd name="connsiteX0" fmla="*/ 2133600 w 2146300"/>
                <a:gd name="connsiteY0" fmla="*/ 5397500 h 5397500"/>
                <a:gd name="connsiteX1" fmla="*/ 0 w 2146300"/>
                <a:gd name="connsiteY1" fmla="*/ 1079500 h 5397500"/>
                <a:gd name="connsiteX2" fmla="*/ 2146300 w 2146300"/>
                <a:gd name="connsiteY2" fmla="*/ 0 h 5397500"/>
                <a:gd name="connsiteX3" fmla="*/ 2133600 w 2146300"/>
                <a:gd name="connsiteY3" fmla="*/ 5397500 h 5397500"/>
              </a:gdLst>
              <a:ahLst/>
              <a:cxnLst>
                <a:cxn ang="0">
                  <a:pos x="connsiteX0" y="connsiteY0"/>
                </a:cxn>
                <a:cxn ang="0">
                  <a:pos x="connsiteX1" y="connsiteY1"/>
                </a:cxn>
                <a:cxn ang="0">
                  <a:pos x="connsiteX2" y="connsiteY2"/>
                </a:cxn>
                <a:cxn ang="0">
                  <a:pos x="connsiteX3" y="connsiteY3"/>
                </a:cxn>
              </a:cxnLst>
              <a:rect l="l" t="t" r="r" b="b"/>
              <a:pathLst>
                <a:path w="2146300" h="5397500">
                  <a:moveTo>
                    <a:pt x="2133600" y="5397500"/>
                  </a:moveTo>
                  <a:lnTo>
                    <a:pt x="0" y="1079500"/>
                  </a:lnTo>
                  <a:lnTo>
                    <a:pt x="2146300" y="0"/>
                  </a:lnTo>
                  <a:cubicBezTo>
                    <a:pt x="2142067" y="1790700"/>
                    <a:pt x="2137833" y="3581400"/>
                    <a:pt x="2133600" y="539750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Freeform 55"/>
            <p:cNvSpPr/>
            <p:nvPr/>
          </p:nvSpPr>
          <p:spPr>
            <a:xfrm rot="18407564">
              <a:off x="4823604" y="2913782"/>
              <a:ext cx="380156" cy="1000846"/>
            </a:xfrm>
            <a:custGeom>
              <a:avLst/>
              <a:gdLst>
                <a:gd name="connsiteX0" fmla="*/ 2133600 w 2146300"/>
                <a:gd name="connsiteY0" fmla="*/ 5397500 h 5397500"/>
                <a:gd name="connsiteX1" fmla="*/ 0 w 2146300"/>
                <a:gd name="connsiteY1" fmla="*/ 1079500 h 5397500"/>
                <a:gd name="connsiteX2" fmla="*/ 2146300 w 2146300"/>
                <a:gd name="connsiteY2" fmla="*/ 0 h 5397500"/>
                <a:gd name="connsiteX3" fmla="*/ 2133600 w 2146300"/>
                <a:gd name="connsiteY3" fmla="*/ 5397500 h 5397500"/>
              </a:gdLst>
              <a:ahLst/>
              <a:cxnLst>
                <a:cxn ang="0">
                  <a:pos x="connsiteX0" y="connsiteY0"/>
                </a:cxn>
                <a:cxn ang="0">
                  <a:pos x="connsiteX1" y="connsiteY1"/>
                </a:cxn>
                <a:cxn ang="0">
                  <a:pos x="connsiteX2" y="connsiteY2"/>
                </a:cxn>
                <a:cxn ang="0">
                  <a:pos x="connsiteX3" y="connsiteY3"/>
                </a:cxn>
              </a:cxnLst>
              <a:rect l="l" t="t" r="r" b="b"/>
              <a:pathLst>
                <a:path w="2146300" h="5397500">
                  <a:moveTo>
                    <a:pt x="2133600" y="5397500"/>
                  </a:moveTo>
                  <a:lnTo>
                    <a:pt x="0" y="1079500"/>
                  </a:lnTo>
                  <a:lnTo>
                    <a:pt x="2146300" y="0"/>
                  </a:lnTo>
                  <a:cubicBezTo>
                    <a:pt x="2142067" y="1790700"/>
                    <a:pt x="2137833" y="3581400"/>
                    <a:pt x="2133600" y="539750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Freeform 54"/>
            <p:cNvSpPr/>
            <p:nvPr/>
          </p:nvSpPr>
          <p:spPr>
            <a:xfrm rot="19948164">
              <a:off x="5049728" y="2174932"/>
              <a:ext cx="913415" cy="2396102"/>
            </a:xfrm>
            <a:custGeom>
              <a:avLst/>
              <a:gdLst>
                <a:gd name="connsiteX0" fmla="*/ 2133600 w 2146300"/>
                <a:gd name="connsiteY0" fmla="*/ 5397500 h 5397500"/>
                <a:gd name="connsiteX1" fmla="*/ 0 w 2146300"/>
                <a:gd name="connsiteY1" fmla="*/ 1079500 h 5397500"/>
                <a:gd name="connsiteX2" fmla="*/ 2146300 w 2146300"/>
                <a:gd name="connsiteY2" fmla="*/ 0 h 5397500"/>
                <a:gd name="connsiteX3" fmla="*/ 2133600 w 2146300"/>
                <a:gd name="connsiteY3" fmla="*/ 5397500 h 5397500"/>
              </a:gdLst>
              <a:ahLst/>
              <a:cxnLst>
                <a:cxn ang="0">
                  <a:pos x="connsiteX0" y="connsiteY0"/>
                </a:cxn>
                <a:cxn ang="0">
                  <a:pos x="connsiteX1" y="connsiteY1"/>
                </a:cxn>
                <a:cxn ang="0">
                  <a:pos x="connsiteX2" y="connsiteY2"/>
                </a:cxn>
                <a:cxn ang="0">
                  <a:pos x="connsiteX3" y="connsiteY3"/>
                </a:cxn>
              </a:cxnLst>
              <a:rect l="l" t="t" r="r" b="b"/>
              <a:pathLst>
                <a:path w="2146300" h="5397500">
                  <a:moveTo>
                    <a:pt x="2133600" y="5397500"/>
                  </a:moveTo>
                  <a:lnTo>
                    <a:pt x="0" y="1079500"/>
                  </a:lnTo>
                  <a:lnTo>
                    <a:pt x="2146300" y="0"/>
                  </a:lnTo>
                  <a:cubicBezTo>
                    <a:pt x="2142067" y="1790700"/>
                    <a:pt x="2137833" y="3581400"/>
                    <a:pt x="2133600" y="539750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Freeform 49"/>
            <p:cNvSpPr/>
            <p:nvPr/>
          </p:nvSpPr>
          <p:spPr>
            <a:xfrm>
              <a:off x="5384800" y="977900"/>
              <a:ext cx="2146300" cy="5397500"/>
            </a:xfrm>
            <a:custGeom>
              <a:avLst/>
              <a:gdLst>
                <a:gd name="connsiteX0" fmla="*/ 2133600 w 2146300"/>
                <a:gd name="connsiteY0" fmla="*/ 5397500 h 5397500"/>
                <a:gd name="connsiteX1" fmla="*/ 0 w 2146300"/>
                <a:gd name="connsiteY1" fmla="*/ 1079500 h 5397500"/>
                <a:gd name="connsiteX2" fmla="*/ 2146300 w 2146300"/>
                <a:gd name="connsiteY2" fmla="*/ 0 h 5397500"/>
                <a:gd name="connsiteX3" fmla="*/ 2133600 w 2146300"/>
                <a:gd name="connsiteY3" fmla="*/ 5397500 h 5397500"/>
              </a:gdLst>
              <a:ahLst/>
              <a:cxnLst>
                <a:cxn ang="0">
                  <a:pos x="connsiteX0" y="connsiteY0"/>
                </a:cxn>
                <a:cxn ang="0">
                  <a:pos x="connsiteX1" y="connsiteY1"/>
                </a:cxn>
                <a:cxn ang="0">
                  <a:pos x="connsiteX2" y="connsiteY2"/>
                </a:cxn>
                <a:cxn ang="0">
                  <a:pos x="connsiteX3" y="connsiteY3"/>
                </a:cxn>
              </a:cxnLst>
              <a:rect l="l" t="t" r="r" b="b"/>
              <a:pathLst>
                <a:path w="2146300" h="5397500">
                  <a:moveTo>
                    <a:pt x="2133600" y="5397500"/>
                  </a:moveTo>
                  <a:lnTo>
                    <a:pt x="0" y="1079500"/>
                  </a:lnTo>
                  <a:lnTo>
                    <a:pt x="2146300" y="0"/>
                  </a:lnTo>
                  <a:cubicBezTo>
                    <a:pt x="2142067" y="1790700"/>
                    <a:pt x="2137833" y="3581400"/>
                    <a:pt x="2133600" y="539750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123728" y="980728"/>
              <a:ext cx="5400000" cy="54000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9" name="Straight Connector 8"/>
            <p:cNvCxnSpPr>
              <a:endCxn id="7" idx="2"/>
            </p:cNvCxnSpPr>
            <p:nvPr/>
          </p:nvCxnSpPr>
          <p:spPr>
            <a:xfrm>
              <a:off x="2123728" y="1016732"/>
              <a:ext cx="2700000" cy="5363996"/>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a:stCxn id="7" idx="0"/>
            </p:cNvCxnSpPr>
            <p:nvPr/>
          </p:nvCxnSpPr>
          <p:spPr>
            <a:xfrm>
              <a:off x="4823728" y="980728"/>
              <a:ext cx="2700000" cy="5400000"/>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p:cNvCxnSpPr>
              <a:endCxn id="7" idx="3"/>
            </p:cNvCxnSpPr>
            <p:nvPr/>
          </p:nvCxnSpPr>
          <p:spPr>
            <a:xfrm flipV="1">
              <a:off x="2123728" y="3680728"/>
              <a:ext cx="5400000" cy="270000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a:stCxn id="7" idx="1"/>
            </p:cNvCxnSpPr>
            <p:nvPr/>
          </p:nvCxnSpPr>
          <p:spPr>
            <a:xfrm flipV="1">
              <a:off x="2123728" y="965200"/>
              <a:ext cx="5394672" cy="271552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4274820" y="2606040"/>
              <a:ext cx="2154555" cy="1613535"/>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3192780" y="3147060"/>
              <a:ext cx="2254983" cy="1592365"/>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flipH="1">
              <a:off x="3734874" y="2073499"/>
              <a:ext cx="1648495" cy="2202287"/>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flipH="1">
              <a:off x="4288665" y="3103808"/>
              <a:ext cx="1596980" cy="2215167"/>
            </a:xfrm>
            <a:prstGeom prst="line">
              <a:avLst/>
            </a:prstGeom>
          </p:spPr>
          <p:style>
            <a:lnRef idx="3">
              <a:schemeClr val="dk1"/>
            </a:lnRef>
            <a:fillRef idx="0">
              <a:schemeClr val="dk1"/>
            </a:fillRef>
            <a:effectRef idx="2">
              <a:schemeClr val="dk1"/>
            </a:effectRef>
            <a:fontRef idx="minor">
              <a:schemeClr val="tx1"/>
            </a:fontRef>
          </p:style>
        </p:cxnSp>
        <p:cxnSp>
          <p:nvCxnSpPr>
            <p:cNvPr id="31" name="Straight Connector 30"/>
            <p:cNvCxnSpPr/>
            <p:nvPr/>
          </p:nvCxnSpPr>
          <p:spPr>
            <a:xfrm flipH="1">
              <a:off x="4968240" y="3261360"/>
              <a:ext cx="175260" cy="1120140"/>
            </a:xfrm>
            <a:prstGeom prst="line">
              <a:avLst/>
            </a:prstGeom>
          </p:spPr>
          <p:style>
            <a:lnRef idx="3">
              <a:schemeClr val="dk1"/>
            </a:lnRef>
            <a:fillRef idx="0">
              <a:schemeClr val="dk1"/>
            </a:fillRef>
            <a:effectRef idx="2">
              <a:schemeClr val="dk1"/>
            </a:effectRef>
            <a:fontRef idx="minor">
              <a:schemeClr val="tx1"/>
            </a:fontRef>
          </p:style>
        </p:cxnSp>
        <p:cxnSp>
          <p:nvCxnSpPr>
            <p:cNvPr id="34" name="Straight Connector 33"/>
            <p:cNvCxnSpPr/>
            <p:nvPr/>
          </p:nvCxnSpPr>
          <p:spPr>
            <a:xfrm>
              <a:off x="4427220" y="3360420"/>
              <a:ext cx="1127760" cy="220980"/>
            </a:xfrm>
            <a:prstGeom prst="line">
              <a:avLst/>
            </a:prstGeom>
          </p:spPr>
          <p:style>
            <a:lnRef idx="3">
              <a:schemeClr val="dk1"/>
            </a:lnRef>
            <a:fillRef idx="0">
              <a:schemeClr val="dk1"/>
            </a:fillRef>
            <a:effectRef idx="2">
              <a:schemeClr val="dk1"/>
            </a:effectRef>
            <a:fontRef idx="minor">
              <a:schemeClr val="tx1"/>
            </a:fontRef>
          </p:style>
        </p:cxnSp>
        <p:cxnSp>
          <p:nvCxnSpPr>
            <p:cNvPr id="37" name="Straight Connector 36"/>
            <p:cNvCxnSpPr/>
            <p:nvPr/>
          </p:nvCxnSpPr>
          <p:spPr>
            <a:xfrm>
              <a:off x="4115763" y="3771068"/>
              <a:ext cx="1142037" cy="191332"/>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p:cNvCxnSpPr/>
            <p:nvPr/>
          </p:nvCxnSpPr>
          <p:spPr>
            <a:xfrm flipH="1">
              <a:off x="4541520" y="2953571"/>
              <a:ext cx="192861" cy="1145989"/>
            </a:xfrm>
            <a:prstGeom prst="line">
              <a:avLst/>
            </a:prstGeom>
          </p:spPr>
          <p:style>
            <a:lnRef idx="3">
              <a:schemeClr val="dk1"/>
            </a:lnRef>
            <a:fillRef idx="0">
              <a:schemeClr val="dk1"/>
            </a:fillRef>
            <a:effectRef idx="2">
              <a:schemeClr val="dk1"/>
            </a:effectRef>
            <a:fontRef idx="minor">
              <a:schemeClr val="tx1"/>
            </a:fontRef>
          </p:style>
        </p:cxnSp>
        <p:cxnSp>
          <p:nvCxnSpPr>
            <p:cNvPr id="42" name="Straight Connector 41"/>
            <p:cNvCxnSpPr/>
            <p:nvPr/>
          </p:nvCxnSpPr>
          <p:spPr>
            <a:xfrm>
              <a:off x="4891088" y="3448050"/>
              <a:ext cx="152401" cy="481013"/>
            </a:xfrm>
            <a:prstGeom prst="line">
              <a:avLst/>
            </a:prstGeom>
          </p:spPr>
          <p:style>
            <a:lnRef idx="3">
              <a:schemeClr val="dk1"/>
            </a:lnRef>
            <a:fillRef idx="0">
              <a:schemeClr val="dk1"/>
            </a:fillRef>
            <a:effectRef idx="2">
              <a:schemeClr val="dk1"/>
            </a:effectRef>
            <a:fontRef idx="minor">
              <a:schemeClr val="tx1"/>
            </a:fontRef>
          </p:style>
        </p:cxnSp>
        <p:cxnSp>
          <p:nvCxnSpPr>
            <p:cNvPr id="45" name="Straight Connector 44"/>
            <p:cNvCxnSpPr/>
            <p:nvPr/>
          </p:nvCxnSpPr>
          <p:spPr>
            <a:xfrm>
              <a:off x="4674293" y="3404811"/>
              <a:ext cx="152401" cy="481013"/>
            </a:xfrm>
            <a:prstGeom prst="line">
              <a:avLst/>
            </a:prstGeom>
          </p:spPr>
          <p:style>
            <a:lnRef idx="3">
              <a:schemeClr val="dk1"/>
            </a:lnRef>
            <a:fillRef idx="0">
              <a:schemeClr val="dk1"/>
            </a:fillRef>
            <a:effectRef idx="2">
              <a:schemeClr val="dk1"/>
            </a:effectRef>
            <a:fontRef idx="minor">
              <a:schemeClr val="tx1"/>
            </a:fontRef>
          </p:style>
        </p:cxnSp>
        <p:cxnSp>
          <p:nvCxnSpPr>
            <p:cNvPr id="46" name="Straight Connector 45"/>
            <p:cNvCxnSpPr/>
            <p:nvPr/>
          </p:nvCxnSpPr>
          <p:spPr>
            <a:xfrm flipV="1">
              <a:off x="4624388" y="3490913"/>
              <a:ext cx="481012" cy="157162"/>
            </a:xfrm>
            <a:prstGeom prst="line">
              <a:avLst/>
            </a:prstGeom>
          </p:spPr>
          <p:style>
            <a:lnRef idx="3">
              <a:schemeClr val="dk1"/>
            </a:lnRef>
            <a:fillRef idx="0">
              <a:schemeClr val="dk1"/>
            </a:fillRef>
            <a:effectRef idx="2">
              <a:schemeClr val="dk1"/>
            </a:effectRef>
            <a:fontRef idx="minor">
              <a:schemeClr val="tx1"/>
            </a:fontRef>
          </p:style>
        </p:cxnSp>
        <p:cxnSp>
          <p:nvCxnSpPr>
            <p:cNvPr id="49" name="Straight Connector 48"/>
            <p:cNvCxnSpPr/>
            <p:nvPr/>
          </p:nvCxnSpPr>
          <p:spPr>
            <a:xfrm flipV="1">
              <a:off x="4584705" y="3688369"/>
              <a:ext cx="481012" cy="157162"/>
            </a:xfrm>
            <a:prstGeom prst="line">
              <a:avLst/>
            </a:prstGeom>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59" name="TextBox 58"/>
              <p:cNvSpPr txBox="1"/>
              <p:nvPr/>
            </p:nvSpPr>
            <p:spPr>
              <a:xfrm>
                <a:off x="5076056" y="630695"/>
                <a:ext cx="3842709" cy="5827364"/>
              </a:xfrm>
              <a:prstGeom prst="rect">
                <a:avLst/>
              </a:prstGeom>
              <a:noFill/>
            </p:spPr>
            <p:txBody>
              <a:bodyPr wrap="square" rtlCol="0">
                <a:spAutoFit/>
              </a:bodyPr>
              <a:lstStyle/>
              <a:p>
                <a:r>
                  <a:rPr lang="en-GB" dirty="0"/>
                  <a:t>This shape spirals inwards infinitely. What fraction of the shape is shaded?</a:t>
                </a:r>
              </a:p>
              <a:p>
                <a:endParaRPr lang="en-GB" sz="1050" dirty="0"/>
              </a:p>
              <a:p>
                <a:r>
                  <a:rPr lang="en-GB" b="1" dirty="0"/>
                  <a:t>Using the same technique in Q7 we find the largest triangle (indicated as orange) occupies </a:t>
                </a:r>
                <a14:m>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𝟓</m:t>
                        </m:r>
                      </m:den>
                    </m:f>
                  </m:oMath>
                </a14:m>
                <a:r>
                  <a:rPr lang="en-GB" b="1" dirty="0"/>
                  <a:t> of the shape. </a:t>
                </a:r>
              </a:p>
              <a:p>
                <a:r>
                  <a:rPr lang="en-GB" b="1" dirty="0"/>
                  <a:t>The central square is also </a:t>
                </a:r>
                <a14:m>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𝟓</m:t>
                        </m:r>
                      </m:den>
                    </m:f>
                  </m:oMath>
                </a14:m>
                <a:r>
                  <a:rPr lang="en-GB" b="1" dirty="0"/>
                  <a:t> of the shape. A </a:t>
                </a:r>
                <a14:m>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𝟓</m:t>
                        </m:r>
                      </m:den>
                    </m:f>
                  </m:oMath>
                </a14:m>
                <a:r>
                  <a:rPr lang="en-GB" b="1" dirty="0"/>
                  <a:t> of this is the largest triangle within it, i.e. </a:t>
                </a:r>
                <a14:m>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𝟓</m:t>
                        </m:r>
                      </m:den>
                    </m:f>
                  </m:oMath>
                </a14:m>
                <a:r>
                  <a:rPr lang="en-GB" b="1" dirty="0"/>
                  <a:t> of </a:t>
                </a:r>
                <a14:m>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𝟓</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𝟐𝟓</m:t>
                        </m:r>
                      </m:den>
                    </m:f>
                  </m:oMath>
                </a14:m>
                <a:r>
                  <a:rPr lang="en-GB" b="1" dirty="0"/>
                  <a:t>. Continuing in this way, we obtain the infinite sum:</a:t>
                </a:r>
              </a:p>
              <a:p>
                <a:pPr/>
                <a14:m>
                  <m:oMathPara xmlns:m="http://schemas.openxmlformats.org/officeDocument/2006/math">
                    <m:oMathParaPr>
                      <m:jc m:val="centerGroup"/>
                    </m:oMathParaPr>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𝟓</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𝟐𝟓</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𝟏𝟐𝟓</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𝟔𝟐𝟓</m:t>
                          </m:r>
                        </m:den>
                      </m:f>
                      <m:r>
                        <a:rPr lang="en-GB" b="1" i="1" smtClean="0">
                          <a:latin typeface="Cambria Math" panose="02040503050406030204" pitchFamily="18" charset="0"/>
                        </a:rPr>
                        <m:t>+…</m:t>
                      </m:r>
                    </m:oMath>
                  </m:oMathPara>
                </a14:m>
                <a:endParaRPr lang="en-GB" b="1" dirty="0"/>
              </a:p>
              <a:p>
                <a:r>
                  <a:rPr lang="en-GB" b="1" dirty="0"/>
                  <a:t>With enough terms you might guess this is approaching </a:t>
                </a:r>
                <a14:m>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𝟒</m:t>
                        </m:r>
                      </m:den>
                    </m:f>
                  </m:oMath>
                </a14:m>
                <a:r>
                  <a:rPr lang="en-GB" b="1" dirty="0"/>
                  <a:t>. Indeed it is, but it’s not until A Level you’ll formally learn the method to show this! </a:t>
                </a:r>
                <a14:m>
                  <m:oMath xmlns:m="http://schemas.openxmlformats.org/officeDocument/2006/math">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𝟓</m:t>
                        </m:r>
                      </m:den>
                    </m:f>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𝟐𝟓</m:t>
                        </m:r>
                      </m:den>
                    </m:f>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𝟏𝟐𝟓</m:t>
                        </m:r>
                      </m:den>
                    </m:f>
                    <m:r>
                      <a:rPr lang="en-GB" sz="1400" b="1" i="1" smtClean="0">
                        <a:latin typeface="Cambria Math" panose="02040503050406030204" pitchFamily="18" charset="0"/>
                      </a:rPr>
                      <m:t>, …</m:t>
                    </m:r>
                  </m:oMath>
                </a14:m>
                <a:r>
                  <a:rPr lang="en-GB" sz="1400" b="1" dirty="0"/>
                  <a:t> is an example of a ‘geometric’ sequence, meaning we’re multiplying each term by a value to get the next (in this case </a:t>
                </a:r>
                <a14:m>
                  <m:oMath xmlns:m="http://schemas.openxmlformats.org/officeDocument/2006/math">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𝟓</m:t>
                        </m:r>
                      </m:den>
                    </m:f>
                  </m:oMath>
                </a14:m>
                <a:r>
                  <a:rPr lang="en-GB" sz="1400" b="1" dirty="0"/>
                  <a:t>).</a:t>
                </a:r>
                <a:endParaRPr lang="en-GB" sz="1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5076056" y="630695"/>
                <a:ext cx="3842709" cy="5827364"/>
              </a:xfrm>
              <a:prstGeom prst="rect">
                <a:avLst/>
              </a:prstGeom>
              <a:blipFill rotWithShape="0">
                <a:blip r:embed="rId2"/>
                <a:stretch>
                  <a:fillRect l="-1429" t="-523" r="-2222"/>
                </a:stretch>
              </a:blipFill>
            </p:spPr>
            <p:txBody>
              <a:bodyPr/>
              <a:lstStyle/>
              <a:p>
                <a:r>
                  <a:rPr lang="en-GB">
                    <a:noFill/>
                  </a:rPr>
                  <a:t> </a:t>
                </a:r>
              </a:p>
            </p:txBody>
          </p:sp>
        </mc:Fallback>
      </mc:AlternateContent>
      <p:sp>
        <p:nvSpPr>
          <p:cNvPr id="61" name="Freeform 60"/>
          <p:cNvSpPr/>
          <p:nvPr/>
        </p:nvSpPr>
        <p:spPr>
          <a:xfrm>
            <a:off x="3028584" y="1493671"/>
            <a:ext cx="1686308" cy="4178037"/>
          </a:xfrm>
          <a:custGeom>
            <a:avLst/>
            <a:gdLst>
              <a:gd name="connsiteX0" fmla="*/ 2133600 w 2146300"/>
              <a:gd name="connsiteY0" fmla="*/ 5397500 h 5397500"/>
              <a:gd name="connsiteX1" fmla="*/ 0 w 2146300"/>
              <a:gd name="connsiteY1" fmla="*/ 1079500 h 5397500"/>
              <a:gd name="connsiteX2" fmla="*/ 2146300 w 2146300"/>
              <a:gd name="connsiteY2" fmla="*/ 0 h 5397500"/>
              <a:gd name="connsiteX3" fmla="*/ 2133600 w 2146300"/>
              <a:gd name="connsiteY3" fmla="*/ 5397500 h 5397500"/>
            </a:gdLst>
            <a:ahLst/>
            <a:cxnLst>
              <a:cxn ang="0">
                <a:pos x="connsiteX0" y="connsiteY0"/>
              </a:cxn>
              <a:cxn ang="0">
                <a:pos x="connsiteX1" y="connsiteY1"/>
              </a:cxn>
              <a:cxn ang="0">
                <a:pos x="connsiteX2" y="connsiteY2"/>
              </a:cxn>
              <a:cxn ang="0">
                <a:pos x="connsiteX3" y="connsiteY3"/>
              </a:cxn>
            </a:cxnLst>
            <a:rect l="l" t="t" r="r" b="b"/>
            <a:pathLst>
              <a:path w="2146300" h="5397500">
                <a:moveTo>
                  <a:pt x="2133600" y="5397500"/>
                </a:moveTo>
                <a:lnTo>
                  <a:pt x="0" y="1079500"/>
                </a:lnTo>
                <a:lnTo>
                  <a:pt x="2146300" y="0"/>
                </a:lnTo>
                <a:cubicBezTo>
                  <a:pt x="2142067" y="1790700"/>
                  <a:pt x="2137833" y="3581400"/>
                  <a:pt x="2133600" y="5397500"/>
                </a:cubicBezTo>
                <a:close/>
              </a:path>
            </a:pathLst>
          </a:custGeom>
          <a:solidFill>
            <a:schemeClr val="accent6">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5103048" y="1337407"/>
            <a:ext cx="3815718" cy="51636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8669389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62"/>
                                        </p:tgtEl>
                                      </p:cBhvr>
                                    </p:animEffect>
                                    <p:set>
                                      <p:cBhvr>
                                        <p:cTn id="7" dur="1" fill="hold">
                                          <p:stCondLst>
                                            <p:cond delay="499"/>
                                          </p:stCondLst>
                                        </p:cTn>
                                        <p:tgtEl>
                                          <p:spTgt spid="62"/>
                                        </p:tgtEl>
                                        <p:attrNameLst>
                                          <p:attrName>style.visibility</p:attrName>
                                        </p:attrNameLst>
                                      </p:cBhvr>
                                      <p:to>
                                        <p:strVal val="hidden"/>
                                      </p:to>
                                    </p:set>
                                  </p:childTnLst>
                                </p:cTn>
                              </p:par>
                              <p:par>
                                <p:cTn id="8" presetID="6" presetClass="entr" presetSubtype="16"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circle(in)">
                                      <p:cBhvr>
                                        <p:cTn id="10" dur="750"/>
                                        <p:tgtEl>
                                          <p:spTgt spid="61"/>
                                        </p:tgtEl>
                                      </p:cBhvr>
                                    </p:animEffect>
                                  </p:childTnLst>
                                </p:cTn>
                              </p:par>
                            </p:childTnLst>
                          </p:cTn>
                        </p:par>
                      </p:childTnLst>
                    </p:cTn>
                  </p:par>
                </p:childTnLst>
              </p:cTn>
              <p:nextCondLst>
                <p:cond evt="onClick" delay="0">
                  <p:tgtEl>
                    <p:spTgt spid="62"/>
                  </p:tgtEl>
                </p:cond>
              </p:nextCondLst>
            </p:seq>
          </p:childTnLst>
        </p:cTn>
      </p:par>
    </p:tnLst>
    <p:bldLst>
      <p:bldP spid="61" grpId="0" animBg="1"/>
      <p:bldP spid="6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483768" y="3212976"/>
            <a:ext cx="1391014" cy="1376371"/>
          </a:xfrm>
          <a:prstGeom prst="rect">
            <a:avLst/>
          </a:prstGeom>
        </p:spPr>
      </p:pic>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0" dirty="0"/>
                <a:t>QQQ Time!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4"/>
          <p:cNvSpPr/>
          <p:nvPr/>
        </p:nvSpPr>
        <p:spPr>
          <a:xfrm>
            <a:off x="2961852" y="2492896"/>
            <a:ext cx="3219151" cy="1862048"/>
          </a:xfrm>
          <a:prstGeom prst="rect">
            <a:avLst/>
          </a:prstGeom>
          <a:noFill/>
        </p:spPr>
        <p:txBody>
          <a:bodyPr wrap="none" lIns="91440" tIns="45720" rIns="91440" bIns="45720">
            <a:spAutoFit/>
          </a:bodyPr>
          <a:lstStyle/>
          <a:p>
            <a:pPr algn="ctr"/>
            <a:r>
              <a:rPr lang="en-US" sz="115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QQQ</a:t>
            </a:r>
            <a:endParaRPr 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3969394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5" name="Straight Connector 4"/>
          <p:cNvCxnSpPr/>
          <p:nvPr/>
        </p:nvCxnSpPr>
        <p:spPr>
          <a:xfrm flipH="1">
            <a:off x="3779912" y="1052736"/>
            <a:ext cx="1736" cy="864096"/>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3779912" y="1052736"/>
            <a:ext cx="1656184"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H="1">
            <a:off x="3779912" y="1916832"/>
            <a:ext cx="1081856"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4861768" y="1916832"/>
            <a:ext cx="0" cy="1296144"/>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a:off x="4861768" y="3212976"/>
            <a:ext cx="574328"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5436096" y="1052736"/>
            <a:ext cx="0" cy="2160240"/>
          </a:xfrm>
          <a:prstGeom prst="line">
            <a:avLst/>
          </a:prstGeom>
        </p:spPr>
        <p:style>
          <a:lnRef idx="1">
            <a:schemeClr val="dk1"/>
          </a:lnRef>
          <a:fillRef idx="0">
            <a:schemeClr val="dk1"/>
          </a:fillRef>
          <a:effectRef idx="0">
            <a:schemeClr val="dk1"/>
          </a:effectRef>
          <a:fontRef idx="minor">
            <a:schemeClr val="tx1"/>
          </a:fontRef>
        </p:style>
      </p:cxnSp>
      <p:sp>
        <p:nvSpPr>
          <p:cNvPr id="26" name="Rectangle 25"/>
          <p:cNvSpPr/>
          <p:nvPr/>
        </p:nvSpPr>
        <p:spPr>
          <a:xfrm>
            <a:off x="3779912" y="1772816"/>
            <a:ext cx="145752" cy="14401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3779912" y="1045691"/>
            <a:ext cx="145752" cy="14401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5290344" y="1052735"/>
            <a:ext cx="145752" cy="14401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5290344" y="3068961"/>
            <a:ext cx="145752" cy="14401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4389376" y="781109"/>
            <a:ext cx="828092" cy="307777"/>
          </a:xfrm>
          <a:prstGeom prst="rect">
            <a:avLst/>
          </a:prstGeom>
          <a:noFill/>
        </p:spPr>
        <p:txBody>
          <a:bodyPr wrap="square" rtlCol="0">
            <a:spAutoFit/>
          </a:bodyPr>
          <a:lstStyle/>
          <a:p>
            <a:r>
              <a:rPr lang="en-GB" sz="1400" dirty="0"/>
              <a:t>6cm</a:t>
            </a:r>
          </a:p>
        </p:txBody>
      </p:sp>
      <p:sp>
        <p:nvSpPr>
          <p:cNvPr id="31" name="TextBox 30"/>
          <p:cNvSpPr txBox="1"/>
          <p:nvPr/>
        </p:nvSpPr>
        <p:spPr>
          <a:xfrm>
            <a:off x="4893686" y="3208136"/>
            <a:ext cx="828092" cy="307777"/>
          </a:xfrm>
          <a:prstGeom prst="rect">
            <a:avLst/>
          </a:prstGeom>
          <a:noFill/>
        </p:spPr>
        <p:txBody>
          <a:bodyPr wrap="square" rtlCol="0">
            <a:spAutoFit/>
          </a:bodyPr>
          <a:lstStyle/>
          <a:p>
            <a:r>
              <a:rPr lang="en-GB" sz="1400" dirty="0"/>
              <a:t>2cm</a:t>
            </a:r>
          </a:p>
        </p:txBody>
      </p:sp>
      <p:sp>
        <p:nvSpPr>
          <p:cNvPr id="32" name="TextBox 31"/>
          <p:cNvSpPr txBox="1"/>
          <p:nvPr/>
        </p:nvSpPr>
        <p:spPr>
          <a:xfrm>
            <a:off x="5409878" y="1802290"/>
            <a:ext cx="549379" cy="307777"/>
          </a:xfrm>
          <a:prstGeom prst="rect">
            <a:avLst/>
          </a:prstGeom>
          <a:noFill/>
        </p:spPr>
        <p:txBody>
          <a:bodyPr wrap="square" rtlCol="0">
            <a:spAutoFit/>
          </a:bodyPr>
          <a:lstStyle/>
          <a:p>
            <a:r>
              <a:rPr lang="en-GB" sz="1400" dirty="0"/>
              <a:t>9cm</a:t>
            </a:r>
          </a:p>
        </p:txBody>
      </p:sp>
      <p:sp>
        <p:nvSpPr>
          <p:cNvPr id="33" name="TextBox 32"/>
          <p:cNvSpPr txBox="1"/>
          <p:nvPr/>
        </p:nvSpPr>
        <p:spPr>
          <a:xfrm>
            <a:off x="3349600" y="1318450"/>
            <a:ext cx="504056" cy="307777"/>
          </a:xfrm>
          <a:prstGeom prst="rect">
            <a:avLst/>
          </a:prstGeom>
          <a:noFill/>
        </p:spPr>
        <p:txBody>
          <a:bodyPr wrap="square" rtlCol="0">
            <a:spAutoFit/>
          </a:bodyPr>
          <a:lstStyle/>
          <a:p>
            <a:r>
              <a:rPr lang="en-GB" sz="1400" dirty="0"/>
              <a:t>4cm</a:t>
            </a:r>
          </a:p>
        </p:txBody>
      </p:sp>
      <p:cxnSp>
        <p:nvCxnSpPr>
          <p:cNvPr id="34" name="Straight Connector 33"/>
          <p:cNvCxnSpPr/>
          <p:nvPr/>
        </p:nvCxnSpPr>
        <p:spPr>
          <a:xfrm>
            <a:off x="732939" y="1071740"/>
            <a:ext cx="1656184" cy="0"/>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flipV="1">
            <a:off x="732939" y="1083857"/>
            <a:ext cx="0" cy="1692040"/>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flipV="1">
            <a:off x="732939" y="2775897"/>
            <a:ext cx="774720" cy="1"/>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flipV="1">
            <a:off x="1507659" y="2775897"/>
            <a:ext cx="0" cy="581096"/>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a:off x="1507659" y="3356993"/>
            <a:ext cx="881464" cy="0"/>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p:cNvCxnSpPr>
            <a:stCxn id="52" idx="3"/>
          </p:cNvCxnSpPr>
          <p:nvPr/>
        </p:nvCxnSpPr>
        <p:spPr>
          <a:xfrm>
            <a:off x="2389121" y="1143846"/>
            <a:ext cx="2" cy="2213147"/>
          </a:xfrm>
          <a:prstGeom prst="line">
            <a:avLst/>
          </a:prstGeom>
        </p:spPr>
        <p:style>
          <a:lnRef idx="1">
            <a:schemeClr val="dk1"/>
          </a:lnRef>
          <a:fillRef idx="0">
            <a:schemeClr val="dk1"/>
          </a:fillRef>
          <a:effectRef idx="0">
            <a:schemeClr val="dk1"/>
          </a:effectRef>
          <a:fontRef idx="minor">
            <a:schemeClr val="tx1"/>
          </a:fontRef>
        </p:style>
      </p:cxnSp>
      <p:sp>
        <p:nvSpPr>
          <p:cNvPr id="51" name="Rectangle 50"/>
          <p:cNvSpPr/>
          <p:nvPr/>
        </p:nvSpPr>
        <p:spPr>
          <a:xfrm>
            <a:off x="732938" y="1071739"/>
            <a:ext cx="145752" cy="14401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2243369" y="1071838"/>
            <a:ext cx="145752" cy="14401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2243369" y="3212976"/>
            <a:ext cx="145752" cy="14401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1501059" y="3212976"/>
            <a:ext cx="145752" cy="14401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a:off x="732937" y="2631883"/>
            <a:ext cx="145752" cy="14401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p:cNvSpPr txBox="1"/>
          <p:nvPr/>
        </p:nvSpPr>
        <p:spPr>
          <a:xfrm>
            <a:off x="2387342" y="1829507"/>
            <a:ext cx="549379" cy="307777"/>
          </a:xfrm>
          <a:prstGeom prst="rect">
            <a:avLst/>
          </a:prstGeom>
          <a:noFill/>
        </p:spPr>
        <p:txBody>
          <a:bodyPr wrap="square" rtlCol="0">
            <a:spAutoFit/>
          </a:bodyPr>
          <a:lstStyle/>
          <a:p>
            <a:r>
              <a:rPr lang="en-GB" sz="1400" dirty="0"/>
              <a:t>12m</a:t>
            </a:r>
          </a:p>
        </p:txBody>
      </p:sp>
      <p:sp>
        <p:nvSpPr>
          <p:cNvPr id="61" name="TextBox 60"/>
          <p:cNvSpPr txBox="1"/>
          <p:nvPr/>
        </p:nvSpPr>
        <p:spPr>
          <a:xfrm>
            <a:off x="1399012" y="795405"/>
            <a:ext cx="549379" cy="307777"/>
          </a:xfrm>
          <a:prstGeom prst="rect">
            <a:avLst/>
          </a:prstGeom>
          <a:noFill/>
        </p:spPr>
        <p:txBody>
          <a:bodyPr wrap="square" rtlCol="0">
            <a:spAutoFit/>
          </a:bodyPr>
          <a:lstStyle/>
          <a:p>
            <a:r>
              <a:rPr lang="en-GB" sz="1400" dirty="0"/>
              <a:t>7m</a:t>
            </a:r>
          </a:p>
        </p:txBody>
      </p:sp>
      <p:sp>
        <p:nvSpPr>
          <p:cNvPr id="62" name="TextBox 61"/>
          <p:cNvSpPr txBox="1"/>
          <p:nvPr/>
        </p:nvSpPr>
        <p:spPr>
          <a:xfrm>
            <a:off x="874557" y="2703891"/>
            <a:ext cx="549379" cy="307777"/>
          </a:xfrm>
          <a:prstGeom prst="rect">
            <a:avLst/>
          </a:prstGeom>
          <a:noFill/>
        </p:spPr>
        <p:txBody>
          <a:bodyPr wrap="square" rtlCol="0">
            <a:spAutoFit/>
          </a:bodyPr>
          <a:lstStyle/>
          <a:p>
            <a:r>
              <a:rPr lang="en-GB" sz="1400" dirty="0"/>
              <a:t>3m</a:t>
            </a:r>
          </a:p>
        </p:txBody>
      </p:sp>
      <p:sp>
        <p:nvSpPr>
          <p:cNvPr id="63" name="TextBox 62"/>
          <p:cNvSpPr txBox="1"/>
          <p:nvPr/>
        </p:nvSpPr>
        <p:spPr>
          <a:xfrm>
            <a:off x="1140589" y="2975665"/>
            <a:ext cx="549379" cy="307777"/>
          </a:xfrm>
          <a:prstGeom prst="rect">
            <a:avLst/>
          </a:prstGeom>
          <a:noFill/>
        </p:spPr>
        <p:txBody>
          <a:bodyPr wrap="square" rtlCol="0">
            <a:spAutoFit/>
          </a:bodyPr>
          <a:lstStyle/>
          <a:p>
            <a:r>
              <a:rPr lang="en-GB" sz="1400" dirty="0"/>
              <a:t>2m</a:t>
            </a:r>
          </a:p>
        </p:txBody>
      </p:sp>
      <p:cxnSp>
        <p:nvCxnSpPr>
          <p:cNvPr id="64" name="Straight Connector 63"/>
          <p:cNvCxnSpPr/>
          <p:nvPr/>
        </p:nvCxnSpPr>
        <p:spPr>
          <a:xfrm>
            <a:off x="467544" y="4257092"/>
            <a:ext cx="0" cy="972108"/>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flipH="1">
            <a:off x="467544" y="5229200"/>
            <a:ext cx="1656184" cy="0"/>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2123728" y="5229200"/>
            <a:ext cx="0" cy="849589"/>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Connector 75"/>
          <p:cNvCxnSpPr/>
          <p:nvPr/>
        </p:nvCxnSpPr>
        <p:spPr>
          <a:xfrm flipH="1">
            <a:off x="2123729" y="6078789"/>
            <a:ext cx="1008111" cy="0"/>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flipV="1">
            <a:off x="3131840" y="4859079"/>
            <a:ext cx="0" cy="1219710"/>
          </a:xfrm>
          <a:prstGeom prst="line">
            <a:avLst/>
          </a:prstGeom>
        </p:spPr>
        <p:style>
          <a:lnRef idx="1">
            <a:schemeClr val="dk1"/>
          </a:lnRef>
          <a:fillRef idx="0">
            <a:schemeClr val="dk1"/>
          </a:fillRef>
          <a:effectRef idx="0">
            <a:schemeClr val="dk1"/>
          </a:effectRef>
          <a:fontRef idx="minor">
            <a:schemeClr val="tx1"/>
          </a:fontRef>
        </p:style>
      </p:cxnSp>
      <p:cxnSp>
        <p:nvCxnSpPr>
          <p:cNvPr id="82" name="Straight Connector 81"/>
          <p:cNvCxnSpPr/>
          <p:nvPr/>
        </p:nvCxnSpPr>
        <p:spPr>
          <a:xfrm>
            <a:off x="1561031" y="4859078"/>
            <a:ext cx="1570810" cy="1"/>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Connector 84"/>
          <p:cNvCxnSpPr/>
          <p:nvPr/>
        </p:nvCxnSpPr>
        <p:spPr>
          <a:xfrm flipV="1">
            <a:off x="1573935" y="4264031"/>
            <a:ext cx="0" cy="595049"/>
          </a:xfrm>
          <a:prstGeom prst="line">
            <a:avLst/>
          </a:prstGeom>
        </p:spPr>
        <p:style>
          <a:lnRef idx="1">
            <a:schemeClr val="dk1"/>
          </a:lnRef>
          <a:fillRef idx="0">
            <a:schemeClr val="dk1"/>
          </a:fillRef>
          <a:effectRef idx="0">
            <a:schemeClr val="dk1"/>
          </a:effectRef>
          <a:fontRef idx="minor">
            <a:schemeClr val="tx1"/>
          </a:fontRef>
        </p:style>
      </p:cxnSp>
      <p:cxnSp>
        <p:nvCxnSpPr>
          <p:cNvPr id="88" name="Straight Connector 87"/>
          <p:cNvCxnSpPr/>
          <p:nvPr/>
        </p:nvCxnSpPr>
        <p:spPr>
          <a:xfrm>
            <a:off x="467544" y="4264031"/>
            <a:ext cx="1093488" cy="2"/>
          </a:xfrm>
          <a:prstGeom prst="line">
            <a:avLst/>
          </a:prstGeom>
        </p:spPr>
        <p:style>
          <a:lnRef idx="1">
            <a:schemeClr val="dk1"/>
          </a:lnRef>
          <a:fillRef idx="0">
            <a:schemeClr val="dk1"/>
          </a:fillRef>
          <a:effectRef idx="0">
            <a:schemeClr val="dk1"/>
          </a:effectRef>
          <a:fontRef idx="minor">
            <a:schemeClr val="tx1"/>
          </a:fontRef>
        </p:style>
      </p:cxnSp>
      <p:sp>
        <p:nvSpPr>
          <p:cNvPr id="93" name="TextBox 92"/>
          <p:cNvSpPr txBox="1"/>
          <p:nvPr/>
        </p:nvSpPr>
        <p:spPr>
          <a:xfrm>
            <a:off x="750029" y="3956252"/>
            <a:ext cx="828092" cy="307777"/>
          </a:xfrm>
          <a:prstGeom prst="rect">
            <a:avLst/>
          </a:prstGeom>
          <a:noFill/>
        </p:spPr>
        <p:txBody>
          <a:bodyPr wrap="square" rtlCol="0">
            <a:spAutoFit/>
          </a:bodyPr>
          <a:lstStyle/>
          <a:p>
            <a:r>
              <a:rPr lang="en-GB" sz="1400" dirty="0"/>
              <a:t>7cm</a:t>
            </a:r>
          </a:p>
        </p:txBody>
      </p:sp>
      <p:sp>
        <p:nvSpPr>
          <p:cNvPr id="94" name="TextBox 93"/>
          <p:cNvSpPr txBox="1"/>
          <p:nvPr/>
        </p:nvSpPr>
        <p:spPr>
          <a:xfrm>
            <a:off x="2194657" y="4587373"/>
            <a:ext cx="828092" cy="307777"/>
          </a:xfrm>
          <a:prstGeom prst="rect">
            <a:avLst/>
          </a:prstGeom>
          <a:noFill/>
        </p:spPr>
        <p:txBody>
          <a:bodyPr wrap="square" rtlCol="0">
            <a:spAutoFit/>
          </a:bodyPr>
          <a:lstStyle/>
          <a:p>
            <a:r>
              <a:rPr lang="en-GB" sz="1400" dirty="0"/>
              <a:t>8cm</a:t>
            </a:r>
          </a:p>
        </p:txBody>
      </p:sp>
      <p:sp>
        <p:nvSpPr>
          <p:cNvPr id="95" name="TextBox 94"/>
          <p:cNvSpPr txBox="1"/>
          <p:nvPr/>
        </p:nvSpPr>
        <p:spPr>
          <a:xfrm>
            <a:off x="1586839" y="4395796"/>
            <a:ext cx="828092" cy="307777"/>
          </a:xfrm>
          <a:prstGeom prst="rect">
            <a:avLst/>
          </a:prstGeom>
          <a:noFill/>
        </p:spPr>
        <p:txBody>
          <a:bodyPr wrap="square" rtlCol="0">
            <a:spAutoFit/>
          </a:bodyPr>
          <a:lstStyle/>
          <a:p>
            <a:r>
              <a:rPr lang="en-GB" sz="1400" dirty="0"/>
              <a:t>2cm</a:t>
            </a:r>
          </a:p>
        </p:txBody>
      </p:sp>
      <p:sp>
        <p:nvSpPr>
          <p:cNvPr id="96" name="TextBox 95"/>
          <p:cNvSpPr txBox="1"/>
          <p:nvPr/>
        </p:nvSpPr>
        <p:spPr>
          <a:xfrm>
            <a:off x="14984" y="4654764"/>
            <a:ext cx="828092" cy="307777"/>
          </a:xfrm>
          <a:prstGeom prst="rect">
            <a:avLst/>
          </a:prstGeom>
          <a:noFill/>
        </p:spPr>
        <p:txBody>
          <a:bodyPr wrap="square" rtlCol="0">
            <a:spAutoFit/>
          </a:bodyPr>
          <a:lstStyle/>
          <a:p>
            <a:r>
              <a:rPr lang="en-GB" sz="1400" dirty="0"/>
              <a:t>5cm</a:t>
            </a:r>
          </a:p>
        </p:txBody>
      </p:sp>
      <p:sp>
        <p:nvSpPr>
          <p:cNvPr id="97" name="TextBox 96"/>
          <p:cNvSpPr txBox="1"/>
          <p:nvPr/>
        </p:nvSpPr>
        <p:spPr>
          <a:xfrm>
            <a:off x="1683421" y="5537253"/>
            <a:ext cx="828092" cy="307777"/>
          </a:xfrm>
          <a:prstGeom prst="rect">
            <a:avLst/>
          </a:prstGeom>
          <a:noFill/>
        </p:spPr>
        <p:txBody>
          <a:bodyPr wrap="square" rtlCol="0">
            <a:spAutoFit/>
          </a:bodyPr>
          <a:lstStyle/>
          <a:p>
            <a:r>
              <a:rPr lang="en-GB" sz="1400" dirty="0"/>
              <a:t>5cm</a:t>
            </a:r>
          </a:p>
        </p:txBody>
      </p:sp>
      <p:sp>
        <p:nvSpPr>
          <p:cNvPr id="98" name="Rectangle 97"/>
          <p:cNvSpPr/>
          <p:nvPr/>
        </p:nvSpPr>
        <p:spPr>
          <a:xfrm>
            <a:off x="465837" y="4267204"/>
            <a:ext cx="145752"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p:cNvSpPr/>
          <p:nvPr/>
        </p:nvSpPr>
        <p:spPr>
          <a:xfrm>
            <a:off x="465837" y="5085184"/>
            <a:ext cx="145752"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p:cNvSpPr/>
          <p:nvPr/>
        </p:nvSpPr>
        <p:spPr>
          <a:xfrm>
            <a:off x="1428183" y="4264029"/>
            <a:ext cx="145752"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p:cNvSpPr/>
          <p:nvPr/>
        </p:nvSpPr>
        <p:spPr>
          <a:xfrm>
            <a:off x="2128605" y="5936726"/>
            <a:ext cx="145752"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p:cNvSpPr/>
          <p:nvPr/>
        </p:nvSpPr>
        <p:spPr>
          <a:xfrm>
            <a:off x="2986089" y="5935750"/>
            <a:ext cx="145752"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p:cNvSpPr/>
          <p:nvPr/>
        </p:nvSpPr>
        <p:spPr>
          <a:xfrm>
            <a:off x="2986089" y="4858102"/>
            <a:ext cx="145752" cy="14401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4" name="Straight Connector 103"/>
          <p:cNvCxnSpPr/>
          <p:nvPr/>
        </p:nvCxnSpPr>
        <p:spPr>
          <a:xfrm flipV="1">
            <a:off x="6187734" y="1168400"/>
            <a:ext cx="2384766" cy="7089"/>
          </a:xfrm>
          <a:prstGeom prst="line">
            <a:avLst/>
          </a:prstGeom>
        </p:spPr>
        <p:style>
          <a:lnRef idx="1">
            <a:schemeClr val="dk1"/>
          </a:lnRef>
          <a:fillRef idx="0">
            <a:schemeClr val="dk1"/>
          </a:fillRef>
          <a:effectRef idx="0">
            <a:schemeClr val="dk1"/>
          </a:effectRef>
          <a:fontRef idx="minor">
            <a:schemeClr val="tx1"/>
          </a:fontRef>
        </p:style>
      </p:cxnSp>
      <p:sp>
        <p:nvSpPr>
          <p:cNvPr id="105" name="TextBox 104"/>
          <p:cNvSpPr txBox="1"/>
          <p:nvPr/>
        </p:nvSpPr>
        <p:spPr>
          <a:xfrm>
            <a:off x="7334157" y="885982"/>
            <a:ext cx="828092" cy="307777"/>
          </a:xfrm>
          <a:prstGeom prst="rect">
            <a:avLst/>
          </a:prstGeom>
          <a:noFill/>
        </p:spPr>
        <p:txBody>
          <a:bodyPr wrap="square" rtlCol="0">
            <a:spAutoFit/>
          </a:bodyPr>
          <a:lstStyle/>
          <a:p>
            <a:r>
              <a:rPr lang="en-GB" sz="1400" dirty="0"/>
              <a:t>22m</a:t>
            </a:r>
          </a:p>
        </p:txBody>
      </p:sp>
      <p:cxnSp>
        <p:nvCxnSpPr>
          <p:cNvPr id="107" name="Straight Connector 106"/>
          <p:cNvCxnSpPr/>
          <p:nvPr/>
        </p:nvCxnSpPr>
        <p:spPr>
          <a:xfrm flipH="1" flipV="1">
            <a:off x="8572500" y="1174750"/>
            <a:ext cx="1729" cy="1053330"/>
          </a:xfrm>
          <a:prstGeom prst="line">
            <a:avLst/>
          </a:prstGeom>
        </p:spPr>
        <p:style>
          <a:lnRef idx="1">
            <a:schemeClr val="dk1"/>
          </a:lnRef>
          <a:fillRef idx="0">
            <a:schemeClr val="dk1"/>
          </a:fillRef>
          <a:effectRef idx="0">
            <a:schemeClr val="dk1"/>
          </a:effectRef>
          <a:fontRef idx="minor">
            <a:schemeClr val="tx1"/>
          </a:fontRef>
        </p:style>
      </p:cxnSp>
      <p:cxnSp>
        <p:nvCxnSpPr>
          <p:cNvPr id="111" name="Straight Connector 110"/>
          <p:cNvCxnSpPr/>
          <p:nvPr/>
        </p:nvCxnSpPr>
        <p:spPr>
          <a:xfrm flipV="1">
            <a:off x="6828302" y="2228852"/>
            <a:ext cx="1745927" cy="993"/>
          </a:xfrm>
          <a:prstGeom prst="line">
            <a:avLst/>
          </a:prstGeom>
        </p:spPr>
        <p:style>
          <a:lnRef idx="1">
            <a:schemeClr val="dk1"/>
          </a:lnRef>
          <a:fillRef idx="0">
            <a:schemeClr val="dk1"/>
          </a:fillRef>
          <a:effectRef idx="0">
            <a:schemeClr val="dk1"/>
          </a:effectRef>
          <a:fontRef idx="minor">
            <a:schemeClr val="tx1"/>
          </a:fontRef>
        </p:style>
      </p:cxnSp>
      <p:cxnSp>
        <p:nvCxnSpPr>
          <p:cNvPr id="112" name="Straight Connector 111"/>
          <p:cNvCxnSpPr/>
          <p:nvPr/>
        </p:nvCxnSpPr>
        <p:spPr>
          <a:xfrm flipV="1">
            <a:off x="6187734" y="1175489"/>
            <a:ext cx="0" cy="712068"/>
          </a:xfrm>
          <a:prstGeom prst="line">
            <a:avLst/>
          </a:prstGeom>
        </p:spPr>
        <p:style>
          <a:lnRef idx="1">
            <a:schemeClr val="dk1"/>
          </a:lnRef>
          <a:fillRef idx="0">
            <a:schemeClr val="dk1"/>
          </a:fillRef>
          <a:effectRef idx="0">
            <a:schemeClr val="dk1"/>
          </a:effectRef>
          <a:fontRef idx="minor">
            <a:schemeClr val="tx1"/>
          </a:fontRef>
        </p:style>
      </p:cxnSp>
      <p:cxnSp>
        <p:nvCxnSpPr>
          <p:cNvPr id="113" name="Straight Connector 112"/>
          <p:cNvCxnSpPr/>
          <p:nvPr/>
        </p:nvCxnSpPr>
        <p:spPr>
          <a:xfrm flipH="1" flipV="1">
            <a:off x="6187734" y="1885950"/>
            <a:ext cx="640569" cy="1607"/>
          </a:xfrm>
          <a:prstGeom prst="line">
            <a:avLst/>
          </a:prstGeom>
        </p:spPr>
        <p:style>
          <a:lnRef idx="1">
            <a:schemeClr val="dk1"/>
          </a:lnRef>
          <a:fillRef idx="0">
            <a:schemeClr val="dk1"/>
          </a:fillRef>
          <a:effectRef idx="0">
            <a:schemeClr val="dk1"/>
          </a:effectRef>
          <a:fontRef idx="minor">
            <a:schemeClr val="tx1"/>
          </a:fontRef>
        </p:style>
      </p:cxnSp>
      <p:cxnSp>
        <p:nvCxnSpPr>
          <p:cNvPr id="116" name="Straight Connector 115"/>
          <p:cNvCxnSpPr/>
          <p:nvPr/>
        </p:nvCxnSpPr>
        <p:spPr>
          <a:xfrm flipH="1" flipV="1">
            <a:off x="6829425" y="1885950"/>
            <a:ext cx="1247" cy="344508"/>
          </a:xfrm>
          <a:prstGeom prst="line">
            <a:avLst/>
          </a:prstGeom>
        </p:spPr>
        <p:style>
          <a:lnRef idx="1">
            <a:schemeClr val="dk1"/>
          </a:lnRef>
          <a:fillRef idx="0">
            <a:schemeClr val="dk1"/>
          </a:fillRef>
          <a:effectRef idx="0">
            <a:schemeClr val="dk1"/>
          </a:effectRef>
          <a:fontRef idx="minor">
            <a:schemeClr val="tx1"/>
          </a:fontRef>
        </p:style>
      </p:cxnSp>
      <p:cxnSp>
        <p:nvCxnSpPr>
          <p:cNvPr id="120" name="Straight Connector 119"/>
          <p:cNvCxnSpPr/>
          <p:nvPr/>
        </p:nvCxnSpPr>
        <p:spPr>
          <a:xfrm flipH="1" flipV="1">
            <a:off x="6180647" y="1753877"/>
            <a:ext cx="145180" cy="272"/>
          </a:xfrm>
          <a:prstGeom prst="line">
            <a:avLst/>
          </a:prstGeom>
        </p:spPr>
        <p:style>
          <a:lnRef idx="1">
            <a:schemeClr val="dk1"/>
          </a:lnRef>
          <a:fillRef idx="0">
            <a:schemeClr val="dk1"/>
          </a:fillRef>
          <a:effectRef idx="0">
            <a:schemeClr val="dk1"/>
          </a:effectRef>
          <a:fontRef idx="minor">
            <a:schemeClr val="tx1"/>
          </a:fontRef>
        </p:style>
      </p:cxnSp>
      <p:cxnSp>
        <p:nvCxnSpPr>
          <p:cNvPr id="122" name="Straight Connector 121"/>
          <p:cNvCxnSpPr/>
          <p:nvPr/>
        </p:nvCxnSpPr>
        <p:spPr>
          <a:xfrm flipH="1">
            <a:off x="6327845" y="1749702"/>
            <a:ext cx="83" cy="135731"/>
          </a:xfrm>
          <a:prstGeom prst="line">
            <a:avLst/>
          </a:prstGeom>
        </p:spPr>
        <p:style>
          <a:lnRef idx="1">
            <a:schemeClr val="dk1"/>
          </a:lnRef>
          <a:fillRef idx="0">
            <a:schemeClr val="dk1"/>
          </a:fillRef>
          <a:effectRef idx="0">
            <a:schemeClr val="dk1"/>
          </a:effectRef>
          <a:fontRef idx="minor">
            <a:schemeClr val="tx1"/>
          </a:fontRef>
        </p:style>
      </p:cxnSp>
      <p:cxnSp>
        <p:nvCxnSpPr>
          <p:cNvPr id="127" name="Straight Connector 126"/>
          <p:cNvCxnSpPr/>
          <p:nvPr/>
        </p:nvCxnSpPr>
        <p:spPr>
          <a:xfrm flipH="1" flipV="1">
            <a:off x="6831390" y="2105423"/>
            <a:ext cx="145180" cy="272"/>
          </a:xfrm>
          <a:prstGeom prst="line">
            <a:avLst/>
          </a:prstGeom>
        </p:spPr>
        <p:style>
          <a:lnRef idx="1">
            <a:schemeClr val="dk1"/>
          </a:lnRef>
          <a:fillRef idx="0">
            <a:schemeClr val="dk1"/>
          </a:fillRef>
          <a:effectRef idx="0">
            <a:schemeClr val="dk1"/>
          </a:effectRef>
          <a:fontRef idx="minor">
            <a:schemeClr val="tx1"/>
          </a:fontRef>
        </p:style>
      </p:cxnSp>
      <p:cxnSp>
        <p:nvCxnSpPr>
          <p:cNvPr id="128" name="Straight Connector 127"/>
          <p:cNvCxnSpPr/>
          <p:nvPr/>
        </p:nvCxnSpPr>
        <p:spPr>
          <a:xfrm flipH="1">
            <a:off x="6972902" y="2103019"/>
            <a:ext cx="1" cy="126825"/>
          </a:xfrm>
          <a:prstGeom prst="line">
            <a:avLst/>
          </a:prstGeom>
        </p:spPr>
        <p:style>
          <a:lnRef idx="1">
            <a:schemeClr val="dk1"/>
          </a:lnRef>
          <a:fillRef idx="0">
            <a:schemeClr val="dk1"/>
          </a:fillRef>
          <a:effectRef idx="0">
            <a:schemeClr val="dk1"/>
          </a:effectRef>
          <a:fontRef idx="minor">
            <a:schemeClr val="tx1"/>
          </a:fontRef>
        </p:style>
      </p:cxnSp>
      <p:cxnSp>
        <p:nvCxnSpPr>
          <p:cNvPr id="131" name="Straight Connector 130"/>
          <p:cNvCxnSpPr/>
          <p:nvPr/>
        </p:nvCxnSpPr>
        <p:spPr>
          <a:xfrm flipH="1" flipV="1">
            <a:off x="6187734" y="1309920"/>
            <a:ext cx="145180" cy="272"/>
          </a:xfrm>
          <a:prstGeom prst="line">
            <a:avLst/>
          </a:prstGeom>
        </p:spPr>
        <p:style>
          <a:lnRef idx="1">
            <a:schemeClr val="dk1"/>
          </a:lnRef>
          <a:fillRef idx="0">
            <a:schemeClr val="dk1"/>
          </a:fillRef>
          <a:effectRef idx="0">
            <a:schemeClr val="dk1"/>
          </a:effectRef>
          <a:fontRef idx="minor">
            <a:schemeClr val="tx1"/>
          </a:fontRef>
        </p:style>
      </p:cxnSp>
      <p:cxnSp>
        <p:nvCxnSpPr>
          <p:cNvPr id="132" name="Straight Connector 131"/>
          <p:cNvCxnSpPr/>
          <p:nvPr/>
        </p:nvCxnSpPr>
        <p:spPr>
          <a:xfrm flipH="1">
            <a:off x="6324325" y="1172607"/>
            <a:ext cx="671" cy="124994"/>
          </a:xfrm>
          <a:prstGeom prst="line">
            <a:avLst/>
          </a:prstGeom>
        </p:spPr>
        <p:style>
          <a:lnRef idx="1">
            <a:schemeClr val="dk1"/>
          </a:lnRef>
          <a:fillRef idx="0">
            <a:schemeClr val="dk1"/>
          </a:fillRef>
          <a:effectRef idx="0">
            <a:schemeClr val="dk1"/>
          </a:effectRef>
          <a:fontRef idx="minor">
            <a:schemeClr val="tx1"/>
          </a:fontRef>
        </p:style>
      </p:cxnSp>
      <p:sp>
        <p:nvSpPr>
          <p:cNvPr id="133" name="TextBox 132"/>
          <p:cNvSpPr txBox="1"/>
          <p:nvPr/>
        </p:nvSpPr>
        <p:spPr>
          <a:xfrm>
            <a:off x="8527154" y="1572636"/>
            <a:ext cx="522493" cy="307777"/>
          </a:xfrm>
          <a:prstGeom prst="rect">
            <a:avLst/>
          </a:prstGeom>
          <a:noFill/>
        </p:spPr>
        <p:txBody>
          <a:bodyPr wrap="square" rtlCol="0">
            <a:spAutoFit/>
          </a:bodyPr>
          <a:lstStyle/>
          <a:p>
            <a:r>
              <a:rPr lang="en-GB" sz="1400" dirty="0"/>
              <a:t>14m</a:t>
            </a:r>
          </a:p>
        </p:txBody>
      </p:sp>
      <p:sp>
        <p:nvSpPr>
          <p:cNvPr id="134" name="TextBox 133"/>
          <p:cNvSpPr txBox="1"/>
          <p:nvPr/>
        </p:nvSpPr>
        <p:spPr>
          <a:xfrm>
            <a:off x="7313495" y="2218318"/>
            <a:ext cx="522493" cy="307777"/>
          </a:xfrm>
          <a:prstGeom prst="rect">
            <a:avLst/>
          </a:prstGeom>
          <a:noFill/>
        </p:spPr>
        <p:txBody>
          <a:bodyPr wrap="square" rtlCol="0">
            <a:spAutoFit/>
          </a:bodyPr>
          <a:lstStyle/>
          <a:p>
            <a:r>
              <a:rPr lang="en-GB" sz="1400" dirty="0"/>
              <a:t>12m</a:t>
            </a:r>
          </a:p>
        </p:txBody>
      </p:sp>
      <p:sp>
        <p:nvSpPr>
          <p:cNvPr id="135" name="TextBox 134"/>
          <p:cNvSpPr txBox="1"/>
          <p:nvPr/>
        </p:nvSpPr>
        <p:spPr>
          <a:xfrm>
            <a:off x="6486165" y="1939944"/>
            <a:ext cx="522493" cy="261610"/>
          </a:xfrm>
          <a:prstGeom prst="rect">
            <a:avLst/>
          </a:prstGeom>
          <a:noFill/>
        </p:spPr>
        <p:txBody>
          <a:bodyPr wrap="square" rtlCol="0">
            <a:spAutoFit/>
          </a:bodyPr>
          <a:lstStyle/>
          <a:p>
            <a:r>
              <a:rPr lang="en-GB" sz="1100" dirty="0"/>
              <a:t>4m</a:t>
            </a:r>
          </a:p>
        </p:txBody>
      </p:sp>
      <p:cxnSp>
        <p:nvCxnSpPr>
          <p:cNvPr id="137" name="Straight Arrow Connector 136"/>
          <p:cNvCxnSpPr/>
          <p:nvPr/>
        </p:nvCxnSpPr>
        <p:spPr>
          <a:xfrm flipH="1" flipV="1">
            <a:off x="6791325" y="1912144"/>
            <a:ext cx="688" cy="33827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5971834" y="2492183"/>
            <a:ext cx="2911920" cy="1200329"/>
          </a:xfrm>
          <a:prstGeom prst="rect">
            <a:avLst/>
          </a:prstGeom>
          <a:noFill/>
        </p:spPr>
        <p:txBody>
          <a:bodyPr wrap="square" rtlCol="0">
            <a:spAutoFit/>
          </a:bodyPr>
          <a:lstStyle/>
          <a:p>
            <a:r>
              <a:rPr lang="en-GB" sz="1400" dirty="0"/>
              <a:t>Boris wants to build a car park. It costs £35 per m</a:t>
            </a:r>
            <a:r>
              <a:rPr lang="en-GB" sz="1400" baseline="30000" dirty="0"/>
              <a:t>2</a:t>
            </a:r>
            <a:r>
              <a:rPr lang="en-GB" sz="1400" dirty="0"/>
              <a:t> of tarmac and £24 per metre of hedge to go around the border. What is the total cost?   </a:t>
            </a:r>
            <a:r>
              <a:rPr lang="en-GB" sz="1600" b="1" dirty="0"/>
              <a:t>£1728 + £9380 = £11108</a:t>
            </a:r>
          </a:p>
        </p:txBody>
      </p:sp>
      <p:sp>
        <p:nvSpPr>
          <p:cNvPr id="139" name="TextBox 138"/>
          <p:cNvSpPr txBox="1"/>
          <p:nvPr/>
        </p:nvSpPr>
        <p:spPr>
          <a:xfrm>
            <a:off x="5798793" y="121996"/>
            <a:ext cx="3119972" cy="369332"/>
          </a:xfrm>
          <a:prstGeom prst="rect">
            <a:avLst/>
          </a:prstGeom>
          <a:noFill/>
        </p:spPr>
        <p:txBody>
          <a:bodyPr wrap="square" rtlCol="0">
            <a:spAutoFit/>
          </a:bodyPr>
          <a:lstStyle/>
          <a:p>
            <a:pPr algn="r"/>
            <a:r>
              <a:rPr lang="en-GB" dirty="0">
                <a:solidFill>
                  <a:schemeClr val="bg1"/>
                </a:solidFill>
              </a:rPr>
              <a:t>(Questions on provided sheet)</a:t>
            </a:r>
          </a:p>
        </p:txBody>
      </p:sp>
      <p:sp>
        <p:nvSpPr>
          <p:cNvPr id="140" name="Rectangle 139"/>
          <p:cNvSpPr/>
          <p:nvPr/>
        </p:nvSpPr>
        <p:spPr>
          <a:xfrm>
            <a:off x="4318883" y="4273030"/>
            <a:ext cx="324000" cy="32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Rectangle 140"/>
          <p:cNvSpPr/>
          <p:nvPr/>
        </p:nvSpPr>
        <p:spPr>
          <a:xfrm>
            <a:off x="4318883" y="4598107"/>
            <a:ext cx="324000" cy="32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Rectangle 141"/>
          <p:cNvSpPr/>
          <p:nvPr/>
        </p:nvSpPr>
        <p:spPr>
          <a:xfrm>
            <a:off x="4318883" y="4923184"/>
            <a:ext cx="324000" cy="32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Rectangle 142"/>
          <p:cNvSpPr/>
          <p:nvPr/>
        </p:nvSpPr>
        <p:spPr>
          <a:xfrm>
            <a:off x="4318883" y="5245030"/>
            <a:ext cx="324000" cy="32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Rectangle 144"/>
          <p:cNvSpPr/>
          <p:nvPr/>
        </p:nvSpPr>
        <p:spPr>
          <a:xfrm>
            <a:off x="4642272" y="4598107"/>
            <a:ext cx="324000" cy="32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Rectangle 145"/>
          <p:cNvSpPr/>
          <p:nvPr/>
        </p:nvSpPr>
        <p:spPr>
          <a:xfrm>
            <a:off x="4642272" y="4923184"/>
            <a:ext cx="324000" cy="32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Rectangle 146"/>
          <p:cNvSpPr/>
          <p:nvPr/>
        </p:nvSpPr>
        <p:spPr>
          <a:xfrm>
            <a:off x="4642272" y="5245030"/>
            <a:ext cx="324000" cy="32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Rectangle 147"/>
          <p:cNvSpPr/>
          <p:nvPr/>
        </p:nvSpPr>
        <p:spPr>
          <a:xfrm>
            <a:off x="4966272" y="4923184"/>
            <a:ext cx="324000" cy="32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Rectangle 148"/>
          <p:cNvSpPr/>
          <p:nvPr/>
        </p:nvSpPr>
        <p:spPr>
          <a:xfrm>
            <a:off x="4966272" y="5245030"/>
            <a:ext cx="324000" cy="32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Rectangle 149"/>
          <p:cNvSpPr/>
          <p:nvPr/>
        </p:nvSpPr>
        <p:spPr>
          <a:xfrm>
            <a:off x="5292832" y="5245030"/>
            <a:ext cx="324000" cy="32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TextBox 150"/>
          <p:cNvSpPr txBox="1"/>
          <p:nvPr/>
        </p:nvSpPr>
        <p:spPr>
          <a:xfrm>
            <a:off x="3771295" y="5691141"/>
            <a:ext cx="2845361" cy="861774"/>
          </a:xfrm>
          <a:prstGeom prst="rect">
            <a:avLst/>
          </a:prstGeom>
          <a:noFill/>
        </p:spPr>
        <p:txBody>
          <a:bodyPr wrap="square" rtlCol="0">
            <a:spAutoFit/>
          </a:bodyPr>
          <a:lstStyle/>
          <a:p>
            <a:r>
              <a:rPr lang="en-GB" sz="1600" dirty="0"/>
              <a:t>The perimeter of this shape is 80cm. What is its area?</a:t>
            </a:r>
          </a:p>
          <a:p>
            <a:r>
              <a:rPr lang="en-GB" sz="1600" b="1" dirty="0"/>
              <a:t>250cm</a:t>
            </a:r>
            <a:r>
              <a:rPr lang="en-GB" sz="1600" b="1" baseline="30000" dirty="0"/>
              <a:t>2</a:t>
            </a:r>
          </a:p>
        </p:txBody>
      </p:sp>
      <p:sp>
        <p:nvSpPr>
          <p:cNvPr id="152" name="Rectangle 151"/>
          <p:cNvSpPr/>
          <p:nvPr/>
        </p:nvSpPr>
        <p:spPr>
          <a:xfrm>
            <a:off x="6854360" y="4494162"/>
            <a:ext cx="533470" cy="75086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Rectangle 152"/>
          <p:cNvSpPr/>
          <p:nvPr/>
        </p:nvSpPr>
        <p:spPr>
          <a:xfrm>
            <a:off x="7387830" y="4251250"/>
            <a:ext cx="533470" cy="75086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Rectangle 153"/>
          <p:cNvSpPr/>
          <p:nvPr/>
        </p:nvSpPr>
        <p:spPr>
          <a:xfrm>
            <a:off x="7387830" y="5002118"/>
            <a:ext cx="533470" cy="75086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Rectangle 154"/>
          <p:cNvSpPr/>
          <p:nvPr/>
        </p:nvSpPr>
        <p:spPr>
          <a:xfrm>
            <a:off x="7921300" y="4741261"/>
            <a:ext cx="533470" cy="75086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6" name="Straight Arrow Connector 155"/>
          <p:cNvCxnSpPr/>
          <p:nvPr/>
        </p:nvCxnSpPr>
        <p:spPr>
          <a:xfrm>
            <a:off x="6854360" y="4178605"/>
            <a:ext cx="160041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60" name="Straight Arrow Connector 159"/>
          <p:cNvCxnSpPr/>
          <p:nvPr/>
        </p:nvCxnSpPr>
        <p:spPr>
          <a:xfrm flipV="1">
            <a:off x="6794385" y="4251251"/>
            <a:ext cx="0" cy="1537378"/>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63" name="TextBox 162"/>
          <p:cNvSpPr txBox="1"/>
          <p:nvPr/>
        </p:nvSpPr>
        <p:spPr>
          <a:xfrm>
            <a:off x="7358779" y="3854449"/>
            <a:ext cx="631309" cy="307777"/>
          </a:xfrm>
          <a:prstGeom prst="rect">
            <a:avLst/>
          </a:prstGeom>
          <a:noFill/>
        </p:spPr>
        <p:txBody>
          <a:bodyPr wrap="square" rtlCol="0">
            <a:spAutoFit/>
          </a:bodyPr>
          <a:lstStyle/>
          <a:p>
            <a:pPr algn="ctr"/>
            <a:r>
              <a:rPr lang="en-GB" sz="1400" dirty="0"/>
              <a:t>18m</a:t>
            </a:r>
          </a:p>
        </p:txBody>
      </p:sp>
      <p:sp>
        <p:nvSpPr>
          <p:cNvPr id="164" name="TextBox 163"/>
          <p:cNvSpPr txBox="1"/>
          <p:nvPr/>
        </p:nvSpPr>
        <p:spPr>
          <a:xfrm>
            <a:off x="6255753" y="4716419"/>
            <a:ext cx="631309" cy="307777"/>
          </a:xfrm>
          <a:prstGeom prst="rect">
            <a:avLst/>
          </a:prstGeom>
          <a:noFill/>
        </p:spPr>
        <p:txBody>
          <a:bodyPr wrap="square" rtlCol="0">
            <a:spAutoFit/>
          </a:bodyPr>
          <a:lstStyle/>
          <a:p>
            <a:pPr algn="ctr"/>
            <a:r>
              <a:rPr lang="en-GB" sz="1400" dirty="0"/>
              <a:t>16m</a:t>
            </a:r>
          </a:p>
        </p:txBody>
      </p:sp>
      <p:sp>
        <p:nvSpPr>
          <p:cNvPr id="165" name="TextBox 164"/>
          <p:cNvSpPr txBox="1"/>
          <p:nvPr/>
        </p:nvSpPr>
        <p:spPr>
          <a:xfrm>
            <a:off x="6556865" y="5780284"/>
            <a:ext cx="2361899" cy="1354217"/>
          </a:xfrm>
          <a:prstGeom prst="rect">
            <a:avLst/>
          </a:prstGeom>
          <a:noFill/>
        </p:spPr>
        <p:txBody>
          <a:bodyPr wrap="square" rtlCol="0">
            <a:spAutoFit/>
          </a:bodyPr>
          <a:lstStyle/>
          <a:p>
            <a:r>
              <a:rPr lang="en-GB" sz="1600" dirty="0"/>
              <a:t>These rectangles are congruent. Find the area and perimeter of the shape. </a:t>
            </a:r>
            <a:r>
              <a:rPr lang="en-GB" sz="1600" b="1" dirty="0"/>
              <a:t>A= 192m</a:t>
            </a:r>
            <a:r>
              <a:rPr lang="en-GB" sz="1600" b="1" baseline="30000" dirty="0"/>
              <a:t>2</a:t>
            </a:r>
            <a:r>
              <a:rPr lang="en-GB" sz="1600" b="1" dirty="0"/>
              <a:t> P = 68m</a:t>
            </a:r>
          </a:p>
          <a:p>
            <a:endParaRPr lang="en-GB" dirty="0"/>
          </a:p>
        </p:txBody>
      </p:sp>
      <p:sp>
        <p:nvSpPr>
          <p:cNvPr id="166" name="TextBox 165"/>
          <p:cNvSpPr txBox="1"/>
          <p:nvPr/>
        </p:nvSpPr>
        <p:spPr>
          <a:xfrm>
            <a:off x="2409913" y="2725097"/>
            <a:ext cx="1438187" cy="646331"/>
          </a:xfrm>
          <a:prstGeom prst="rect">
            <a:avLst/>
          </a:prstGeom>
          <a:noFill/>
        </p:spPr>
        <p:txBody>
          <a:bodyPr wrap="square" rtlCol="0">
            <a:spAutoFit/>
          </a:bodyPr>
          <a:lstStyle/>
          <a:p>
            <a:r>
              <a:rPr lang="en-GB" dirty="0"/>
              <a:t>Area =  </a:t>
            </a:r>
            <a:r>
              <a:rPr lang="en-GB" b="1" dirty="0"/>
              <a:t>78m</a:t>
            </a:r>
            <a:r>
              <a:rPr lang="en-GB" b="1" baseline="30000" dirty="0"/>
              <a:t>2</a:t>
            </a:r>
          </a:p>
          <a:p>
            <a:r>
              <a:rPr lang="en-GB" dirty="0"/>
              <a:t>P = </a:t>
            </a:r>
            <a:r>
              <a:rPr lang="en-GB" b="1" dirty="0"/>
              <a:t>38m</a:t>
            </a:r>
          </a:p>
        </p:txBody>
      </p:sp>
      <p:sp>
        <p:nvSpPr>
          <p:cNvPr id="167" name="TextBox 166"/>
          <p:cNvSpPr txBox="1"/>
          <p:nvPr/>
        </p:nvSpPr>
        <p:spPr>
          <a:xfrm>
            <a:off x="3437570" y="2025714"/>
            <a:ext cx="1561960" cy="646331"/>
          </a:xfrm>
          <a:prstGeom prst="rect">
            <a:avLst/>
          </a:prstGeom>
          <a:noFill/>
        </p:spPr>
        <p:txBody>
          <a:bodyPr wrap="square" rtlCol="0">
            <a:spAutoFit/>
          </a:bodyPr>
          <a:lstStyle/>
          <a:p>
            <a:r>
              <a:rPr lang="en-GB" dirty="0"/>
              <a:t>Area =  </a:t>
            </a:r>
            <a:r>
              <a:rPr lang="en-GB" b="1" dirty="0"/>
              <a:t>34cm</a:t>
            </a:r>
            <a:r>
              <a:rPr lang="en-GB" b="1" baseline="30000" dirty="0"/>
              <a:t>2</a:t>
            </a:r>
          </a:p>
          <a:p>
            <a:r>
              <a:rPr lang="en-GB" dirty="0"/>
              <a:t>P = </a:t>
            </a:r>
            <a:r>
              <a:rPr lang="en-GB" b="1" dirty="0"/>
              <a:t>30cm</a:t>
            </a:r>
          </a:p>
        </p:txBody>
      </p:sp>
      <p:sp>
        <p:nvSpPr>
          <p:cNvPr id="168" name="TextBox 167"/>
          <p:cNvSpPr txBox="1"/>
          <p:nvPr/>
        </p:nvSpPr>
        <p:spPr>
          <a:xfrm>
            <a:off x="299141" y="5944836"/>
            <a:ext cx="1567759" cy="646331"/>
          </a:xfrm>
          <a:prstGeom prst="rect">
            <a:avLst/>
          </a:prstGeom>
          <a:noFill/>
        </p:spPr>
        <p:txBody>
          <a:bodyPr wrap="square" rtlCol="0">
            <a:spAutoFit/>
          </a:bodyPr>
          <a:lstStyle/>
          <a:p>
            <a:r>
              <a:rPr lang="en-GB" dirty="0"/>
              <a:t>Area =  </a:t>
            </a:r>
            <a:r>
              <a:rPr lang="en-GB" b="1" dirty="0"/>
              <a:t>94cm</a:t>
            </a:r>
            <a:r>
              <a:rPr lang="en-GB" b="1" baseline="30000" dirty="0"/>
              <a:t>2</a:t>
            </a:r>
          </a:p>
          <a:p>
            <a:r>
              <a:rPr lang="en-GB" dirty="0"/>
              <a:t>P = </a:t>
            </a:r>
            <a:r>
              <a:rPr lang="en-GB" b="1" dirty="0"/>
              <a:t>50cm</a:t>
            </a:r>
          </a:p>
        </p:txBody>
      </p:sp>
      <p:sp>
        <p:nvSpPr>
          <p:cNvPr id="169" name="TextBox 168"/>
          <p:cNvSpPr txBox="1"/>
          <p:nvPr/>
        </p:nvSpPr>
        <p:spPr>
          <a:xfrm>
            <a:off x="1000059" y="5236451"/>
            <a:ext cx="828092" cy="307777"/>
          </a:xfrm>
          <a:prstGeom prst="rect">
            <a:avLst/>
          </a:prstGeom>
          <a:noFill/>
        </p:spPr>
        <p:txBody>
          <a:bodyPr wrap="square" rtlCol="0">
            <a:spAutoFit/>
          </a:bodyPr>
          <a:lstStyle/>
          <a:p>
            <a:r>
              <a:rPr lang="en-GB" sz="1400" dirty="0"/>
              <a:t>8cm</a:t>
            </a:r>
          </a:p>
        </p:txBody>
      </p:sp>
      <p:sp>
        <p:nvSpPr>
          <p:cNvPr id="170" name="Rectangle 169"/>
          <p:cNvSpPr/>
          <p:nvPr/>
        </p:nvSpPr>
        <p:spPr>
          <a:xfrm>
            <a:off x="3203517" y="2723252"/>
            <a:ext cx="564252" cy="3394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1" name="Rectangle 170"/>
          <p:cNvSpPr/>
          <p:nvPr/>
        </p:nvSpPr>
        <p:spPr>
          <a:xfrm>
            <a:off x="2828032" y="3085042"/>
            <a:ext cx="564252" cy="3394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2" name="Rectangle 171"/>
          <p:cNvSpPr/>
          <p:nvPr/>
        </p:nvSpPr>
        <p:spPr>
          <a:xfrm>
            <a:off x="4182201" y="1994053"/>
            <a:ext cx="632170" cy="3395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3" name="Rectangle 172"/>
          <p:cNvSpPr/>
          <p:nvPr/>
        </p:nvSpPr>
        <p:spPr>
          <a:xfrm>
            <a:off x="3877428" y="2331503"/>
            <a:ext cx="632170" cy="3395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4" name="Rectangle 173"/>
          <p:cNvSpPr/>
          <p:nvPr/>
        </p:nvSpPr>
        <p:spPr>
          <a:xfrm>
            <a:off x="6014922" y="3402330"/>
            <a:ext cx="2313830" cy="2993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5" name="Rectangle 174"/>
          <p:cNvSpPr/>
          <p:nvPr/>
        </p:nvSpPr>
        <p:spPr>
          <a:xfrm>
            <a:off x="1086454" y="5927075"/>
            <a:ext cx="698279" cy="3520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6" name="Rectangle 175"/>
          <p:cNvSpPr/>
          <p:nvPr/>
        </p:nvSpPr>
        <p:spPr>
          <a:xfrm>
            <a:off x="700733" y="6279092"/>
            <a:ext cx="698279" cy="3520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7" name="Rectangle 176"/>
          <p:cNvSpPr/>
          <p:nvPr/>
        </p:nvSpPr>
        <p:spPr>
          <a:xfrm>
            <a:off x="3872024" y="6233703"/>
            <a:ext cx="698279" cy="3520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8" name="Rectangle 177"/>
          <p:cNvSpPr/>
          <p:nvPr/>
        </p:nvSpPr>
        <p:spPr>
          <a:xfrm>
            <a:off x="7227065" y="6533003"/>
            <a:ext cx="1762699" cy="2843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9" name="Rectangle 178"/>
          <p:cNvSpPr/>
          <p:nvPr/>
        </p:nvSpPr>
        <p:spPr>
          <a:xfrm>
            <a:off x="185951" y="858608"/>
            <a:ext cx="360040" cy="3609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80" name="Rectangle 179"/>
          <p:cNvSpPr/>
          <p:nvPr/>
        </p:nvSpPr>
        <p:spPr>
          <a:xfrm>
            <a:off x="5736479" y="867280"/>
            <a:ext cx="360040" cy="3609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81" name="Rectangle 180"/>
          <p:cNvSpPr/>
          <p:nvPr/>
        </p:nvSpPr>
        <p:spPr>
          <a:xfrm>
            <a:off x="140749" y="3742642"/>
            <a:ext cx="360040" cy="3609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182" name="Rectangle 181"/>
          <p:cNvSpPr/>
          <p:nvPr/>
        </p:nvSpPr>
        <p:spPr>
          <a:xfrm>
            <a:off x="3569744" y="3820685"/>
            <a:ext cx="360040" cy="3609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4</a:t>
            </a:r>
          </a:p>
        </p:txBody>
      </p:sp>
      <p:sp>
        <p:nvSpPr>
          <p:cNvPr id="183" name="Rectangle 182"/>
          <p:cNvSpPr/>
          <p:nvPr/>
        </p:nvSpPr>
        <p:spPr>
          <a:xfrm>
            <a:off x="5895713" y="3838980"/>
            <a:ext cx="360040" cy="3609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5</a:t>
            </a:r>
          </a:p>
        </p:txBody>
      </p:sp>
      <p:sp>
        <p:nvSpPr>
          <p:cNvPr id="184" name="Rectangle 183"/>
          <p:cNvSpPr/>
          <p:nvPr/>
        </p:nvSpPr>
        <p:spPr>
          <a:xfrm>
            <a:off x="185951" y="1242926"/>
            <a:ext cx="360040" cy="3609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185" name="Rectangle 184"/>
          <p:cNvSpPr/>
          <p:nvPr/>
        </p:nvSpPr>
        <p:spPr>
          <a:xfrm>
            <a:off x="2819433" y="1143747"/>
            <a:ext cx="360040" cy="3609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cxnSp>
        <p:nvCxnSpPr>
          <p:cNvPr id="136" name="Straight Connector 135"/>
          <p:cNvCxnSpPr/>
          <p:nvPr/>
        </p:nvCxnSpPr>
        <p:spPr>
          <a:xfrm flipH="1" flipV="1">
            <a:off x="8427320" y="2092577"/>
            <a:ext cx="145180" cy="272"/>
          </a:xfrm>
          <a:prstGeom prst="line">
            <a:avLst/>
          </a:prstGeom>
        </p:spPr>
        <p:style>
          <a:lnRef idx="1">
            <a:schemeClr val="dk1"/>
          </a:lnRef>
          <a:fillRef idx="0">
            <a:schemeClr val="dk1"/>
          </a:fillRef>
          <a:effectRef idx="0">
            <a:schemeClr val="dk1"/>
          </a:effectRef>
          <a:fontRef idx="minor">
            <a:schemeClr val="tx1"/>
          </a:fontRef>
        </p:style>
      </p:cxnSp>
      <p:cxnSp>
        <p:nvCxnSpPr>
          <p:cNvPr id="144" name="Straight Connector 143"/>
          <p:cNvCxnSpPr/>
          <p:nvPr/>
        </p:nvCxnSpPr>
        <p:spPr>
          <a:xfrm flipH="1">
            <a:off x="8430269" y="2093006"/>
            <a:ext cx="83" cy="13573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155148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0"/>
                                        </p:tgtEl>
                                      </p:cBhvr>
                                    </p:animEffect>
                                    <p:set>
                                      <p:cBhvr>
                                        <p:cTn id="7" dur="1" fill="hold">
                                          <p:stCondLst>
                                            <p:cond delay="499"/>
                                          </p:stCondLst>
                                        </p:cTn>
                                        <p:tgtEl>
                                          <p:spTgt spid="170"/>
                                        </p:tgtEl>
                                        <p:attrNameLst>
                                          <p:attrName>style.visibility</p:attrName>
                                        </p:attrNameLst>
                                      </p:cBhvr>
                                      <p:to>
                                        <p:strVal val="hidden"/>
                                      </p:to>
                                    </p:set>
                                  </p:childTnLst>
                                </p:cTn>
                              </p:par>
                            </p:childTnLst>
                          </p:cTn>
                        </p:par>
                      </p:childTnLst>
                    </p:cTn>
                  </p:par>
                </p:childTnLst>
              </p:cTn>
              <p:nextCondLst>
                <p:cond evt="onClick" delay="0">
                  <p:tgtEl>
                    <p:spTgt spid="170"/>
                  </p:tgtEl>
                </p:cond>
              </p:nextCondLst>
            </p:seq>
            <p:seq concurrent="1" nextAc="seek">
              <p:cTn id="8" restart="whenNotActive" fill="hold" evtFilter="cancelBubble" nodeType="interactiveSeq">
                <p:stCondLst>
                  <p:cond evt="onClick" delay="0">
                    <p:tgtEl>
                      <p:spTgt spid="17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1"/>
                                        </p:tgtEl>
                                      </p:cBhvr>
                                    </p:animEffect>
                                    <p:set>
                                      <p:cBhvr>
                                        <p:cTn id="13" dur="1" fill="hold">
                                          <p:stCondLst>
                                            <p:cond delay="499"/>
                                          </p:stCondLst>
                                        </p:cTn>
                                        <p:tgtEl>
                                          <p:spTgt spid="171"/>
                                        </p:tgtEl>
                                        <p:attrNameLst>
                                          <p:attrName>style.visibility</p:attrName>
                                        </p:attrNameLst>
                                      </p:cBhvr>
                                      <p:to>
                                        <p:strVal val="hidden"/>
                                      </p:to>
                                    </p:set>
                                  </p:childTnLst>
                                </p:cTn>
                              </p:par>
                            </p:childTnLst>
                          </p:cTn>
                        </p:par>
                      </p:childTnLst>
                    </p:cTn>
                  </p:par>
                </p:childTnLst>
              </p:cTn>
              <p:nextCondLst>
                <p:cond evt="onClick" delay="0">
                  <p:tgtEl>
                    <p:spTgt spid="171"/>
                  </p:tgtEl>
                </p:cond>
              </p:nextCondLst>
            </p:seq>
            <p:seq concurrent="1" nextAc="seek">
              <p:cTn id="14" restart="whenNotActive" fill="hold" evtFilter="cancelBubble" nodeType="interactiveSeq">
                <p:stCondLst>
                  <p:cond evt="onClick" delay="0">
                    <p:tgtEl>
                      <p:spTgt spid="17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72"/>
                                        </p:tgtEl>
                                      </p:cBhvr>
                                    </p:animEffect>
                                    <p:set>
                                      <p:cBhvr>
                                        <p:cTn id="19" dur="1" fill="hold">
                                          <p:stCondLst>
                                            <p:cond delay="499"/>
                                          </p:stCondLst>
                                        </p:cTn>
                                        <p:tgtEl>
                                          <p:spTgt spid="172"/>
                                        </p:tgtEl>
                                        <p:attrNameLst>
                                          <p:attrName>style.visibility</p:attrName>
                                        </p:attrNameLst>
                                      </p:cBhvr>
                                      <p:to>
                                        <p:strVal val="hidden"/>
                                      </p:to>
                                    </p:set>
                                  </p:childTnLst>
                                </p:cTn>
                              </p:par>
                            </p:childTnLst>
                          </p:cTn>
                        </p:par>
                      </p:childTnLst>
                    </p:cTn>
                  </p:par>
                </p:childTnLst>
              </p:cTn>
              <p:nextCondLst>
                <p:cond evt="onClick" delay="0">
                  <p:tgtEl>
                    <p:spTgt spid="172"/>
                  </p:tgtEl>
                </p:cond>
              </p:nextCondLst>
            </p:seq>
            <p:seq concurrent="1" nextAc="seek">
              <p:cTn id="20" restart="whenNotActive" fill="hold" evtFilter="cancelBubble" nodeType="interactiveSeq">
                <p:stCondLst>
                  <p:cond evt="onClick" delay="0">
                    <p:tgtEl>
                      <p:spTgt spid="17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73"/>
                                        </p:tgtEl>
                                      </p:cBhvr>
                                    </p:animEffect>
                                    <p:set>
                                      <p:cBhvr>
                                        <p:cTn id="25" dur="1" fill="hold">
                                          <p:stCondLst>
                                            <p:cond delay="499"/>
                                          </p:stCondLst>
                                        </p:cTn>
                                        <p:tgtEl>
                                          <p:spTgt spid="173"/>
                                        </p:tgtEl>
                                        <p:attrNameLst>
                                          <p:attrName>style.visibility</p:attrName>
                                        </p:attrNameLst>
                                      </p:cBhvr>
                                      <p:to>
                                        <p:strVal val="hidden"/>
                                      </p:to>
                                    </p:set>
                                  </p:childTnLst>
                                </p:cTn>
                              </p:par>
                            </p:childTnLst>
                          </p:cTn>
                        </p:par>
                      </p:childTnLst>
                    </p:cTn>
                  </p:par>
                </p:childTnLst>
              </p:cTn>
              <p:nextCondLst>
                <p:cond evt="onClick" delay="0">
                  <p:tgtEl>
                    <p:spTgt spid="173"/>
                  </p:tgtEl>
                </p:cond>
              </p:nextCondLst>
            </p:seq>
            <p:seq concurrent="1" nextAc="seek">
              <p:cTn id="26" restart="whenNotActive" fill="hold" evtFilter="cancelBubble" nodeType="interactiveSeq">
                <p:stCondLst>
                  <p:cond evt="onClick" delay="0">
                    <p:tgtEl>
                      <p:spTgt spid="17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74"/>
                                        </p:tgtEl>
                                      </p:cBhvr>
                                    </p:animEffect>
                                    <p:set>
                                      <p:cBhvr>
                                        <p:cTn id="31" dur="1" fill="hold">
                                          <p:stCondLst>
                                            <p:cond delay="499"/>
                                          </p:stCondLst>
                                        </p:cTn>
                                        <p:tgtEl>
                                          <p:spTgt spid="174"/>
                                        </p:tgtEl>
                                        <p:attrNameLst>
                                          <p:attrName>style.visibility</p:attrName>
                                        </p:attrNameLst>
                                      </p:cBhvr>
                                      <p:to>
                                        <p:strVal val="hidden"/>
                                      </p:to>
                                    </p:set>
                                  </p:childTnLst>
                                </p:cTn>
                              </p:par>
                            </p:childTnLst>
                          </p:cTn>
                        </p:par>
                      </p:childTnLst>
                    </p:cTn>
                  </p:par>
                </p:childTnLst>
              </p:cTn>
              <p:nextCondLst>
                <p:cond evt="onClick" delay="0">
                  <p:tgtEl>
                    <p:spTgt spid="174"/>
                  </p:tgtEl>
                </p:cond>
              </p:nextCondLst>
            </p:seq>
            <p:seq concurrent="1" nextAc="seek">
              <p:cTn id="32" restart="whenNotActive" fill="hold" evtFilter="cancelBubble" nodeType="interactiveSeq">
                <p:stCondLst>
                  <p:cond evt="onClick" delay="0">
                    <p:tgtEl>
                      <p:spTgt spid="17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75"/>
                                        </p:tgtEl>
                                      </p:cBhvr>
                                    </p:animEffect>
                                    <p:set>
                                      <p:cBhvr>
                                        <p:cTn id="37" dur="1" fill="hold">
                                          <p:stCondLst>
                                            <p:cond delay="499"/>
                                          </p:stCondLst>
                                        </p:cTn>
                                        <p:tgtEl>
                                          <p:spTgt spid="175"/>
                                        </p:tgtEl>
                                        <p:attrNameLst>
                                          <p:attrName>style.visibility</p:attrName>
                                        </p:attrNameLst>
                                      </p:cBhvr>
                                      <p:to>
                                        <p:strVal val="hidden"/>
                                      </p:to>
                                    </p:set>
                                  </p:childTnLst>
                                </p:cTn>
                              </p:par>
                            </p:childTnLst>
                          </p:cTn>
                        </p:par>
                      </p:childTnLst>
                    </p:cTn>
                  </p:par>
                </p:childTnLst>
              </p:cTn>
              <p:nextCondLst>
                <p:cond evt="onClick" delay="0">
                  <p:tgtEl>
                    <p:spTgt spid="175"/>
                  </p:tgtEl>
                </p:cond>
              </p:nextCondLst>
            </p:seq>
            <p:seq concurrent="1" nextAc="seek">
              <p:cTn id="38" restart="whenNotActive" fill="hold" evtFilter="cancelBubble" nodeType="interactiveSeq">
                <p:stCondLst>
                  <p:cond evt="onClick" delay="0">
                    <p:tgtEl>
                      <p:spTgt spid="176"/>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76"/>
                                        </p:tgtEl>
                                      </p:cBhvr>
                                    </p:animEffect>
                                    <p:set>
                                      <p:cBhvr>
                                        <p:cTn id="43" dur="1" fill="hold">
                                          <p:stCondLst>
                                            <p:cond delay="499"/>
                                          </p:stCondLst>
                                        </p:cTn>
                                        <p:tgtEl>
                                          <p:spTgt spid="176"/>
                                        </p:tgtEl>
                                        <p:attrNameLst>
                                          <p:attrName>style.visibility</p:attrName>
                                        </p:attrNameLst>
                                      </p:cBhvr>
                                      <p:to>
                                        <p:strVal val="hidden"/>
                                      </p:to>
                                    </p:set>
                                  </p:childTnLst>
                                </p:cTn>
                              </p:par>
                            </p:childTnLst>
                          </p:cTn>
                        </p:par>
                      </p:childTnLst>
                    </p:cTn>
                  </p:par>
                </p:childTnLst>
              </p:cTn>
              <p:nextCondLst>
                <p:cond evt="onClick" delay="0">
                  <p:tgtEl>
                    <p:spTgt spid="176"/>
                  </p:tgtEl>
                </p:cond>
              </p:nextCondLst>
            </p:seq>
            <p:seq concurrent="1" nextAc="seek">
              <p:cTn id="44" restart="whenNotActive" fill="hold" evtFilter="cancelBubble" nodeType="interactiveSeq">
                <p:stCondLst>
                  <p:cond evt="onClick" delay="0">
                    <p:tgtEl>
                      <p:spTgt spid="177"/>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77"/>
                                        </p:tgtEl>
                                      </p:cBhvr>
                                    </p:animEffect>
                                    <p:set>
                                      <p:cBhvr>
                                        <p:cTn id="49" dur="1" fill="hold">
                                          <p:stCondLst>
                                            <p:cond delay="499"/>
                                          </p:stCondLst>
                                        </p:cTn>
                                        <p:tgtEl>
                                          <p:spTgt spid="177"/>
                                        </p:tgtEl>
                                        <p:attrNameLst>
                                          <p:attrName>style.visibility</p:attrName>
                                        </p:attrNameLst>
                                      </p:cBhvr>
                                      <p:to>
                                        <p:strVal val="hidden"/>
                                      </p:to>
                                    </p:set>
                                  </p:childTnLst>
                                </p:cTn>
                              </p:par>
                            </p:childTnLst>
                          </p:cTn>
                        </p:par>
                      </p:childTnLst>
                    </p:cTn>
                  </p:par>
                </p:childTnLst>
              </p:cTn>
              <p:nextCondLst>
                <p:cond evt="onClick" delay="0">
                  <p:tgtEl>
                    <p:spTgt spid="177"/>
                  </p:tgtEl>
                </p:cond>
              </p:nextCondLst>
            </p:seq>
            <p:seq concurrent="1" nextAc="seek">
              <p:cTn id="50" restart="whenNotActive" fill="hold" evtFilter="cancelBubble" nodeType="interactiveSeq">
                <p:stCondLst>
                  <p:cond evt="onClick" delay="0">
                    <p:tgtEl>
                      <p:spTgt spid="178"/>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178"/>
                                        </p:tgtEl>
                                      </p:cBhvr>
                                    </p:animEffect>
                                    <p:set>
                                      <p:cBhvr>
                                        <p:cTn id="55" dur="1" fill="hold">
                                          <p:stCondLst>
                                            <p:cond delay="499"/>
                                          </p:stCondLst>
                                        </p:cTn>
                                        <p:tgtEl>
                                          <p:spTgt spid="178"/>
                                        </p:tgtEl>
                                        <p:attrNameLst>
                                          <p:attrName>style.visibility</p:attrName>
                                        </p:attrNameLst>
                                      </p:cBhvr>
                                      <p:to>
                                        <p:strVal val="hidden"/>
                                      </p:to>
                                    </p:set>
                                  </p:childTnLst>
                                </p:cTn>
                              </p:par>
                            </p:childTnLst>
                          </p:cTn>
                        </p:par>
                      </p:childTnLst>
                    </p:cTn>
                  </p:par>
                </p:childTnLst>
              </p:cTn>
              <p:nextCondLst>
                <p:cond evt="onClick" delay="0">
                  <p:tgtEl>
                    <p:spTgt spid="178"/>
                  </p:tgtEl>
                </p:cond>
              </p:nextCondLst>
            </p:seq>
          </p:childTnLst>
        </p:cTn>
      </p:par>
    </p:tnLst>
    <p:bldLst>
      <p:bldP spid="170" grpId="0" animBg="1"/>
      <p:bldP spid="171" grpId="0" animBg="1"/>
      <p:bldP spid="172" grpId="0" animBg="1"/>
      <p:bldP spid="173" grpId="0" animBg="1"/>
      <p:bldP spid="174" grpId="0" animBg="1"/>
      <p:bldP spid="175" grpId="0" animBg="1"/>
      <p:bldP spid="176" grpId="0" animBg="1"/>
      <p:bldP spid="177" grpId="0" animBg="1"/>
      <p:bldP spid="17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17640</TotalTime>
  <Words>6875</Words>
  <Application>Microsoft Office PowerPoint</Application>
  <PresentationFormat>On-screen Show (4:3)</PresentationFormat>
  <Paragraphs>1433</Paragraphs>
  <Slides>87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87</vt:i4>
      </vt:variant>
    </vt:vector>
  </HeadingPairs>
  <TitlesOfParts>
    <vt:vector size="93" baseType="lpstr">
      <vt:lpstr>Arial</vt:lpstr>
      <vt:lpstr>Calibri</vt:lpstr>
      <vt:lpstr>Cambria Math</vt:lpstr>
      <vt:lpstr>Times New Roman</vt:lpstr>
      <vt:lpstr>Wingdings</vt:lpstr>
      <vt:lpstr>Office Theme</vt:lpstr>
      <vt:lpstr>Year 7 Area &amp; Perimeter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Jamie Frost</cp:lastModifiedBy>
  <cp:revision>572</cp:revision>
  <dcterms:created xsi:type="dcterms:W3CDTF">2013-02-28T07:36:55Z</dcterms:created>
  <dcterms:modified xsi:type="dcterms:W3CDTF">2018-07-22T20:03:19Z</dcterms:modified>
</cp:coreProperties>
</file>