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2.xml" ContentType="application/vnd.openxmlformats-officedocument.presentationml.tag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8" r:id="rId3"/>
    <p:sldId id="259" r:id="rId4"/>
    <p:sldId id="260" r:id="rId5"/>
    <p:sldId id="272" r:id="rId6"/>
    <p:sldId id="278" r:id="rId7"/>
    <p:sldId id="264" r:id="rId8"/>
    <p:sldId id="294" r:id="rId9"/>
    <p:sldId id="265" r:id="rId10"/>
    <p:sldId id="273" r:id="rId11"/>
    <p:sldId id="261" r:id="rId12"/>
    <p:sldId id="306" r:id="rId13"/>
    <p:sldId id="257" r:id="rId14"/>
    <p:sldId id="262" r:id="rId15"/>
    <p:sldId id="305" r:id="rId16"/>
    <p:sldId id="295" r:id="rId17"/>
    <p:sldId id="303" r:id="rId18"/>
    <p:sldId id="302" r:id="rId19"/>
    <p:sldId id="299" r:id="rId20"/>
    <p:sldId id="304" r:id="rId21"/>
    <p:sldId id="300" r:id="rId22"/>
    <p:sldId id="301" r:id="rId23"/>
  </p:sldIdLst>
  <p:sldSz cx="12192000" cy="6858000"/>
  <p:notesSz cx="12192000" cy="6858000"/>
  <p:defaultTextStyle>
    <a:defPPr>
      <a:defRPr lang="fr-FR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79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microsoft.com/office/2011/relationships/chartColorStyle" Target="colors1.xml"/><Relationship Id="rId1" Type="http://schemas.microsoft.com/office/2011/relationships/chartStyle" Target="style1.xml"/><Relationship Id="rId6" Type="http://schemas.openxmlformats.org/officeDocument/2006/relationships/chartUserShapes" Target="../drawings/drawing1.xml"/><Relationship Id="rId5" Type="http://schemas.openxmlformats.org/officeDocument/2006/relationships/package" Target="../embeddings/Microsoft_Excel_Worksheet.xlsx"/><Relationship Id="rId4" Type="http://schemas.openxmlformats.org/officeDocument/2006/relationships/image" Target="../media/image4.png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microsoft.com/office/2011/relationships/chartColorStyle" Target="colors2.xml"/><Relationship Id="rId1" Type="http://schemas.microsoft.com/office/2011/relationships/chartStyle" Target="style2.xml"/><Relationship Id="rId6" Type="http://schemas.openxmlformats.org/officeDocument/2006/relationships/chartUserShapes" Target="../drawings/drawing2.xml"/><Relationship Id="rId5" Type="http://schemas.openxmlformats.org/officeDocument/2006/relationships/package" Target="../embeddings/Microsoft_Excel_Worksheet1.xlsx"/><Relationship Id="rId4" Type="http://schemas.openxmlformats.org/officeDocument/2006/relationships/image" Target="../media/image4.pn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graphique!$C$2</c:f>
              <c:strCache>
                <c:ptCount val="1"/>
                <c:pt idx="0">
                  <c:v>Renouvelable</c:v>
                </c:pt>
              </c:strCache>
            </c:strRef>
          </c:tx>
          <c:spPr>
            <a:prstGeom prst="rect">
              <a:avLst/>
            </a:prstGeom>
            <a:solidFill>
              <a:srgbClr val="4ABA78"/>
            </a:solidFill>
            <a:ln>
              <a:noFill/>
            </a:ln>
            <a:effectLst/>
          </c:spPr>
          <c:invertIfNegative val="0"/>
          <c:cat>
            <c:strRef>
              <c:f>graphique!$B$3:$B$13</c:f>
              <c:strCache>
                <c:ptCount val="11"/>
                <c:pt idx="0">
                  <c:v>2020
723PJ</c:v>
                </c:pt>
                <c:pt idx="1">
                  <c:v>2020
723PJ</c:v>
                </c:pt>
                <c:pt idx="4">
                  <c:v>2050
664PJ
tendanciel nW
(Amélioration passive de l'efficacité)</c:v>
                </c:pt>
                <c:pt idx="7">
                  <c:v>2050
351PJ
nW</c:v>
                </c:pt>
                <c:pt idx="8">
                  <c:v>2050
351PJ
nW</c:v>
                </c:pt>
                <c:pt idx="10">
                  <c:v>2050+
524PJ
OFEN</c:v>
                </c:pt>
              </c:strCache>
            </c:strRef>
          </c:cat>
          <c:val>
            <c:numRef>
              <c:f>graphique!$C$3:$C$13</c:f>
              <c:numCache>
                <c:formatCode>General</c:formatCode>
                <c:ptCount val="11"/>
                <c:pt idx="0">
                  <c:v>218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7">
                  <c:v>327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38D-4E51-84A7-CFFD332D8858}"/>
            </c:ext>
          </c:extLst>
        </c:ser>
        <c:ser>
          <c:idx val="1"/>
          <c:order val="1"/>
          <c:tx>
            <c:strRef>
              <c:f>graphique!$D$2</c:f>
              <c:strCache>
                <c:ptCount val="1"/>
                <c:pt idx="0">
                  <c:v>Non renouvelable</c:v>
                </c:pt>
              </c:strCache>
            </c:strRef>
          </c:tx>
          <c:spPr>
            <a:prstGeom prst="rect">
              <a:avLst/>
            </a:prstGeom>
            <a:solidFill>
              <a:srgbClr val="EA4545"/>
            </a:solidFill>
            <a:ln>
              <a:noFill/>
            </a:ln>
            <a:effectLst/>
          </c:spPr>
          <c:invertIfNegative val="0"/>
          <c:cat>
            <c:strRef>
              <c:f>graphique!$B$3:$B$13</c:f>
              <c:strCache>
                <c:ptCount val="11"/>
                <c:pt idx="0">
                  <c:v>2020
723PJ</c:v>
                </c:pt>
                <c:pt idx="1">
                  <c:v>2020
723PJ</c:v>
                </c:pt>
                <c:pt idx="4">
                  <c:v>2050
664PJ
tendanciel nW
(Amélioration passive de l'efficacité)</c:v>
                </c:pt>
                <c:pt idx="7">
                  <c:v>2050
351PJ
nW</c:v>
                </c:pt>
                <c:pt idx="8">
                  <c:v>2050
351PJ
nW</c:v>
                </c:pt>
                <c:pt idx="10">
                  <c:v>2050+
524PJ
OFEN</c:v>
                </c:pt>
              </c:strCache>
            </c:strRef>
          </c:cat>
          <c:val>
            <c:numRef>
              <c:f>graphique!$D$3:$D$13</c:f>
              <c:numCache>
                <c:formatCode>General</c:formatCode>
                <c:ptCount val="11"/>
                <c:pt idx="0">
                  <c:v>505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7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38D-4E51-84A7-CFFD332D8858}"/>
            </c:ext>
          </c:extLst>
        </c:ser>
        <c:ser>
          <c:idx val="2"/>
          <c:order val="2"/>
          <c:tx>
            <c:strRef>
              <c:f>graphique!$E$2</c:f>
              <c:strCache>
                <c:ptCount val="1"/>
                <c:pt idx="0">
                  <c:v>Bâtiment</c:v>
                </c:pt>
              </c:strCache>
            </c:strRef>
          </c:tx>
          <c:spPr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38D-4E51-84A7-CFFD332D8858}"/>
              </c:ext>
            </c:extLst>
          </c:dPt>
          <c:cat>
            <c:strRef>
              <c:f>graphique!$B$3:$B$13</c:f>
              <c:strCache>
                <c:ptCount val="11"/>
                <c:pt idx="0">
                  <c:v>2020
723PJ</c:v>
                </c:pt>
                <c:pt idx="1">
                  <c:v>2020
723PJ</c:v>
                </c:pt>
                <c:pt idx="4">
                  <c:v>2050
664PJ
tendanciel nW
(Amélioration passive de l'efficacité)</c:v>
                </c:pt>
                <c:pt idx="7">
                  <c:v>2050
351PJ
nW</c:v>
                </c:pt>
                <c:pt idx="8">
                  <c:v>2050
351PJ
nW</c:v>
                </c:pt>
                <c:pt idx="10">
                  <c:v>2050+
524PJ
OFEN</c:v>
                </c:pt>
              </c:strCache>
            </c:strRef>
          </c:cat>
          <c:val>
            <c:numRef>
              <c:f>graphique!$E$3:$E$13</c:f>
              <c:numCache>
                <c:formatCode>General</c:formatCode>
                <c:ptCount val="11"/>
                <c:pt idx="1">
                  <c:v>386</c:v>
                </c:pt>
                <c:pt idx="8">
                  <c:v>210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38D-4E51-84A7-CFFD332D8858}"/>
            </c:ext>
          </c:extLst>
        </c:ser>
        <c:ser>
          <c:idx val="3"/>
          <c:order val="3"/>
          <c:tx>
            <c:strRef>
              <c:f>graphique!$F$2</c:f>
              <c:strCache>
                <c:ptCount val="1"/>
                <c:pt idx="0">
                  <c:v>Transport</c:v>
                </c:pt>
              </c:strCache>
            </c:strRef>
          </c:tx>
          <c:spPr>
            <a:prstGeom prst="rect">
              <a:avLst/>
            </a:prstGeom>
            <a:solidFill>
              <a:srgbClr val="8ACAB8"/>
            </a:solidFill>
            <a:ln>
              <a:noFill/>
            </a:ln>
            <a:effectLst/>
          </c:spPr>
          <c:invertIfNegative val="0"/>
          <c:cat>
            <c:strRef>
              <c:f>graphique!$B$3:$B$13</c:f>
              <c:strCache>
                <c:ptCount val="11"/>
                <c:pt idx="0">
                  <c:v>2020
723PJ</c:v>
                </c:pt>
                <c:pt idx="1">
                  <c:v>2020
723PJ</c:v>
                </c:pt>
                <c:pt idx="4">
                  <c:v>2050
664PJ
tendanciel nW
(Amélioration passive de l'efficacité)</c:v>
                </c:pt>
                <c:pt idx="7">
                  <c:v>2050
351PJ
nW</c:v>
                </c:pt>
                <c:pt idx="8">
                  <c:v>2050
351PJ
nW</c:v>
                </c:pt>
                <c:pt idx="10">
                  <c:v>2050+
524PJ
OFEN</c:v>
                </c:pt>
              </c:strCache>
            </c:strRef>
          </c:cat>
          <c:val>
            <c:numRef>
              <c:f>graphique!$F$3:$F$13</c:f>
              <c:numCache>
                <c:formatCode>General</c:formatCode>
                <c:ptCount val="11"/>
                <c:pt idx="1">
                  <c:v>203</c:v>
                </c:pt>
                <c:pt idx="8">
                  <c:v>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38D-4E51-84A7-CFFD332D8858}"/>
            </c:ext>
          </c:extLst>
        </c:ser>
        <c:ser>
          <c:idx val="4"/>
          <c:order val="4"/>
          <c:tx>
            <c:strRef>
              <c:f>graphique!$G$2</c:f>
              <c:strCache>
                <c:ptCount val="1"/>
                <c:pt idx="0">
                  <c:v>Industrie</c:v>
                </c:pt>
              </c:strCache>
            </c:strRef>
          </c:tx>
          <c:spPr>
            <a:prstGeom prst="rect">
              <a:avLst/>
            </a:prstGeom>
            <a:solidFill>
              <a:srgbClr val="F8B22E"/>
            </a:solidFill>
            <a:ln>
              <a:noFill/>
            </a:ln>
            <a:effectLst/>
          </c:spPr>
          <c:invertIfNegative val="0"/>
          <c:cat>
            <c:strRef>
              <c:f>graphique!$B$3:$B$13</c:f>
              <c:strCache>
                <c:ptCount val="11"/>
                <c:pt idx="0">
                  <c:v>2020
723PJ</c:v>
                </c:pt>
                <c:pt idx="1">
                  <c:v>2020
723PJ</c:v>
                </c:pt>
                <c:pt idx="4">
                  <c:v>2050
664PJ
tendanciel nW
(Amélioration passive de l'efficacité)</c:v>
                </c:pt>
                <c:pt idx="7">
                  <c:v>2050
351PJ
nW</c:v>
                </c:pt>
                <c:pt idx="8">
                  <c:v>2050
351PJ
nW</c:v>
                </c:pt>
                <c:pt idx="10">
                  <c:v>2050+
524PJ
OFEN</c:v>
                </c:pt>
              </c:strCache>
            </c:strRef>
          </c:cat>
          <c:val>
            <c:numRef>
              <c:f>graphique!$G$3:$G$13</c:f>
              <c:numCache>
                <c:formatCode>General</c:formatCode>
                <c:ptCount val="11"/>
                <c:pt idx="1">
                  <c:v>123</c:v>
                </c:pt>
                <c:pt idx="8">
                  <c:v>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38D-4E51-84A7-CFFD332D8858}"/>
            </c:ext>
          </c:extLst>
        </c:ser>
        <c:ser>
          <c:idx val="5"/>
          <c:order val="5"/>
          <c:tx>
            <c:strRef>
              <c:f>graphique!$H$2</c:f>
              <c:strCache>
                <c:ptCount val="1"/>
                <c:pt idx="0">
                  <c:v>Agriculture</c:v>
                </c:pt>
              </c:strCache>
            </c:strRef>
          </c:tx>
          <c:spPr>
            <a:prstGeom prst="rect">
              <a:avLst/>
            </a:prstGeom>
            <a:solidFill>
              <a:srgbClr val="FBDE02"/>
            </a:solidFill>
            <a:ln>
              <a:noFill/>
            </a:ln>
            <a:effectLst/>
          </c:spPr>
          <c:invertIfNegative val="0"/>
          <c:cat>
            <c:strRef>
              <c:f>graphique!$B$3:$B$13</c:f>
              <c:strCache>
                <c:ptCount val="11"/>
                <c:pt idx="0">
                  <c:v>2020
723PJ</c:v>
                </c:pt>
                <c:pt idx="1">
                  <c:v>2020
723PJ</c:v>
                </c:pt>
                <c:pt idx="4">
                  <c:v>2050
664PJ
tendanciel nW
(Amélioration passive de l'efficacité)</c:v>
                </c:pt>
                <c:pt idx="7">
                  <c:v>2050
351PJ
nW</c:v>
                </c:pt>
                <c:pt idx="8">
                  <c:v>2050
351PJ
nW</c:v>
                </c:pt>
                <c:pt idx="10">
                  <c:v>2050+
524PJ
OFEN</c:v>
                </c:pt>
              </c:strCache>
            </c:strRef>
          </c:cat>
          <c:val>
            <c:numRef>
              <c:f>graphique!$H$3:$H$13</c:f>
              <c:numCache>
                <c:formatCode>General</c:formatCode>
                <c:ptCount val="11"/>
                <c:pt idx="1">
                  <c:v>8</c:v>
                </c:pt>
                <c:pt idx="8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938D-4E51-84A7-CFFD332D8858}"/>
            </c:ext>
          </c:extLst>
        </c:ser>
        <c:ser>
          <c:idx val="6"/>
          <c:order val="6"/>
          <c:tx>
            <c:strRef>
              <c:f>graphique!$I$2</c:f>
              <c:strCache>
                <c:ptCount val="1"/>
              </c:strCache>
            </c:strRef>
          </c:tx>
          <c:spPr>
            <a:prstGeom prst="rect">
              <a:avLst/>
            </a:prstGeom>
            <a:solidFill>
              <a:srgbClr val="AF7205">
                <a:alpha val="0"/>
              </a:srgbClr>
            </a:solidFill>
            <a:ln>
              <a:noFill/>
            </a:ln>
            <a:effectLst/>
          </c:spPr>
          <c:invertIfNegative val="0"/>
          <c:cat>
            <c:strRef>
              <c:f>graphique!$B$3:$B$13</c:f>
              <c:strCache>
                <c:ptCount val="11"/>
                <c:pt idx="0">
                  <c:v>2020
723PJ</c:v>
                </c:pt>
                <c:pt idx="1">
                  <c:v>2020
723PJ</c:v>
                </c:pt>
                <c:pt idx="4">
                  <c:v>2050
664PJ
tendanciel nW
(Amélioration passive de l'efficacité)</c:v>
                </c:pt>
                <c:pt idx="7">
                  <c:v>2050
351PJ
nW</c:v>
                </c:pt>
                <c:pt idx="8">
                  <c:v>2050
351PJ
nW</c:v>
                </c:pt>
                <c:pt idx="10">
                  <c:v>2050+
524PJ
OFEN</c:v>
                </c:pt>
              </c:strCache>
            </c:strRef>
          </c:cat>
          <c:val>
            <c:numRef>
              <c:f>graphique!$I$3:$I$13</c:f>
              <c:numCache>
                <c:formatCode>General</c:formatCode>
                <c:ptCount val="11"/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530</c:v>
                </c:pt>
                <c:pt idx="6">
                  <c:v>351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38D-4E51-84A7-CFFD332D8858}"/>
            </c:ext>
          </c:extLst>
        </c:ser>
        <c:ser>
          <c:idx val="7"/>
          <c:order val="7"/>
          <c:tx>
            <c:strRef>
              <c:f>graphique!$J$2</c:f>
              <c:strCache>
                <c:ptCount val="1"/>
                <c:pt idx="0">
                  <c:v>2050 Référence</c:v>
                </c:pt>
              </c:strCache>
            </c:strRef>
          </c:tx>
          <c:spPr>
            <a:prstGeom prst="rect">
              <a:avLst/>
            </a:prstGeom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prstGeom prst="rect">
                <a:avLst/>
              </a:prstGeom>
              <a:solidFill>
                <a:srgbClr val="E5E5E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938D-4E51-84A7-CFFD332D8858}"/>
              </c:ext>
            </c:extLst>
          </c:dPt>
          <c:cat>
            <c:strRef>
              <c:f>graphique!$B$3:$B$13</c:f>
              <c:strCache>
                <c:ptCount val="11"/>
                <c:pt idx="0">
                  <c:v>2020
723PJ</c:v>
                </c:pt>
                <c:pt idx="1">
                  <c:v>2020
723PJ</c:v>
                </c:pt>
                <c:pt idx="4">
                  <c:v>2050
664PJ
tendanciel nW
(Amélioration passive de l'efficacité)</c:v>
                </c:pt>
                <c:pt idx="7">
                  <c:v>2050
351PJ
nW</c:v>
                </c:pt>
                <c:pt idx="8">
                  <c:v>2050
351PJ
nW</c:v>
                </c:pt>
                <c:pt idx="10">
                  <c:v>2050+
524PJ
OFEN</c:v>
                </c:pt>
              </c:strCache>
            </c:strRef>
          </c:cat>
          <c:val>
            <c:numRef>
              <c:f>graphique!$J$3:$J$13</c:f>
              <c:numCache>
                <c:formatCode>General</c:formatCode>
                <c:ptCount val="11"/>
                <c:pt idx="4">
                  <c:v>664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938D-4E51-84A7-CFFD332D8858}"/>
            </c:ext>
          </c:extLst>
        </c:ser>
        <c:ser>
          <c:idx val="8"/>
          <c:order val="8"/>
          <c:tx>
            <c:strRef>
              <c:f>graphique!$K$2</c:f>
              <c:strCache>
                <c:ptCount val="1"/>
                <c:pt idx="0">
                  <c:v>Économie par la sobriété</c:v>
                </c:pt>
              </c:strCache>
            </c:strRef>
          </c:tx>
          <c:spPr>
            <a:prstGeom prst="rect">
              <a:avLst/>
            </a:prstGeom>
            <a:blipFill>
              <a:blip xmlns:r="http://schemas.openxmlformats.org/officeDocument/2006/relationships" r:embed="rId3"/>
              <a:stretch/>
            </a:blipFill>
            <a:ln>
              <a:noFill/>
            </a:ln>
            <a:effectLst/>
          </c:spPr>
          <c:invertIfNegative val="0"/>
          <c:cat>
            <c:strRef>
              <c:f>graphique!$B$3:$B$13</c:f>
              <c:strCache>
                <c:ptCount val="11"/>
                <c:pt idx="0">
                  <c:v>2020
723PJ</c:v>
                </c:pt>
                <c:pt idx="1">
                  <c:v>2020
723PJ</c:v>
                </c:pt>
                <c:pt idx="4">
                  <c:v>2050
664PJ
tendanciel nW
(Amélioration passive de l'efficacité)</c:v>
                </c:pt>
                <c:pt idx="7">
                  <c:v>2050
351PJ
nW</c:v>
                </c:pt>
                <c:pt idx="8">
                  <c:v>2050
351PJ
nW</c:v>
                </c:pt>
                <c:pt idx="10">
                  <c:v>2050+
524PJ
OFEN</c:v>
                </c:pt>
              </c:strCache>
            </c:strRef>
          </c:cat>
          <c:val>
            <c:numRef>
              <c:f>graphique!$K$3:$K$13</c:f>
              <c:numCache>
                <c:formatCode>General</c:formatCode>
                <c:ptCount val="11"/>
                <c:pt idx="0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938D-4E51-84A7-CFFD332D8858}"/>
            </c:ext>
          </c:extLst>
        </c:ser>
        <c:ser>
          <c:idx val="9"/>
          <c:order val="9"/>
          <c:tx>
            <c:strRef>
              <c:f>graphique!$L$2</c:f>
              <c:strCache>
                <c:ptCount val="1"/>
                <c:pt idx="0">
                  <c:v>Économie par l'efficacité</c:v>
                </c:pt>
              </c:strCache>
            </c:strRef>
          </c:tx>
          <c:spPr>
            <a:prstGeom prst="rect">
              <a:avLst/>
            </a:prstGeom>
            <a:blipFill>
              <a:blip xmlns:r="http://schemas.openxmlformats.org/officeDocument/2006/relationships" r:embed="rId4"/>
              <a:stretch/>
            </a:blipFill>
            <a:ln>
              <a:noFill/>
            </a:ln>
            <a:effectLst/>
          </c:spPr>
          <c:invertIfNegative val="0"/>
          <c:cat>
            <c:strRef>
              <c:f>graphique!$B$3:$B$13</c:f>
              <c:strCache>
                <c:ptCount val="11"/>
                <c:pt idx="0">
                  <c:v>2020
723PJ</c:v>
                </c:pt>
                <c:pt idx="1">
                  <c:v>2020
723PJ</c:v>
                </c:pt>
                <c:pt idx="4">
                  <c:v>2050
664PJ
tendanciel nW
(Amélioration passive de l'efficacité)</c:v>
                </c:pt>
                <c:pt idx="7">
                  <c:v>2050
351PJ
nW</c:v>
                </c:pt>
                <c:pt idx="8">
                  <c:v>2050
351PJ
nW</c:v>
                </c:pt>
                <c:pt idx="10">
                  <c:v>2050+
524PJ
OFEN</c:v>
                </c:pt>
              </c:strCache>
            </c:strRef>
          </c:cat>
          <c:val>
            <c:numRef>
              <c:f>graphique!$L$3:$L$13</c:f>
              <c:numCache>
                <c:formatCode>General</c:formatCode>
                <c:ptCount val="11"/>
                <c:pt idx="0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6">
                  <c:v>179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938D-4E51-84A7-CFFD332D8858}"/>
            </c:ext>
          </c:extLst>
        </c:ser>
        <c:ser>
          <c:idx val="10"/>
          <c:order val="10"/>
          <c:tx>
            <c:strRef>
              <c:f>graphique!$M$2</c:f>
              <c:strCache>
                <c:ptCount val="1"/>
                <c:pt idx="0">
                  <c:v>2050 OFEN</c:v>
                </c:pt>
              </c:strCache>
            </c:strRef>
          </c:tx>
          <c:spPr>
            <a:prstGeom prst="rect">
              <a:avLst/>
            </a:prstGeom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graphique!$B$3:$B$13</c:f>
              <c:strCache>
                <c:ptCount val="11"/>
                <c:pt idx="0">
                  <c:v>2020
723PJ</c:v>
                </c:pt>
                <c:pt idx="1">
                  <c:v>2020
723PJ</c:v>
                </c:pt>
                <c:pt idx="4">
                  <c:v>2050
664PJ
tendanciel nW
(Amélioration passive de l'efficacité)</c:v>
                </c:pt>
                <c:pt idx="7">
                  <c:v>2050
351PJ
nW</c:v>
                </c:pt>
                <c:pt idx="8">
                  <c:v>2050
351PJ
nW</c:v>
                </c:pt>
                <c:pt idx="10">
                  <c:v>2050+
524PJ
OFEN</c:v>
                </c:pt>
              </c:strCache>
            </c:strRef>
          </c:cat>
          <c:val>
            <c:numRef>
              <c:f>graphique!$M$3:$M$13</c:f>
              <c:numCache>
                <c:formatCode>General</c:formatCode>
                <c:ptCount val="11"/>
                <c:pt idx="10">
                  <c:v>524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938D-4E51-84A7-CFFD332D88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80577072"/>
        <c:axId val="380571584"/>
      </c:barChart>
      <c:catAx>
        <c:axId val="380577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Raleway"/>
                <a:ea typeface="+mn-ea"/>
                <a:cs typeface="+mn-cs"/>
              </a:defRPr>
            </a:pPr>
            <a:endParaRPr lang="fr-FR"/>
          </a:p>
        </c:txPr>
        <c:crossAx val="380571584"/>
        <c:crosses val="autoZero"/>
        <c:auto val="1"/>
        <c:lblAlgn val="ctr"/>
        <c:lblOffset val="100"/>
        <c:noMultiLvlLbl val="0"/>
      </c:catAx>
      <c:valAx>
        <c:axId val="380571584"/>
        <c:scaling>
          <c:orientation val="minMax"/>
        </c:scaling>
        <c:delete val="0"/>
        <c:axPos val="l"/>
        <c:majorGridlines>
          <c:spPr bwMode="auto">
            <a:prstGeom prst="rect">
              <a:avLst/>
            </a:prstGeom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Raleway"/>
                    <a:ea typeface="+mn-ea"/>
                    <a:cs typeface="+mn-cs"/>
                  </a:defRPr>
                </a:pPr>
                <a:r>
                  <a:rPr lang="fr-CH"/>
                  <a:t>Énergie finale [PJ]</a:t>
                </a:r>
              </a:p>
            </c:rich>
          </c:tx>
          <c:overlay val="0"/>
          <c:spPr>
            <a:prstGeom prst="rect">
              <a:avLst/>
            </a:prstGeom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Raleway"/>
                  <a:ea typeface="+mn-ea"/>
                  <a:cs typeface="+mn-cs"/>
                </a:defRPr>
              </a:pPr>
              <a:endParaRPr lang="fr-FR"/>
            </a:p>
          </c:txPr>
        </c:title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Raleway"/>
                <a:ea typeface="+mn-ea"/>
                <a:cs typeface="+mn-cs"/>
              </a:defRPr>
            </a:pPr>
            <a:endParaRPr lang="fr-FR"/>
          </a:p>
        </c:txPr>
        <c:crossAx val="380577072"/>
        <c:crosses val="autoZero"/>
        <c:crossBetween val="between"/>
        <c:majorUnit val="200"/>
      </c:valAx>
      <c:spPr>
        <a:prstGeom prst="rect">
          <a:avLst/>
        </a:prstGeom>
        <a:noFill/>
        <a:ln>
          <a:noFill/>
        </a:ln>
        <a:effectLst/>
      </c:spPr>
    </c:plotArea>
    <c:legend>
      <c:legendPos val="b"/>
      <c:legendEntry>
        <c:idx val="7"/>
        <c:delete val="1"/>
      </c:legendEntry>
      <c:legendEntry>
        <c:idx val="8"/>
        <c:delete val="1"/>
      </c:legendEntry>
      <c:legendEntry>
        <c:idx val="9"/>
        <c:delete val="1"/>
      </c:legendEntry>
      <c:legendEntry>
        <c:idx val="10"/>
        <c:delete val="1"/>
      </c:legendEntry>
      <c:overlay val="0"/>
      <c:spPr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baseline="0">
              <a:solidFill>
                <a:schemeClr val="tx1">
                  <a:lumMod val="65000"/>
                  <a:lumOff val="35000"/>
                </a:schemeClr>
              </a:solidFill>
              <a:latin typeface="Raleway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 bwMode="auto">
    <a:xfrm>
      <a:off x="838200" y="1825625"/>
      <a:ext cx="10515600" cy="4351338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 sz="1400">
          <a:latin typeface="Raleway"/>
        </a:defRPr>
      </a:pPr>
      <a:endParaRPr lang="fr-FR"/>
    </a:p>
  </c:txPr>
  <c:externalData r:id="rId5">
    <c:autoUpdate val="0"/>
  </c:externalData>
  <c:userShapes r:id="rId6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graphique!$C$2</c:f>
              <c:strCache>
                <c:ptCount val="1"/>
                <c:pt idx="0">
                  <c:v>Renouvelable</c:v>
                </c:pt>
              </c:strCache>
            </c:strRef>
          </c:tx>
          <c:spPr>
            <a:prstGeom prst="rect">
              <a:avLst/>
            </a:prstGeom>
            <a:solidFill>
              <a:srgbClr val="4ABA78"/>
            </a:solidFill>
            <a:ln>
              <a:noFill/>
            </a:ln>
            <a:effectLst/>
          </c:spPr>
          <c:invertIfNegative val="0"/>
          <c:cat>
            <c:strRef>
              <c:f>graphique!$B$3:$B$13</c:f>
              <c:strCache>
                <c:ptCount val="11"/>
                <c:pt idx="0">
                  <c:v>2020
723PJ</c:v>
                </c:pt>
                <c:pt idx="1">
                  <c:v>2020
723PJ</c:v>
                </c:pt>
                <c:pt idx="4">
                  <c:v>2050
664PJ
tendanciel nW
(Amélioration passive de l'efficacité)</c:v>
                </c:pt>
                <c:pt idx="7">
                  <c:v>2050
351PJ
nW</c:v>
                </c:pt>
                <c:pt idx="8">
                  <c:v>2050
351PJ
nW</c:v>
                </c:pt>
                <c:pt idx="10">
                  <c:v>2050+
524PJ
OFEN</c:v>
                </c:pt>
              </c:strCache>
            </c:strRef>
          </c:cat>
          <c:val>
            <c:numRef>
              <c:f>graphique!$C$3:$C$13</c:f>
              <c:numCache>
                <c:formatCode>General</c:formatCode>
                <c:ptCount val="11"/>
                <c:pt idx="0">
                  <c:v>218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7">
                  <c:v>327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38D-4E51-84A7-CFFD332D8858}"/>
            </c:ext>
          </c:extLst>
        </c:ser>
        <c:ser>
          <c:idx val="1"/>
          <c:order val="1"/>
          <c:tx>
            <c:strRef>
              <c:f>graphique!$D$2</c:f>
              <c:strCache>
                <c:ptCount val="1"/>
                <c:pt idx="0">
                  <c:v>Non renouvelable</c:v>
                </c:pt>
              </c:strCache>
            </c:strRef>
          </c:tx>
          <c:spPr>
            <a:prstGeom prst="rect">
              <a:avLst/>
            </a:prstGeom>
            <a:solidFill>
              <a:srgbClr val="EA4545"/>
            </a:solidFill>
            <a:ln>
              <a:noFill/>
            </a:ln>
            <a:effectLst/>
          </c:spPr>
          <c:invertIfNegative val="0"/>
          <c:cat>
            <c:strRef>
              <c:f>graphique!$B$3:$B$13</c:f>
              <c:strCache>
                <c:ptCount val="11"/>
                <c:pt idx="0">
                  <c:v>2020
723PJ</c:v>
                </c:pt>
                <c:pt idx="1">
                  <c:v>2020
723PJ</c:v>
                </c:pt>
                <c:pt idx="4">
                  <c:v>2050
664PJ
tendanciel nW
(Amélioration passive de l'efficacité)</c:v>
                </c:pt>
                <c:pt idx="7">
                  <c:v>2050
351PJ
nW</c:v>
                </c:pt>
                <c:pt idx="8">
                  <c:v>2050
351PJ
nW</c:v>
                </c:pt>
                <c:pt idx="10">
                  <c:v>2050+
524PJ
OFEN</c:v>
                </c:pt>
              </c:strCache>
            </c:strRef>
          </c:cat>
          <c:val>
            <c:numRef>
              <c:f>graphique!$D$3:$D$13</c:f>
              <c:numCache>
                <c:formatCode>General</c:formatCode>
                <c:ptCount val="11"/>
                <c:pt idx="0">
                  <c:v>505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7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38D-4E51-84A7-CFFD332D8858}"/>
            </c:ext>
          </c:extLst>
        </c:ser>
        <c:ser>
          <c:idx val="2"/>
          <c:order val="2"/>
          <c:tx>
            <c:strRef>
              <c:f>graphique!$E$2</c:f>
              <c:strCache>
                <c:ptCount val="1"/>
                <c:pt idx="0">
                  <c:v>Bâtiment</c:v>
                </c:pt>
              </c:strCache>
            </c:strRef>
          </c:tx>
          <c:spPr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38D-4E51-84A7-CFFD332D8858}"/>
              </c:ext>
            </c:extLst>
          </c:dPt>
          <c:cat>
            <c:strRef>
              <c:f>graphique!$B$3:$B$13</c:f>
              <c:strCache>
                <c:ptCount val="11"/>
                <c:pt idx="0">
                  <c:v>2020
723PJ</c:v>
                </c:pt>
                <c:pt idx="1">
                  <c:v>2020
723PJ</c:v>
                </c:pt>
                <c:pt idx="4">
                  <c:v>2050
664PJ
tendanciel nW
(Amélioration passive de l'efficacité)</c:v>
                </c:pt>
                <c:pt idx="7">
                  <c:v>2050
351PJ
nW</c:v>
                </c:pt>
                <c:pt idx="8">
                  <c:v>2050
351PJ
nW</c:v>
                </c:pt>
                <c:pt idx="10">
                  <c:v>2050+
524PJ
OFEN</c:v>
                </c:pt>
              </c:strCache>
            </c:strRef>
          </c:cat>
          <c:val>
            <c:numRef>
              <c:f>graphique!$E$3:$E$13</c:f>
              <c:numCache>
                <c:formatCode>General</c:formatCode>
                <c:ptCount val="11"/>
                <c:pt idx="1">
                  <c:v>386</c:v>
                </c:pt>
                <c:pt idx="8">
                  <c:v>210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38D-4E51-84A7-CFFD332D8858}"/>
            </c:ext>
          </c:extLst>
        </c:ser>
        <c:ser>
          <c:idx val="3"/>
          <c:order val="3"/>
          <c:tx>
            <c:strRef>
              <c:f>graphique!$F$2</c:f>
              <c:strCache>
                <c:ptCount val="1"/>
                <c:pt idx="0">
                  <c:v>Transport</c:v>
                </c:pt>
              </c:strCache>
            </c:strRef>
          </c:tx>
          <c:spPr>
            <a:prstGeom prst="rect">
              <a:avLst/>
            </a:prstGeom>
            <a:solidFill>
              <a:srgbClr val="8ACAB8"/>
            </a:solidFill>
            <a:ln>
              <a:noFill/>
            </a:ln>
            <a:effectLst/>
          </c:spPr>
          <c:invertIfNegative val="0"/>
          <c:cat>
            <c:strRef>
              <c:f>graphique!$B$3:$B$13</c:f>
              <c:strCache>
                <c:ptCount val="11"/>
                <c:pt idx="0">
                  <c:v>2020
723PJ</c:v>
                </c:pt>
                <c:pt idx="1">
                  <c:v>2020
723PJ</c:v>
                </c:pt>
                <c:pt idx="4">
                  <c:v>2050
664PJ
tendanciel nW
(Amélioration passive de l'efficacité)</c:v>
                </c:pt>
                <c:pt idx="7">
                  <c:v>2050
351PJ
nW</c:v>
                </c:pt>
                <c:pt idx="8">
                  <c:v>2050
351PJ
nW</c:v>
                </c:pt>
                <c:pt idx="10">
                  <c:v>2050+
524PJ
OFEN</c:v>
                </c:pt>
              </c:strCache>
            </c:strRef>
          </c:cat>
          <c:val>
            <c:numRef>
              <c:f>graphique!$F$3:$F$13</c:f>
              <c:numCache>
                <c:formatCode>General</c:formatCode>
                <c:ptCount val="11"/>
                <c:pt idx="1">
                  <c:v>203</c:v>
                </c:pt>
                <c:pt idx="8">
                  <c:v>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38D-4E51-84A7-CFFD332D8858}"/>
            </c:ext>
          </c:extLst>
        </c:ser>
        <c:ser>
          <c:idx val="4"/>
          <c:order val="4"/>
          <c:tx>
            <c:strRef>
              <c:f>graphique!$G$2</c:f>
              <c:strCache>
                <c:ptCount val="1"/>
                <c:pt idx="0">
                  <c:v>Industrie</c:v>
                </c:pt>
              </c:strCache>
            </c:strRef>
          </c:tx>
          <c:spPr>
            <a:prstGeom prst="rect">
              <a:avLst/>
            </a:prstGeom>
            <a:solidFill>
              <a:srgbClr val="F8B22E"/>
            </a:solidFill>
            <a:ln>
              <a:noFill/>
            </a:ln>
            <a:effectLst/>
          </c:spPr>
          <c:invertIfNegative val="0"/>
          <c:cat>
            <c:strRef>
              <c:f>graphique!$B$3:$B$13</c:f>
              <c:strCache>
                <c:ptCount val="11"/>
                <c:pt idx="0">
                  <c:v>2020
723PJ</c:v>
                </c:pt>
                <c:pt idx="1">
                  <c:v>2020
723PJ</c:v>
                </c:pt>
                <c:pt idx="4">
                  <c:v>2050
664PJ
tendanciel nW
(Amélioration passive de l'efficacité)</c:v>
                </c:pt>
                <c:pt idx="7">
                  <c:v>2050
351PJ
nW</c:v>
                </c:pt>
                <c:pt idx="8">
                  <c:v>2050
351PJ
nW</c:v>
                </c:pt>
                <c:pt idx="10">
                  <c:v>2050+
524PJ
OFEN</c:v>
                </c:pt>
              </c:strCache>
            </c:strRef>
          </c:cat>
          <c:val>
            <c:numRef>
              <c:f>graphique!$G$3:$G$13</c:f>
              <c:numCache>
                <c:formatCode>General</c:formatCode>
                <c:ptCount val="11"/>
                <c:pt idx="1">
                  <c:v>123</c:v>
                </c:pt>
                <c:pt idx="8">
                  <c:v>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38D-4E51-84A7-CFFD332D8858}"/>
            </c:ext>
          </c:extLst>
        </c:ser>
        <c:ser>
          <c:idx val="5"/>
          <c:order val="5"/>
          <c:tx>
            <c:strRef>
              <c:f>graphique!$H$2</c:f>
              <c:strCache>
                <c:ptCount val="1"/>
                <c:pt idx="0">
                  <c:v>Agriculture</c:v>
                </c:pt>
              </c:strCache>
            </c:strRef>
          </c:tx>
          <c:spPr>
            <a:prstGeom prst="rect">
              <a:avLst/>
            </a:prstGeom>
            <a:solidFill>
              <a:srgbClr val="FBDE02"/>
            </a:solidFill>
            <a:ln>
              <a:noFill/>
            </a:ln>
            <a:effectLst/>
          </c:spPr>
          <c:invertIfNegative val="0"/>
          <c:cat>
            <c:strRef>
              <c:f>graphique!$B$3:$B$13</c:f>
              <c:strCache>
                <c:ptCount val="11"/>
                <c:pt idx="0">
                  <c:v>2020
723PJ</c:v>
                </c:pt>
                <c:pt idx="1">
                  <c:v>2020
723PJ</c:v>
                </c:pt>
                <c:pt idx="4">
                  <c:v>2050
664PJ
tendanciel nW
(Amélioration passive de l'efficacité)</c:v>
                </c:pt>
                <c:pt idx="7">
                  <c:v>2050
351PJ
nW</c:v>
                </c:pt>
                <c:pt idx="8">
                  <c:v>2050
351PJ
nW</c:v>
                </c:pt>
                <c:pt idx="10">
                  <c:v>2050+
524PJ
OFEN</c:v>
                </c:pt>
              </c:strCache>
            </c:strRef>
          </c:cat>
          <c:val>
            <c:numRef>
              <c:f>graphique!$H$3:$H$13</c:f>
              <c:numCache>
                <c:formatCode>General</c:formatCode>
                <c:ptCount val="11"/>
                <c:pt idx="1">
                  <c:v>8</c:v>
                </c:pt>
                <c:pt idx="8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938D-4E51-84A7-CFFD332D8858}"/>
            </c:ext>
          </c:extLst>
        </c:ser>
        <c:ser>
          <c:idx val="6"/>
          <c:order val="6"/>
          <c:tx>
            <c:strRef>
              <c:f>graphique!$I$2</c:f>
              <c:strCache>
                <c:ptCount val="1"/>
              </c:strCache>
            </c:strRef>
          </c:tx>
          <c:spPr>
            <a:prstGeom prst="rect">
              <a:avLst/>
            </a:prstGeom>
            <a:solidFill>
              <a:srgbClr val="AF7205">
                <a:alpha val="0"/>
              </a:srgbClr>
            </a:solidFill>
            <a:ln>
              <a:noFill/>
            </a:ln>
            <a:effectLst/>
          </c:spPr>
          <c:invertIfNegative val="0"/>
          <c:cat>
            <c:strRef>
              <c:f>graphique!$B$3:$B$13</c:f>
              <c:strCache>
                <c:ptCount val="11"/>
                <c:pt idx="0">
                  <c:v>2020
723PJ</c:v>
                </c:pt>
                <c:pt idx="1">
                  <c:v>2020
723PJ</c:v>
                </c:pt>
                <c:pt idx="4">
                  <c:v>2050
664PJ
tendanciel nW
(Amélioration passive de l'efficacité)</c:v>
                </c:pt>
                <c:pt idx="7">
                  <c:v>2050
351PJ
nW</c:v>
                </c:pt>
                <c:pt idx="8">
                  <c:v>2050
351PJ
nW</c:v>
                </c:pt>
                <c:pt idx="10">
                  <c:v>2050+
524PJ
OFEN</c:v>
                </c:pt>
              </c:strCache>
            </c:strRef>
          </c:cat>
          <c:val>
            <c:numRef>
              <c:f>graphique!$I$3:$I$13</c:f>
              <c:numCache>
                <c:formatCode>General</c:formatCode>
                <c:ptCount val="11"/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530</c:v>
                </c:pt>
                <c:pt idx="6">
                  <c:v>351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38D-4E51-84A7-CFFD332D8858}"/>
            </c:ext>
          </c:extLst>
        </c:ser>
        <c:ser>
          <c:idx val="7"/>
          <c:order val="7"/>
          <c:tx>
            <c:strRef>
              <c:f>graphique!$J$2</c:f>
              <c:strCache>
                <c:ptCount val="1"/>
                <c:pt idx="0">
                  <c:v>2050 Référence</c:v>
                </c:pt>
              </c:strCache>
            </c:strRef>
          </c:tx>
          <c:spPr>
            <a:prstGeom prst="rect">
              <a:avLst/>
            </a:prstGeom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prstGeom prst="rect">
                <a:avLst/>
              </a:prstGeom>
              <a:solidFill>
                <a:srgbClr val="E5E5E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938D-4E51-84A7-CFFD332D8858}"/>
              </c:ext>
            </c:extLst>
          </c:dPt>
          <c:cat>
            <c:strRef>
              <c:f>graphique!$B$3:$B$13</c:f>
              <c:strCache>
                <c:ptCount val="11"/>
                <c:pt idx="0">
                  <c:v>2020
723PJ</c:v>
                </c:pt>
                <c:pt idx="1">
                  <c:v>2020
723PJ</c:v>
                </c:pt>
                <c:pt idx="4">
                  <c:v>2050
664PJ
tendanciel nW
(Amélioration passive de l'efficacité)</c:v>
                </c:pt>
                <c:pt idx="7">
                  <c:v>2050
351PJ
nW</c:v>
                </c:pt>
                <c:pt idx="8">
                  <c:v>2050
351PJ
nW</c:v>
                </c:pt>
                <c:pt idx="10">
                  <c:v>2050+
524PJ
OFEN</c:v>
                </c:pt>
              </c:strCache>
            </c:strRef>
          </c:cat>
          <c:val>
            <c:numRef>
              <c:f>graphique!$J$3:$J$13</c:f>
              <c:numCache>
                <c:formatCode>General</c:formatCode>
                <c:ptCount val="11"/>
                <c:pt idx="4">
                  <c:v>664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938D-4E51-84A7-CFFD332D8858}"/>
            </c:ext>
          </c:extLst>
        </c:ser>
        <c:ser>
          <c:idx val="8"/>
          <c:order val="8"/>
          <c:tx>
            <c:strRef>
              <c:f>graphique!$K$2</c:f>
              <c:strCache>
                <c:ptCount val="1"/>
                <c:pt idx="0">
                  <c:v>Économie par la sobriété</c:v>
                </c:pt>
              </c:strCache>
            </c:strRef>
          </c:tx>
          <c:spPr>
            <a:prstGeom prst="rect">
              <a:avLst/>
            </a:prstGeom>
            <a:blipFill>
              <a:blip xmlns:r="http://schemas.openxmlformats.org/officeDocument/2006/relationships" r:embed="rId3"/>
              <a:stretch/>
            </a:blipFill>
            <a:ln>
              <a:noFill/>
            </a:ln>
            <a:effectLst/>
          </c:spPr>
          <c:invertIfNegative val="0"/>
          <c:cat>
            <c:strRef>
              <c:f>graphique!$B$3:$B$13</c:f>
              <c:strCache>
                <c:ptCount val="11"/>
                <c:pt idx="0">
                  <c:v>2020
723PJ</c:v>
                </c:pt>
                <c:pt idx="1">
                  <c:v>2020
723PJ</c:v>
                </c:pt>
                <c:pt idx="4">
                  <c:v>2050
664PJ
tendanciel nW
(Amélioration passive de l'efficacité)</c:v>
                </c:pt>
                <c:pt idx="7">
                  <c:v>2050
351PJ
nW</c:v>
                </c:pt>
                <c:pt idx="8">
                  <c:v>2050
351PJ
nW</c:v>
                </c:pt>
                <c:pt idx="10">
                  <c:v>2050+
524PJ
OFEN</c:v>
                </c:pt>
              </c:strCache>
            </c:strRef>
          </c:cat>
          <c:val>
            <c:numRef>
              <c:f>graphique!$K$3:$K$13</c:f>
              <c:numCache>
                <c:formatCode>General</c:formatCode>
                <c:ptCount val="11"/>
                <c:pt idx="0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938D-4E51-84A7-CFFD332D8858}"/>
            </c:ext>
          </c:extLst>
        </c:ser>
        <c:ser>
          <c:idx val="9"/>
          <c:order val="9"/>
          <c:tx>
            <c:strRef>
              <c:f>graphique!$L$2</c:f>
              <c:strCache>
                <c:ptCount val="1"/>
                <c:pt idx="0">
                  <c:v>Économie par l'efficacité</c:v>
                </c:pt>
              </c:strCache>
            </c:strRef>
          </c:tx>
          <c:spPr>
            <a:prstGeom prst="rect">
              <a:avLst/>
            </a:prstGeom>
            <a:blipFill>
              <a:blip xmlns:r="http://schemas.openxmlformats.org/officeDocument/2006/relationships" r:embed="rId4"/>
              <a:stretch/>
            </a:blipFill>
            <a:ln>
              <a:noFill/>
            </a:ln>
            <a:effectLst/>
          </c:spPr>
          <c:invertIfNegative val="0"/>
          <c:cat>
            <c:strRef>
              <c:f>graphique!$B$3:$B$13</c:f>
              <c:strCache>
                <c:ptCount val="11"/>
                <c:pt idx="0">
                  <c:v>2020
723PJ</c:v>
                </c:pt>
                <c:pt idx="1">
                  <c:v>2020
723PJ</c:v>
                </c:pt>
                <c:pt idx="4">
                  <c:v>2050
664PJ
tendanciel nW
(Amélioration passive de l'efficacité)</c:v>
                </c:pt>
                <c:pt idx="7">
                  <c:v>2050
351PJ
nW</c:v>
                </c:pt>
                <c:pt idx="8">
                  <c:v>2050
351PJ
nW</c:v>
                </c:pt>
                <c:pt idx="10">
                  <c:v>2050+
524PJ
OFEN</c:v>
                </c:pt>
              </c:strCache>
            </c:strRef>
          </c:cat>
          <c:val>
            <c:numRef>
              <c:f>graphique!$L$3:$L$13</c:f>
              <c:numCache>
                <c:formatCode>General</c:formatCode>
                <c:ptCount val="11"/>
                <c:pt idx="0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6">
                  <c:v>179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938D-4E51-84A7-CFFD332D8858}"/>
            </c:ext>
          </c:extLst>
        </c:ser>
        <c:ser>
          <c:idx val="10"/>
          <c:order val="10"/>
          <c:tx>
            <c:strRef>
              <c:f>graphique!$M$2</c:f>
              <c:strCache>
                <c:ptCount val="1"/>
                <c:pt idx="0">
                  <c:v>2050 OFEN</c:v>
                </c:pt>
              </c:strCache>
            </c:strRef>
          </c:tx>
          <c:spPr>
            <a:prstGeom prst="rect">
              <a:avLst/>
            </a:prstGeom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graphique!$B$3:$B$13</c:f>
              <c:strCache>
                <c:ptCount val="11"/>
                <c:pt idx="0">
                  <c:v>2020
723PJ</c:v>
                </c:pt>
                <c:pt idx="1">
                  <c:v>2020
723PJ</c:v>
                </c:pt>
                <c:pt idx="4">
                  <c:v>2050
664PJ
tendanciel nW
(Amélioration passive de l'efficacité)</c:v>
                </c:pt>
                <c:pt idx="7">
                  <c:v>2050
351PJ
nW</c:v>
                </c:pt>
                <c:pt idx="8">
                  <c:v>2050
351PJ
nW</c:v>
                </c:pt>
                <c:pt idx="10">
                  <c:v>2050+
524PJ
OFEN</c:v>
                </c:pt>
              </c:strCache>
            </c:strRef>
          </c:cat>
          <c:val>
            <c:numRef>
              <c:f>graphique!$M$3:$M$13</c:f>
              <c:numCache>
                <c:formatCode>General</c:formatCode>
                <c:ptCount val="11"/>
                <c:pt idx="10">
                  <c:v>524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938D-4E51-84A7-CFFD332D88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80577072"/>
        <c:axId val="380571584"/>
      </c:barChart>
      <c:catAx>
        <c:axId val="380577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Raleway"/>
                <a:ea typeface="+mn-ea"/>
                <a:cs typeface="+mn-cs"/>
              </a:defRPr>
            </a:pPr>
            <a:endParaRPr lang="fr-FR"/>
          </a:p>
        </c:txPr>
        <c:crossAx val="380571584"/>
        <c:crosses val="autoZero"/>
        <c:auto val="1"/>
        <c:lblAlgn val="ctr"/>
        <c:lblOffset val="100"/>
        <c:noMultiLvlLbl val="0"/>
      </c:catAx>
      <c:valAx>
        <c:axId val="380571584"/>
        <c:scaling>
          <c:orientation val="minMax"/>
        </c:scaling>
        <c:delete val="0"/>
        <c:axPos val="l"/>
        <c:majorGridlines>
          <c:spPr bwMode="auto">
            <a:prstGeom prst="rect">
              <a:avLst/>
            </a:prstGeom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Raleway"/>
                    <a:ea typeface="+mn-ea"/>
                    <a:cs typeface="+mn-cs"/>
                  </a:defRPr>
                </a:pPr>
                <a:r>
                  <a:rPr lang="fr-CH"/>
                  <a:t>Énergie finale [PJ]</a:t>
                </a:r>
              </a:p>
            </c:rich>
          </c:tx>
          <c:overlay val="0"/>
          <c:spPr>
            <a:prstGeom prst="rect">
              <a:avLst/>
            </a:prstGeom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Raleway"/>
                  <a:ea typeface="+mn-ea"/>
                  <a:cs typeface="+mn-cs"/>
                </a:defRPr>
              </a:pPr>
              <a:endParaRPr lang="fr-FR"/>
            </a:p>
          </c:txPr>
        </c:title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Raleway"/>
                <a:ea typeface="+mn-ea"/>
                <a:cs typeface="+mn-cs"/>
              </a:defRPr>
            </a:pPr>
            <a:endParaRPr lang="fr-FR"/>
          </a:p>
        </c:txPr>
        <c:crossAx val="380577072"/>
        <c:crosses val="autoZero"/>
        <c:crossBetween val="between"/>
        <c:majorUnit val="200"/>
      </c:valAx>
      <c:spPr>
        <a:prstGeom prst="rect">
          <a:avLst/>
        </a:prstGeom>
        <a:noFill/>
        <a:ln>
          <a:noFill/>
        </a:ln>
        <a:effectLst/>
      </c:spPr>
    </c:plotArea>
    <c:legend>
      <c:legendPos val="b"/>
      <c:legendEntry>
        <c:idx val="7"/>
        <c:delete val="1"/>
      </c:legendEntry>
      <c:legendEntry>
        <c:idx val="8"/>
        <c:delete val="1"/>
      </c:legendEntry>
      <c:legendEntry>
        <c:idx val="9"/>
        <c:delete val="1"/>
      </c:legendEntry>
      <c:legendEntry>
        <c:idx val="10"/>
        <c:delete val="1"/>
      </c:legendEntry>
      <c:overlay val="0"/>
      <c:spPr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baseline="0">
              <a:solidFill>
                <a:schemeClr val="tx1">
                  <a:lumMod val="65000"/>
                  <a:lumOff val="35000"/>
                </a:schemeClr>
              </a:solidFill>
              <a:latin typeface="Raleway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 bwMode="auto">
    <a:xfrm>
      <a:off x="838200" y="1825625"/>
      <a:ext cx="10515600" cy="4351338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 sz="1400">
          <a:latin typeface="Raleway"/>
        </a:defRPr>
      </a:pPr>
      <a:endParaRPr lang="fr-FR"/>
    </a:p>
  </c:txPr>
  <c:externalData r:id="rId5">
    <c:autoUpdate val="0"/>
  </c:externalData>
  <c:userShapes r:id="rId6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 bwMode="auto">
      <a:prstGeom prst="rect">
        <a:avLst/>
      </a:prstGeom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ln w="9525">
        <a:solidFill>
          <a:schemeClr val="phClr"/>
        </a:solidFill>
      </a:ln>
    </cs:spPr>
  </cs:dataPointMarker>
  <cs:dataPointMarkerLayout/>
  <cs:dataPointWirefram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dataTable>
  <cs:down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/>
  </cs:seriesAxis>
  <cs:series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spc="0"/>
  </cs:title>
  <cs:trendline>
    <cs:lnRef idx="0">
      <cs:styleClr val="auto"/>
    </cs:lnRef>
    <cs:fillRef idx="0"/>
    <cs:effectRef idx="0"/>
    <cs:fontRef idx="minor">
      <a:schemeClr val="tx1"/>
    </cs:fontRef>
    <cs:spPr bwMode="auto">
      <a:prstGeom prst="rect">
        <a:avLst/>
      </a:prstGeom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 bwMode="auto">
      <a:prstGeom prst="rect">
        <a:avLst/>
      </a:prstGeom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ln w="9525">
        <a:solidFill>
          <a:schemeClr val="phClr"/>
        </a:solidFill>
      </a:ln>
    </cs:spPr>
  </cs:dataPointMarker>
  <cs:dataPointMarkerLayout/>
  <cs:dataPointWirefram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dataTable>
  <cs:down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/>
  </cs:seriesAxis>
  <cs:series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spc="0"/>
  </cs:title>
  <cs:trendline>
    <cs:lnRef idx="0">
      <cs:styleClr val="auto"/>
    </cs:lnRef>
    <cs:fillRef idx="0"/>
    <cs:effectRef idx="0"/>
    <cs:fontRef idx="minor">
      <a:schemeClr val="tx1"/>
    </cs:fontRef>
    <cs:spPr bwMode="auto">
      <a:prstGeom prst="rect">
        <a:avLst/>
      </a:prstGeom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0.53947</cdr:x>
      <cdr:y>0.14811</cdr:y>
    </cdr:from>
    <cdr:to>
      <cdr:x>0.91683</cdr:x>
      <cdr:y>0.2548</cdr:y>
    </cdr:to>
    <cdr:sp macro="" textlink="">
      <cdr:nvSpPr>
        <cdr:cNvPr id="2" name="ZoneTexte 1"/>
        <cdr:cNvSpPr txBox="1"/>
      </cdr:nvSpPr>
      <cdr:spPr bwMode="auto">
        <a:xfrm xmlns:a="http://schemas.openxmlformats.org/drawingml/2006/main">
          <a:off x="4094997" y="805094"/>
          <a:ext cx="2864439" cy="5799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>
            <a:defRPr/>
          </a:pPr>
          <a:r>
            <a:rPr lang="fr-CH" sz="1400">
              <a:latin typeface="Raleway"/>
            </a:rPr>
            <a:t>Économie par la sobriété: 134PJ</a:t>
          </a:r>
          <a:endParaRPr/>
        </a:p>
      </cdr:txBody>
    </cdr:sp>
  </cdr:relSizeAnchor>
  <cdr:relSizeAnchor xmlns:cdr="http://schemas.openxmlformats.org/drawingml/2006/chartDrawing">
    <cdr:from>
      <cdr:x>0.62338</cdr:x>
      <cdr:y>0.28002</cdr:y>
    </cdr:from>
    <cdr:to>
      <cdr:x>0.98674</cdr:x>
      <cdr:y>0.3836</cdr:y>
    </cdr:to>
    <cdr:sp macro="" textlink="">
      <cdr:nvSpPr>
        <cdr:cNvPr id="3" name="ZoneTexte 1"/>
        <cdr:cNvSpPr txBox="1"/>
      </cdr:nvSpPr>
      <cdr:spPr bwMode="auto">
        <a:xfrm xmlns:a="http://schemas.openxmlformats.org/drawingml/2006/main">
          <a:off x="4731940" y="1522129"/>
          <a:ext cx="2758175" cy="5630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>
            <a:defRPr/>
          </a:pPr>
          <a:r>
            <a:rPr lang="fr-CH" sz="1400">
              <a:latin typeface="Raleway"/>
            </a:rPr>
            <a:t>Économie par l'efficacité: 179PJ</a:t>
          </a:r>
          <a:endParaRPr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0.53947</cdr:x>
      <cdr:y>0.14811</cdr:y>
    </cdr:from>
    <cdr:to>
      <cdr:x>0.91683</cdr:x>
      <cdr:y>0.2548</cdr:y>
    </cdr:to>
    <cdr:sp macro="" textlink="">
      <cdr:nvSpPr>
        <cdr:cNvPr id="2" name="ZoneTexte 1"/>
        <cdr:cNvSpPr txBox="1"/>
      </cdr:nvSpPr>
      <cdr:spPr bwMode="auto">
        <a:xfrm xmlns:a="http://schemas.openxmlformats.org/drawingml/2006/main">
          <a:off x="4094997" y="805094"/>
          <a:ext cx="2864439" cy="5799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>
            <a:defRPr/>
          </a:pPr>
          <a:r>
            <a:rPr lang="fr-CH" sz="1400" dirty="0" err="1">
              <a:latin typeface="Raleway"/>
            </a:rPr>
            <a:t>Einsparung</a:t>
          </a:r>
          <a:r>
            <a:rPr lang="fr-CH" sz="1400" dirty="0">
              <a:latin typeface="Raleway"/>
            </a:rPr>
            <a:t> </a:t>
          </a:r>
          <a:r>
            <a:rPr lang="fr-CH" sz="1400" dirty="0" err="1">
              <a:latin typeface="Raleway"/>
            </a:rPr>
            <a:t>durch</a:t>
          </a:r>
          <a:r>
            <a:rPr lang="fr-CH" sz="1400" dirty="0">
              <a:latin typeface="Raleway"/>
            </a:rPr>
            <a:t> </a:t>
          </a:r>
          <a:r>
            <a:rPr lang="fr-CH" sz="1400" dirty="0" err="1">
              <a:latin typeface="Raleway"/>
            </a:rPr>
            <a:t>Suffizienz</a:t>
          </a:r>
          <a:r>
            <a:rPr lang="fr-CH" sz="1400" dirty="0">
              <a:latin typeface="Raleway"/>
            </a:rPr>
            <a:t>: 134PJ</a:t>
          </a:r>
          <a:endParaRPr dirty="0"/>
        </a:p>
      </cdr:txBody>
    </cdr:sp>
  </cdr:relSizeAnchor>
  <cdr:relSizeAnchor xmlns:cdr="http://schemas.openxmlformats.org/drawingml/2006/chartDrawing">
    <cdr:from>
      <cdr:x>0.62338</cdr:x>
      <cdr:y>0.28002</cdr:y>
    </cdr:from>
    <cdr:to>
      <cdr:x>0.98674</cdr:x>
      <cdr:y>0.3836</cdr:y>
    </cdr:to>
    <cdr:sp macro="" textlink="">
      <cdr:nvSpPr>
        <cdr:cNvPr id="3" name="ZoneTexte 1"/>
        <cdr:cNvSpPr txBox="1"/>
      </cdr:nvSpPr>
      <cdr:spPr bwMode="auto">
        <a:xfrm xmlns:a="http://schemas.openxmlformats.org/drawingml/2006/main">
          <a:off x="4731940" y="1522129"/>
          <a:ext cx="2758175" cy="5630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>
            <a:defRPr/>
          </a:pPr>
          <a:r>
            <a:rPr lang="fr-CH" sz="1400" dirty="0" err="1">
              <a:latin typeface="Raleway"/>
            </a:rPr>
            <a:t>Einsparung</a:t>
          </a:r>
          <a:r>
            <a:rPr lang="fr-CH" sz="1400" dirty="0">
              <a:latin typeface="Raleway"/>
            </a:rPr>
            <a:t> </a:t>
          </a:r>
          <a:r>
            <a:rPr lang="fr-CH" sz="1400" dirty="0" err="1">
              <a:latin typeface="Raleway"/>
            </a:rPr>
            <a:t>durch</a:t>
          </a:r>
          <a:r>
            <a:rPr lang="fr-CH" sz="1400" dirty="0">
              <a:latin typeface="Raleway"/>
            </a:rPr>
            <a:t> </a:t>
          </a:r>
          <a:r>
            <a:rPr lang="fr-CH" sz="1400" dirty="0" err="1">
              <a:latin typeface="Raleway"/>
            </a:rPr>
            <a:t>Effizienz</a:t>
          </a:r>
          <a:r>
            <a:rPr lang="fr-CH" sz="1400" dirty="0">
              <a:latin typeface="Raleway"/>
            </a:rPr>
            <a:t>: 179PJ</a:t>
          </a:r>
          <a:endParaRPr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00240294" name="Espace réservé de l'en-têt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243664083" name="Espace réservé de la date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79456EF-63FE-4441-9F11-225326CD9905}" type="datetimeFigureOut">
              <a:rPr lang="fr-CH"/>
              <a:t>12.03.2026</a:t>
            </a:fld>
            <a:endParaRPr lang="fr-CH"/>
          </a:p>
        </p:txBody>
      </p:sp>
      <p:sp>
        <p:nvSpPr>
          <p:cNvPr id="1579833229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fr-CH"/>
          </a:p>
        </p:txBody>
      </p:sp>
      <p:sp>
        <p:nvSpPr>
          <p:cNvPr id="788845973" name="Espace réservé des commentaires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CH"/>
          </a:p>
        </p:txBody>
      </p:sp>
      <p:sp>
        <p:nvSpPr>
          <p:cNvPr id="303003313" name="Espace réservé du pied de page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1624313765" name="Espace réservé du numéro de diapositive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C063715-1FED-4814-ACCC-35F4599DF904}" type="slidenum">
              <a:rPr lang="fr-CH"/>
              <a:t>‹Nr.›</a:t>
            </a:fld>
            <a:endParaRPr lang="fr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33915449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104931007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35623668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CD91B79-A5CE-F0E9-DC2F-E8010EACCFE3}" type="slidenum">
              <a:rPr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1F68C4-B38E-98E9-9D15-900EC131BE13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43465829" name="Espace réservé de l'image des diapositives 1">
            <a:extLst>
              <a:ext uri="{FF2B5EF4-FFF2-40B4-BE49-F238E27FC236}">
                <a16:creationId xmlns:a16="http://schemas.microsoft.com/office/drawing/2014/main" id="{44EA070F-CA35-67E9-B9C4-FABDA99C8A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746492954" name="Espace réservé des notes 2">
            <a:extLst>
              <a:ext uri="{FF2B5EF4-FFF2-40B4-BE49-F238E27FC236}">
                <a16:creationId xmlns:a16="http://schemas.microsoft.com/office/drawing/2014/main" id="{9EFC3D61-9CF0-C949-7E36-318529FEB7B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r>
              <a:rPr lang="fr-CH"/>
              <a:t>https://www.lausanne.ch/vie-pratique/logement/projets/echange-appartements.html</a:t>
            </a:r>
            <a:endParaRPr/>
          </a:p>
        </p:txBody>
      </p:sp>
      <p:sp>
        <p:nvSpPr>
          <p:cNvPr id="1954002839" name="Espace réservé du numéro de diapositive 3">
            <a:extLst>
              <a:ext uri="{FF2B5EF4-FFF2-40B4-BE49-F238E27FC236}">
                <a16:creationId xmlns:a16="http://schemas.microsoft.com/office/drawing/2014/main" id="{04DD6F7B-A3D5-D446-8FB1-B7E8F93262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1C063715-1FED-4814-ACCC-35F4599DF904}" type="slidenum">
              <a:rPr lang="fr-CH"/>
              <a:t>17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434357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12397863-4B7F-552F-F334-5E5C626C0561}" type="slidenum">
              <a:rPr/>
              <a:t>18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994EC3-9FED-37E5-7487-320A5270BCDE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82968684" name="Slide Image Placeholder 1">
            <a:extLst>
              <a:ext uri="{FF2B5EF4-FFF2-40B4-BE49-F238E27FC236}">
                <a16:creationId xmlns:a16="http://schemas.microsoft.com/office/drawing/2014/main" id="{FFD6B3DD-7803-924F-FC69-6C2593AA055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801047050" name="Notes Placeholder 2">
            <a:extLst>
              <a:ext uri="{FF2B5EF4-FFF2-40B4-BE49-F238E27FC236}">
                <a16:creationId xmlns:a16="http://schemas.microsoft.com/office/drawing/2014/main" id="{FDA29986-CC0D-7E70-E1A4-FDF758B2186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11866170" name="Slide Number Placeholder 3">
            <a:extLst>
              <a:ext uri="{FF2B5EF4-FFF2-40B4-BE49-F238E27FC236}">
                <a16:creationId xmlns:a16="http://schemas.microsoft.com/office/drawing/2014/main" id="{75D9ACAF-4794-D3D2-2C5F-8002CD00FA4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7B25A095-FF5F-09E4-89D1-6E03C859B8D0}" type="slidenum">
              <a:rPr/>
              <a:t>19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404630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1C063715-1FED-4814-ACCC-35F4599DF904}" type="slidenum">
              <a:rPr lang="fr-CH"/>
              <a:t>20</a:t>
            </a:fld>
            <a:endParaRPr lang="fr-CH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24540240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00296241" name="Espace réservé des notes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r>
              <a:rPr lang="fr-CH"/>
              <a:t>Développer un système énergétique autonome et sûr. En minimisant les importations, les technologies de captage de CO</a:t>
            </a:r>
            <a:r>
              <a:rPr lang="fr-CH" baseline="-25000"/>
              <a:t>2</a:t>
            </a:r>
            <a:r>
              <a:rPr lang="fr-CH"/>
              <a:t> et l’enfouissement de CO</a:t>
            </a:r>
            <a:r>
              <a:rPr lang="fr-CH" baseline="-25000"/>
              <a:t>2</a:t>
            </a:r>
            <a:r>
              <a:rPr lang="fr-CH"/>
              <a:t>.</a:t>
            </a:r>
            <a:endParaRPr/>
          </a:p>
          <a:p>
            <a:pPr>
              <a:defRPr/>
            </a:pPr>
            <a:r>
              <a:rPr lang="fr-CH"/>
              <a:t>Accélérer la transition énergétique.</a:t>
            </a:r>
            <a:endParaRPr/>
          </a:p>
          <a:p>
            <a:pPr>
              <a:defRPr/>
            </a:pPr>
            <a:r>
              <a:rPr lang="fr-CH"/>
              <a:t>Une société plus juste.</a:t>
            </a:r>
            <a:endParaRPr/>
          </a:p>
          <a:p>
            <a:pPr>
              <a:defRPr/>
            </a:pPr>
            <a:endParaRPr lang="fr-CH"/>
          </a:p>
        </p:txBody>
      </p:sp>
      <p:sp>
        <p:nvSpPr>
          <p:cNvPr id="70878021" name="Espace réservé du numéro de diapositive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1C063715-1FED-4814-ACCC-35F4599DF904}" type="slidenum">
              <a:rPr lang="fr-CH"/>
              <a:t>5</a:t>
            </a:fld>
            <a:endParaRPr lang="fr-CH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43465829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746492954" name="Espace réservé des notes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r>
              <a:rPr lang="fr-CH"/>
              <a:t>https://www.lausanne.ch/vie-pratique/logement/projets/echange-appartements.html</a:t>
            </a:r>
            <a:endParaRPr/>
          </a:p>
        </p:txBody>
      </p:sp>
      <p:sp>
        <p:nvSpPr>
          <p:cNvPr id="1954002839" name="Espace réservé du numéro de diapositive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1C063715-1FED-4814-ACCC-35F4599DF904}" type="slidenum">
              <a:rPr lang="fr-CH"/>
              <a:t>6</a:t>
            </a:fld>
            <a:endParaRPr lang="fr-CH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91B91AD-7CFB-62AB-E9D9-0B3932D52066}" type="slidenum">
              <a:rPr/>
              <a:t>7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82968684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801047050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11866170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7B25A095-FF5F-09E4-89D1-6E03C859B8D0}" type="slidenum">
              <a:rPr/>
              <a:t>8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1C063715-1FED-4814-ACCC-35F4599DF904}" type="slidenum">
              <a:rPr lang="fr-CH"/>
              <a:t>9</a:t>
            </a:fld>
            <a:endParaRPr lang="fr-CH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E2F2EF-C2DB-8078-2127-13B666FB9FF5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33915449" name="Slide Image Placeholder 1">
            <a:extLst>
              <a:ext uri="{FF2B5EF4-FFF2-40B4-BE49-F238E27FC236}">
                <a16:creationId xmlns:a16="http://schemas.microsoft.com/office/drawing/2014/main" id="{C15BFD13-BE63-FD46-C3A6-4A7D7A9E0C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104931007" name="Notes Placeholder 2">
            <a:extLst>
              <a:ext uri="{FF2B5EF4-FFF2-40B4-BE49-F238E27FC236}">
                <a16:creationId xmlns:a16="http://schemas.microsoft.com/office/drawing/2014/main" id="{390F1464-90CB-1180-4227-1024587EBE4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35623668" name="Slide Number Placeholder 3">
            <a:extLst>
              <a:ext uri="{FF2B5EF4-FFF2-40B4-BE49-F238E27FC236}">
                <a16:creationId xmlns:a16="http://schemas.microsoft.com/office/drawing/2014/main" id="{1EAA82CA-2ADA-9C45-E42D-206A5CC48F8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CD91B79-A5CE-F0E9-DC2F-E8010EACCFE3}" type="slidenum">
              <a:rPr/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554337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F86FE54-C1DE-2BF6-E5F7-C72C9CDD350F}" type="slidenum">
              <a:rPr/>
              <a:t>13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91D017-B8EE-3001-98AC-64941C8A83AF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24540240" name="Espace réservé de l'image des diapositives 1">
            <a:extLst>
              <a:ext uri="{FF2B5EF4-FFF2-40B4-BE49-F238E27FC236}">
                <a16:creationId xmlns:a16="http://schemas.microsoft.com/office/drawing/2014/main" id="{09FC8491-71EC-FB1A-4132-9522790DA4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00296241" name="Espace réservé des notes 2">
            <a:extLst>
              <a:ext uri="{FF2B5EF4-FFF2-40B4-BE49-F238E27FC236}">
                <a16:creationId xmlns:a16="http://schemas.microsoft.com/office/drawing/2014/main" id="{1ADBFF32-3EB5-AD66-6B16-B0703BA2826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r>
              <a:rPr lang="fr-CH"/>
              <a:t>Développer un système énergétique autonome et sûr. En minimisant les importations, les technologies de captage de CO</a:t>
            </a:r>
            <a:r>
              <a:rPr lang="fr-CH" baseline="-25000"/>
              <a:t>2</a:t>
            </a:r>
            <a:r>
              <a:rPr lang="fr-CH"/>
              <a:t> et l’enfouissement de CO</a:t>
            </a:r>
            <a:r>
              <a:rPr lang="fr-CH" baseline="-25000"/>
              <a:t>2</a:t>
            </a:r>
            <a:r>
              <a:rPr lang="fr-CH"/>
              <a:t>.</a:t>
            </a:r>
            <a:endParaRPr/>
          </a:p>
          <a:p>
            <a:pPr>
              <a:defRPr/>
            </a:pPr>
            <a:r>
              <a:rPr lang="fr-CH"/>
              <a:t>Accélérer la transition énergétique.</a:t>
            </a:r>
            <a:endParaRPr/>
          </a:p>
          <a:p>
            <a:pPr>
              <a:defRPr/>
            </a:pPr>
            <a:r>
              <a:rPr lang="fr-CH"/>
              <a:t>Une société plus juste.</a:t>
            </a:r>
            <a:endParaRPr/>
          </a:p>
          <a:p>
            <a:pPr>
              <a:defRPr/>
            </a:pPr>
            <a:endParaRPr lang="fr-CH"/>
          </a:p>
        </p:txBody>
      </p:sp>
      <p:sp>
        <p:nvSpPr>
          <p:cNvPr id="70878021" name="Espace réservé du numéro de diapositive 3">
            <a:extLst>
              <a:ext uri="{FF2B5EF4-FFF2-40B4-BE49-F238E27FC236}">
                <a16:creationId xmlns:a16="http://schemas.microsoft.com/office/drawing/2014/main" id="{773CF31E-7F52-10BA-0858-070B7F1B41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1C063715-1FED-4814-ACCC-35F4599DF904}" type="slidenum">
              <a:rPr lang="fr-CH"/>
              <a:t>16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095219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Diapositive de tit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79193809" name="Sous-titre 2"/>
          <p:cNvSpPr>
            <a:spLocks noGrp="1"/>
          </p:cNvSpPr>
          <p:nvPr>
            <p:ph type="subTitle" idx="1"/>
          </p:nvPr>
        </p:nvSpPr>
        <p:spPr bwMode="auto">
          <a:xfrm>
            <a:off x="1765465" y="3644372"/>
            <a:ext cx="866107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1061567262" name="Titre 11"/>
          <p:cNvSpPr>
            <a:spLocks noGrp="1"/>
          </p:cNvSpPr>
          <p:nvPr>
            <p:ph type="title"/>
          </p:nvPr>
        </p:nvSpPr>
        <p:spPr bwMode="auto">
          <a:xfrm>
            <a:off x="838200" y="2204773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fr-CH"/>
          </a:p>
        </p:txBody>
      </p:sp>
      <p:sp>
        <p:nvSpPr>
          <p:cNvPr id="1957146365" name="Espace réservé de la date 12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1C22EB3D-FA0C-475E-B7F7-5FF5C8390891}" type="datetimeFigureOut">
              <a:rPr lang="fr-CH"/>
              <a:t>12.03.2026</a:t>
            </a:fld>
            <a:endParaRPr lang="fr-CH"/>
          </a:p>
        </p:txBody>
      </p:sp>
      <p:sp>
        <p:nvSpPr>
          <p:cNvPr id="584353633" name="Espace réservé du pied de page 13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fr-C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Titre et texte vertica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0412583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fr-CH"/>
          </a:p>
        </p:txBody>
      </p:sp>
      <p:sp>
        <p:nvSpPr>
          <p:cNvPr id="1697761361" name="Espace réservé du texte vertical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CH"/>
          </a:p>
        </p:txBody>
      </p:sp>
      <p:sp>
        <p:nvSpPr>
          <p:cNvPr id="1863393403" name="Espace réservé de la date 3"/>
          <p:cNvSpPr>
            <a:spLocks noGrp="1"/>
          </p:cNvSpPr>
          <p:nvPr>
            <p:ph type="dt" sz="half" idx="10"/>
          </p:nvPr>
        </p:nvSpPr>
        <p:spPr bwMode="auto">
          <a:xfrm>
            <a:off x="897467" y="6356349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D8662E82-3BA5-491B-943D-42F85F706201}" type="datetimeFigureOut">
              <a:rPr lang="fr-CH"/>
              <a:t>12.03.2026</a:t>
            </a:fld>
            <a:endParaRPr lang="fr-CH"/>
          </a:p>
        </p:txBody>
      </p:sp>
      <p:sp>
        <p:nvSpPr>
          <p:cNvPr id="120005873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fr-CH"/>
          </a:p>
        </p:txBody>
      </p:sp>
      <p:sp>
        <p:nvSpPr>
          <p:cNvPr id="2014721437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998F933-C738-410E-A24C-85301D93F6FF}" type="slidenum">
              <a:rPr lang="fr-CH"/>
              <a:t>‹Nr.›</a:t>
            </a:fld>
            <a:endParaRPr lang="fr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Titre vertical et text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98712867" name="Titre vertical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fr-FR"/>
              <a:t>Modifiez le style du titre</a:t>
            </a:r>
            <a:endParaRPr lang="fr-CH"/>
          </a:p>
        </p:txBody>
      </p:sp>
      <p:sp>
        <p:nvSpPr>
          <p:cNvPr id="1437384886" name="Espace réservé du texte vertical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CH"/>
          </a:p>
        </p:txBody>
      </p:sp>
      <p:sp>
        <p:nvSpPr>
          <p:cNvPr id="474224314" name="Espace réservé de la date 3"/>
          <p:cNvSpPr>
            <a:spLocks noGrp="1"/>
          </p:cNvSpPr>
          <p:nvPr>
            <p:ph type="dt" sz="half" idx="10"/>
          </p:nvPr>
        </p:nvSpPr>
        <p:spPr bwMode="auto">
          <a:xfrm>
            <a:off x="897467" y="6356349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D8662E82-3BA5-491B-943D-42F85F706201}" type="datetimeFigureOut">
              <a:rPr lang="fr-CH"/>
              <a:t>12.03.2026</a:t>
            </a:fld>
            <a:endParaRPr lang="fr-CH"/>
          </a:p>
        </p:txBody>
      </p:sp>
      <p:sp>
        <p:nvSpPr>
          <p:cNvPr id="375119264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fr-CH"/>
          </a:p>
        </p:txBody>
      </p:sp>
      <p:sp>
        <p:nvSpPr>
          <p:cNvPr id="1871921144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998F933-C738-410E-A24C-85301D93F6FF}" type="slidenum">
              <a:rPr lang="fr-CH"/>
              <a:t>‹Nr.›</a:t>
            </a:fld>
            <a:endParaRPr lang="fr-CH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userDrawn="1">
  <p:cSld name="1_Compara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57346393" name="Titre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fr-CH"/>
          </a:p>
        </p:txBody>
      </p:sp>
      <p:sp>
        <p:nvSpPr>
          <p:cNvPr id="903683411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976102652" name="Espace réservé du contenu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CH"/>
          </a:p>
        </p:txBody>
      </p:sp>
      <p:sp>
        <p:nvSpPr>
          <p:cNvPr id="345228328" name="Espace réservé du texte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1594450248" name="Espace réservé du contenu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CH"/>
          </a:p>
        </p:txBody>
      </p:sp>
      <p:sp>
        <p:nvSpPr>
          <p:cNvPr id="829470957" name="Espace réservé de la date 6"/>
          <p:cNvSpPr>
            <a:spLocks noGrp="1"/>
          </p:cNvSpPr>
          <p:nvPr>
            <p:ph type="dt" sz="half" idx="10"/>
          </p:nvPr>
        </p:nvSpPr>
        <p:spPr bwMode="auto">
          <a:xfrm>
            <a:off x="897467" y="6356349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D8662E82-3BA5-491B-943D-42F85F706201}" type="datetimeFigureOut">
              <a:rPr lang="fr-CH"/>
              <a:t>12.03.2026</a:t>
            </a:fld>
            <a:endParaRPr lang="fr-CH"/>
          </a:p>
        </p:txBody>
      </p:sp>
      <p:sp>
        <p:nvSpPr>
          <p:cNvPr id="596531340" name="Espace réservé du pied de page 7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fr-CH"/>
          </a:p>
        </p:txBody>
      </p:sp>
      <p:sp>
        <p:nvSpPr>
          <p:cNvPr id="1421332136" name="Espace réservé du numéro de diapositive 8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998F933-C738-410E-A24C-85301D93F6FF}" type="slidenum">
              <a:rPr lang="fr-CH"/>
              <a:t>‹Nr.›</a:t>
            </a:fld>
            <a:endParaRPr lang="fr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itr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17388899" name="Titre 1"/>
          <p:cNvSpPr>
            <a:spLocks noGrp="1"/>
          </p:cNvSpPr>
          <p:nvPr>
            <p:ph type="title"/>
          </p:nvPr>
        </p:nvSpPr>
        <p:spPr bwMode="auto">
          <a:xfrm>
            <a:off x="838200" y="736271"/>
            <a:ext cx="10515600" cy="954418"/>
          </a:xfrm>
        </p:spPr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fr-CH"/>
          </a:p>
        </p:txBody>
      </p:sp>
      <p:sp>
        <p:nvSpPr>
          <p:cNvPr id="1852998277" name="Espace réservé du contenu 2"/>
          <p:cNvSpPr>
            <a:spLocks noGrp="1"/>
          </p:cNvSpPr>
          <p:nvPr>
            <p:ph idx="1"/>
          </p:nvPr>
        </p:nvSpPr>
        <p:spPr bwMode="auto"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</a:defRPr>
            </a:lvl5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CH"/>
          </a:p>
        </p:txBody>
      </p:sp>
      <p:sp>
        <p:nvSpPr>
          <p:cNvPr id="1123634634" name="Espace réservé de la date 3"/>
          <p:cNvSpPr>
            <a:spLocks noGrp="1"/>
          </p:cNvSpPr>
          <p:nvPr>
            <p:ph type="dt" sz="half" idx="10"/>
          </p:nvPr>
        </p:nvSpPr>
        <p:spPr bwMode="auto">
          <a:xfrm>
            <a:off x="897467" y="6356349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/>
              <a:t>09.11.2021</a:t>
            </a:r>
            <a:endParaRPr/>
          </a:p>
        </p:txBody>
      </p:sp>
      <p:sp>
        <p:nvSpPr>
          <p:cNvPr id="2070508448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fr-CH"/>
          </a:p>
        </p:txBody>
      </p:sp>
      <p:sp>
        <p:nvSpPr>
          <p:cNvPr id="1867792610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998F933-C738-410E-A24C-85301D93F6FF}" type="slidenum">
              <a:rPr lang="fr-CH"/>
              <a:t>‹Nr.›</a:t>
            </a:fld>
            <a:endParaRPr lang="fr-CH"/>
          </a:p>
        </p:txBody>
      </p:sp>
      <p:sp>
        <p:nvSpPr>
          <p:cNvPr id="923199874" name="Espace réservé du texte 10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838200" y="365125"/>
            <a:ext cx="10451275" cy="310511"/>
          </a:xfrm>
        </p:spPr>
        <p:txBody>
          <a:bodyPr vert="horz" anchor="t"/>
          <a:lstStyle>
            <a:lvl1pPr marL="0" indent="0" algn="l"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>
              <a:defRPr/>
            </a:pPr>
            <a:r>
              <a:rPr lang="fr-FR"/>
              <a:t>Section</a:t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Titre de sec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11171201" name="Titre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fr-CH"/>
          </a:p>
        </p:txBody>
      </p:sp>
      <p:sp>
        <p:nvSpPr>
          <p:cNvPr id="1815939738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739225819" name="Espace réservé de la date 3"/>
          <p:cNvSpPr>
            <a:spLocks noGrp="1"/>
          </p:cNvSpPr>
          <p:nvPr>
            <p:ph type="dt" sz="half" idx="10"/>
          </p:nvPr>
        </p:nvSpPr>
        <p:spPr bwMode="auto">
          <a:xfrm>
            <a:off x="897467" y="6356349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D8662E82-3BA5-491B-943D-42F85F706201}" type="datetimeFigureOut">
              <a:rPr lang="fr-CH"/>
              <a:t>12.03.2026</a:t>
            </a:fld>
            <a:endParaRPr lang="fr-CH"/>
          </a:p>
        </p:txBody>
      </p:sp>
      <p:sp>
        <p:nvSpPr>
          <p:cNvPr id="1730466554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fr-CH"/>
          </a:p>
        </p:txBody>
      </p:sp>
      <p:sp>
        <p:nvSpPr>
          <p:cNvPr id="101810245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998F933-C738-410E-A24C-85301D93F6FF}" type="slidenum">
              <a:rPr lang="fr-CH"/>
              <a:t>‹Nr.›</a:t>
            </a:fld>
            <a:endParaRPr lang="fr-C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Deux contenu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90005351" name="Espace réservé du contenu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CH"/>
          </a:p>
        </p:txBody>
      </p:sp>
      <p:sp>
        <p:nvSpPr>
          <p:cNvPr id="1387214284" name="Espace réservé du contenu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CH"/>
          </a:p>
        </p:txBody>
      </p:sp>
      <p:sp>
        <p:nvSpPr>
          <p:cNvPr id="175774006" name="Espace réservé de la date 4"/>
          <p:cNvSpPr>
            <a:spLocks noGrp="1"/>
          </p:cNvSpPr>
          <p:nvPr>
            <p:ph type="dt" sz="half" idx="10"/>
          </p:nvPr>
        </p:nvSpPr>
        <p:spPr bwMode="auto">
          <a:xfrm>
            <a:off x="897467" y="6356349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D8662E82-3BA5-491B-943D-42F85F706201}" type="datetimeFigureOut">
              <a:rPr lang="fr-CH"/>
              <a:t>12.03.2026</a:t>
            </a:fld>
            <a:endParaRPr lang="fr-CH"/>
          </a:p>
        </p:txBody>
      </p:sp>
      <p:sp>
        <p:nvSpPr>
          <p:cNvPr id="651216158" name="Espace réservé du pied de page 5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fr-CH"/>
          </a:p>
        </p:txBody>
      </p:sp>
      <p:sp>
        <p:nvSpPr>
          <p:cNvPr id="1001563449" name="Espace réservé du numéro de diapositive 6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998F933-C738-410E-A24C-85301D93F6FF}" type="slidenum">
              <a:rPr lang="fr-CH"/>
              <a:t>‹Nr.›</a:t>
            </a:fld>
            <a:endParaRPr lang="fr-CH"/>
          </a:p>
        </p:txBody>
      </p:sp>
      <p:sp>
        <p:nvSpPr>
          <p:cNvPr id="1893988744" name="Espace réservé du texte 10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838200" y="365125"/>
            <a:ext cx="10451275" cy="310511"/>
          </a:xfrm>
        </p:spPr>
        <p:txBody>
          <a:bodyPr vert="horz" anchor="t"/>
          <a:lstStyle>
            <a:lvl1pPr marL="0" indent="0" algn="l"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>
              <a:defRPr/>
            </a:pPr>
            <a:r>
              <a:rPr lang="fr-FR"/>
              <a:t>Section</a:t>
            </a:r>
            <a:endParaRPr/>
          </a:p>
        </p:txBody>
      </p:sp>
      <p:sp>
        <p:nvSpPr>
          <p:cNvPr id="1822759071" name="Titre 1"/>
          <p:cNvSpPr>
            <a:spLocks noGrp="1"/>
          </p:cNvSpPr>
          <p:nvPr>
            <p:ph type="title"/>
          </p:nvPr>
        </p:nvSpPr>
        <p:spPr bwMode="auto">
          <a:xfrm>
            <a:off x="838200" y="736271"/>
            <a:ext cx="10515600" cy="954418"/>
          </a:xfrm>
        </p:spPr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fr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Compara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47292040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822607213" name="Espace réservé du contenu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CH"/>
          </a:p>
        </p:txBody>
      </p:sp>
      <p:sp>
        <p:nvSpPr>
          <p:cNvPr id="1044444328" name="Espace réservé du texte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395695200" name="Espace réservé du contenu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CH"/>
          </a:p>
        </p:txBody>
      </p:sp>
      <p:sp>
        <p:nvSpPr>
          <p:cNvPr id="1246184765" name="Espace réservé de la date 6"/>
          <p:cNvSpPr>
            <a:spLocks noGrp="1"/>
          </p:cNvSpPr>
          <p:nvPr>
            <p:ph type="dt" sz="half" idx="10"/>
          </p:nvPr>
        </p:nvSpPr>
        <p:spPr bwMode="auto">
          <a:xfrm>
            <a:off x="897467" y="6356349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D8662E82-3BA5-491B-943D-42F85F706201}" type="datetimeFigureOut">
              <a:rPr lang="fr-CH"/>
              <a:t>12.03.2026</a:t>
            </a:fld>
            <a:endParaRPr lang="fr-CH"/>
          </a:p>
        </p:txBody>
      </p:sp>
      <p:sp>
        <p:nvSpPr>
          <p:cNvPr id="756181326" name="Espace réservé du pied de page 7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fr-CH"/>
          </a:p>
        </p:txBody>
      </p:sp>
      <p:sp>
        <p:nvSpPr>
          <p:cNvPr id="255934480" name="Espace réservé du numéro de diapositive 8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998F933-C738-410E-A24C-85301D93F6FF}" type="slidenum">
              <a:rPr lang="fr-CH"/>
              <a:t>‹Nr.›</a:t>
            </a:fld>
            <a:endParaRPr lang="fr-CH"/>
          </a:p>
        </p:txBody>
      </p:sp>
      <p:sp>
        <p:nvSpPr>
          <p:cNvPr id="555849929" name="Espace réservé du texte 10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838200" y="365125"/>
            <a:ext cx="10451275" cy="310511"/>
          </a:xfrm>
        </p:spPr>
        <p:txBody>
          <a:bodyPr vert="horz" anchor="t"/>
          <a:lstStyle>
            <a:lvl1pPr marL="0" indent="0" algn="l"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>
              <a:defRPr/>
            </a:pPr>
            <a:r>
              <a:rPr lang="fr-FR"/>
              <a:t>Section</a:t>
            </a:r>
            <a:endParaRPr/>
          </a:p>
        </p:txBody>
      </p:sp>
      <p:sp>
        <p:nvSpPr>
          <p:cNvPr id="653060500" name="Titre 1"/>
          <p:cNvSpPr>
            <a:spLocks noGrp="1"/>
          </p:cNvSpPr>
          <p:nvPr>
            <p:ph type="title"/>
          </p:nvPr>
        </p:nvSpPr>
        <p:spPr bwMode="auto">
          <a:xfrm>
            <a:off x="838200" y="736271"/>
            <a:ext cx="10515600" cy="954418"/>
          </a:xfrm>
        </p:spPr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fr-C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Titre seu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58894426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fr-CH"/>
          </a:p>
        </p:txBody>
      </p:sp>
      <p:sp>
        <p:nvSpPr>
          <p:cNvPr id="1765489046" name="Espace réservé de la date 2"/>
          <p:cNvSpPr>
            <a:spLocks noGrp="1"/>
          </p:cNvSpPr>
          <p:nvPr>
            <p:ph type="dt" sz="half" idx="10"/>
          </p:nvPr>
        </p:nvSpPr>
        <p:spPr bwMode="auto">
          <a:xfrm>
            <a:off x="897467" y="6356349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D8662E82-3BA5-491B-943D-42F85F706201}" type="datetimeFigureOut">
              <a:rPr lang="fr-CH"/>
              <a:t>12.03.2026</a:t>
            </a:fld>
            <a:endParaRPr lang="fr-CH"/>
          </a:p>
        </p:txBody>
      </p:sp>
      <p:sp>
        <p:nvSpPr>
          <p:cNvPr id="790811954" name="Espace réservé du pied de page 3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fr-CH"/>
          </a:p>
        </p:txBody>
      </p:sp>
      <p:sp>
        <p:nvSpPr>
          <p:cNvPr id="1087681544" name="Espace réservé du numéro de diapositive 4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998F933-C738-410E-A24C-85301D93F6FF}" type="slidenum">
              <a:rPr lang="fr-CH"/>
              <a:t>‹Nr.›</a:t>
            </a:fld>
            <a:endParaRPr lang="fr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V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Contenu avec légen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04775682" name="Titr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fr-CH"/>
          </a:p>
        </p:txBody>
      </p:sp>
      <p:sp>
        <p:nvSpPr>
          <p:cNvPr id="1167882698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CH"/>
          </a:p>
        </p:txBody>
      </p:sp>
      <p:sp>
        <p:nvSpPr>
          <p:cNvPr id="1224611291" name="Espace réservé du texte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1222299786" name="Espace réservé de la date 4"/>
          <p:cNvSpPr>
            <a:spLocks noGrp="1"/>
          </p:cNvSpPr>
          <p:nvPr>
            <p:ph type="dt" sz="half" idx="10"/>
          </p:nvPr>
        </p:nvSpPr>
        <p:spPr bwMode="auto">
          <a:xfrm>
            <a:off x="897467" y="6356349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D8662E82-3BA5-491B-943D-42F85F706201}" type="datetimeFigureOut">
              <a:rPr lang="fr-CH"/>
              <a:t>12.03.2026</a:t>
            </a:fld>
            <a:endParaRPr lang="fr-CH"/>
          </a:p>
        </p:txBody>
      </p:sp>
      <p:sp>
        <p:nvSpPr>
          <p:cNvPr id="2002848869" name="Espace réservé du pied de page 5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fr-CH"/>
          </a:p>
        </p:txBody>
      </p:sp>
      <p:sp>
        <p:nvSpPr>
          <p:cNvPr id="781923769" name="Espace réservé du numéro de diapositive 6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998F933-C738-410E-A24C-85301D93F6FF}" type="slidenum">
              <a:rPr lang="fr-CH"/>
              <a:t>‹Nr.›</a:t>
            </a:fld>
            <a:endParaRPr lang="fr-C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Image avec légen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14361468" name="Titr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fr-CH"/>
          </a:p>
        </p:txBody>
      </p:sp>
      <p:sp>
        <p:nvSpPr>
          <p:cNvPr id="1662674318" name="Espace réservé pour une image 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fr-CH"/>
          </a:p>
        </p:txBody>
      </p:sp>
      <p:sp>
        <p:nvSpPr>
          <p:cNvPr id="1048326111" name="Espace réservé du texte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302136615" name="Espace réservé de la date 4"/>
          <p:cNvSpPr>
            <a:spLocks noGrp="1"/>
          </p:cNvSpPr>
          <p:nvPr>
            <p:ph type="dt" sz="half" idx="10"/>
          </p:nvPr>
        </p:nvSpPr>
        <p:spPr bwMode="auto">
          <a:xfrm>
            <a:off x="897467" y="6356349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D8662E82-3BA5-491B-943D-42F85F706201}" type="datetimeFigureOut">
              <a:rPr lang="fr-CH"/>
              <a:t>12.03.2026</a:t>
            </a:fld>
            <a:endParaRPr lang="fr-CH"/>
          </a:p>
        </p:txBody>
      </p:sp>
      <p:sp>
        <p:nvSpPr>
          <p:cNvPr id="392609109" name="Espace réservé du pied de page 5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fr-CH"/>
          </a:p>
        </p:txBody>
      </p:sp>
      <p:sp>
        <p:nvSpPr>
          <p:cNvPr id="134046917" name="Espace réservé du numéro de diapositive 6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998F933-C738-410E-A24C-85301D93F6FF}" type="slidenum">
              <a:rPr lang="fr-CH"/>
              <a:t>‹Nr.›</a:t>
            </a:fld>
            <a:endParaRPr lang="fr-C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50803227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fr-FR"/>
              <a:t>Modifiez le style du titre</a:t>
            </a:r>
            <a:endParaRPr lang="fr-CH"/>
          </a:p>
        </p:txBody>
      </p:sp>
      <p:sp>
        <p:nvSpPr>
          <p:cNvPr id="174487347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CH"/>
          </a:p>
        </p:txBody>
      </p:sp>
      <p:sp>
        <p:nvSpPr>
          <p:cNvPr id="372795632" name="ZoneTexte 15"/>
          <p:cNvSpPr txBox="1"/>
          <p:nvPr userDrawn="1"/>
        </p:nvSpPr>
        <p:spPr bwMode="auto">
          <a:xfrm>
            <a:off x="7442622" y="6385023"/>
            <a:ext cx="3921250" cy="30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defRPr/>
            </a:pPr>
            <a:r>
              <a:rPr lang="fr-CH" sz="1400" b="0" i="0" u="none" strike="noStrike" cap="none" spc="0" dirty="0">
                <a:solidFill>
                  <a:schemeClr val="accent6"/>
                </a:solidFill>
                <a:latin typeface="Century Gothic"/>
                <a:ea typeface="Century Gothic"/>
                <a:cs typeface="Century Gothic"/>
              </a:rPr>
              <a:t>negawattsuisse.org</a:t>
            </a:r>
            <a:r>
              <a:rPr lang="fr-CH" sz="1400" dirty="0">
                <a:solidFill>
                  <a:schemeClr val="accent6"/>
                </a:solidFill>
                <a:latin typeface="Century Gothic"/>
              </a:rPr>
              <a:t>, </a:t>
            </a:r>
            <a:r>
              <a:rPr lang="fr-CH" sz="1400" dirty="0" err="1">
                <a:solidFill>
                  <a:schemeClr val="accent6"/>
                </a:solidFill>
                <a:latin typeface="Century Gothic"/>
              </a:rPr>
              <a:t>am</a:t>
            </a:r>
            <a:r>
              <a:rPr lang="fr-CH" sz="1400" dirty="0">
                <a:solidFill>
                  <a:schemeClr val="accent6"/>
                </a:solidFill>
                <a:latin typeface="Century Gothic"/>
              </a:rPr>
              <a:t> 11. März 2026</a:t>
            </a:r>
            <a:endParaRPr dirty="0"/>
          </a:p>
        </p:txBody>
      </p:sp>
      <p:sp>
        <p:nvSpPr>
          <p:cNvPr id="210835928" name="ZoneTexte 9"/>
          <p:cNvSpPr txBox="1"/>
          <p:nvPr userDrawn="1"/>
        </p:nvSpPr>
        <p:spPr bwMode="auto">
          <a:xfrm>
            <a:off x="838197" y="6385023"/>
            <a:ext cx="4423725" cy="30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defRPr/>
            </a:pPr>
            <a:r>
              <a:rPr lang="fr-CH" sz="1400" dirty="0">
                <a:solidFill>
                  <a:schemeClr val="accent6"/>
                </a:solidFill>
                <a:latin typeface="Century Gothic"/>
              </a:rPr>
              <a:t>David Moreau</a:t>
            </a:r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accent1"/>
          </a:solidFill>
          <a:latin typeface="Century Gothic"/>
          <a:ea typeface="+mj-ea"/>
          <a:cs typeface="+mj-cs"/>
        </a:defRPr>
      </a:lvl1pPr>
    </p:titleStyle>
    <p:bodyStyle>
      <a:lvl1pPr marL="228600" indent="-228600" algn="l" defTabSz="914400">
        <a:lnSpc>
          <a:spcPct val="150000"/>
        </a:lnSpc>
        <a:spcBef>
          <a:spcPts val="1000"/>
        </a:spcBef>
        <a:buFont typeface="Arial"/>
        <a:buChar char="•"/>
        <a:defRPr sz="2800">
          <a:solidFill>
            <a:schemeClr val="bg2">
              <a:lumMod val="25000"/>
            </a:schemeClr>
          </a:solidFill>
          <a:latin typeface="Century Gothic"/>
          <a:ea typeface="+mn-ea"/>
          <a:cs typeface="+mn-cs"/>
        </a:defRPr>
      </a:lvl1pPr>
      <a:lvl2pPr marL="685800" indent="-228600" algn="l" defTabSz="914400">
        <a:lnSpc>
          <a:spcPct val="150000"/>
        </a:lnSpc>
        <a:spcBef>
          <a:spcPts val="500"/>
        </a:spcBef>
        <a:buFont typeface="Arial"/>
        <a:buChar char="•"/>
        <a:defRPr sz="2400">
          <a:solidFill>
            <a:schemeClr val="bg2">
              <a:lumMod val="25000"/>
            </a:schemeClr>
          </a:solidFill>
          <a:latin typeface="Century Gothic"/>
          <a:ea typeface="+mn-ea"/>
          <a:cs typeface="+mn-cs"/>
        </a:defRPr>
      </a:lvl2pPr>
      <a:lvl3pPr marL="1143000" indent="-228600" algn="l" defTabSz="914400">
        <a:lnSpc>
          <a:spcPct val="150000"/>
        </a:lnSpc>
        <a:spcBef>
          <a:spcPts val="500"/>
        </a:spcBef>
        <a:buFont typeface="Arial"/>
        <a:buChar char="•"/>
        <a:defRPr sz="2000">
          <a:solidFill>
            <a:schemeClr val="bg2">
              <a:lumMod val="25000"/>
            </a:schemeClr>
          </a:solidFill>
          <a:latin typeface="Century Gothic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bg2">
              <a:lumMod val="25000"/>
            </a:schemeClr>
          </a:solidFill>
          <a:latin typeface="Century Gothic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bg2">
              <a:lumMod val="25000"/>
            </a:schemeClr>
          </a:solidFill>
          <a:latin typeface="Century Gothic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e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53577332" name="Sous-titre 5"/>
          <p:cNvSpPr>
            <a:spLocks noGrp="1"/>
          </p:cNvSpPr>
          <p:nvPr>
            <p:ph type="subTitle" idx="1"/>
          </p:nvPr>
        </p:nvSpPr>
        <p:spPr bwMode="auto">
          <a:xfrm>
            <a:off x="1765464" y="3326146"/>
            <a:ext cx="8661070" cy="1655762"/>
          </a:xfrm>
        </p:spPr>
        <p:txBody>
          <a:bodyPr/>
          <a:lstStyle/>
          <a:p>
            <a:pPr>
              <a:lnSpc>
                <a:spcPct val="100000"/>
              </a:lnSpc>
              <a:defRPr/>
            </a:pPr>
            <a:r>
              <a:rPr lang="fr-FR" sz="2400" b="0" i="0" u="none" strike="noStrike" cap="none" spc="0" dirty="0">
                <a:solidFill>
                  <a:schemeClr val="accent1"/>
                </a:solidFill>
                <a:latin typeface="Aptos"/>
                <a:ea typeface="Aptos"/>
                <a:cs typeface="Aptos"/>
              </a:rPr>
              <a:t>De la théorie à la pratique</a:t>
            </a:r>
          </a:p>
          <a:p>
            <a:pPr>
              <a:lnSpc>
                <a:spcPct val="100000"/>
              </a:lnSpc>
              <a:defRPr/>
            </a:pPr>
            <a:r>
              <a:rPr lang="fr-FR" dirty="0">
                <a:solidFill>
                  <a:schemeClr val="accent1"/>
                </a:solidFill>
                <a:latin typeface="Aptos"/>
              </a:rPr>
              <a:t>Vos activités et besoins</a:t>
            </a:r>
            <a:endParaRPr dirty="0">
              <a:solidFill>
                <a:schemeClr val="accent1"/>
              </a:solidFill>
            </a:endParaRPr>
          </a:p>
        </p:txBody>
      </p:sp>
      <p:sp>
        <p:nvSpPr>
          <p:cNvPr id="1453162056" name="Titre 4"/>
          <p:cNvSpPr>
            <a:spLocks noGrp="1"/>
          </p:cNvSpPr>
          <p:nvPr>
            <p:ph type="title"/>
          </p:nvPr>
        </p:nvSpPr>
        <p:spPr bwMode="auto">
          <a:xfrm>
            <a:off x="838198" y="1996586"/>
            <a:ext cx="10515600" cy="1533749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>
              <a:lnSpc>
                <a:spcPct val="88000"/>
              </a:lnSpc>
              <a:defRPr/>
            </a:pPr>
            <a:r>
              <a:rPr lang="de-CH" dirty="0"/>
              <a:t>La </a:t>
            </a:r>
            <a:r>
              <a:rPr lang="de-CH" dirty="0" err="1"/>
              <a:t>sobriété</a:t>
            </a:r>
            <a:endParaRPr lang="fr-CH" sz="4000" b="0" i="0" u="none" strike="noStrike" cap="none" spc="0" dirty="0">
              <a:solidFill>
                <a:schemeClr val="accent1"/>
              </a:solidFill>
              <a:latin typeface="Century Gothic"/>
              <a:cs typeface="Century Gothic"/>
            </a:endParaRPr>
          </a:p>
        </p:txBody>
      </p:sp>
      <p:pic>
        <p:nvPicPr>
          <p:cNvPr id="2006843687" name="Image 1042513738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>
            <a:off x="9063484" y="4981908"/>
            <a:ext cx="1450214" cy="725107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BE1B2AD6-7759-CCAB-70EC-65AD2DFEDE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47529" y="4812955"/>
            <a:ext cx="2232248" cy="93010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5661EE-3491-5FCE-B28E-3BD6279C3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Tour de table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CADD93F-71F9-FBA9-04A2-CDBE623FDE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dirty="0"/>
              <a:t>Quelles sont vos connaissances de la sobriété?</a:t>
            </a:r>
          </a:p>
          <a:p>
            <a:r>
              <a:rPr lang="fr-CH" dirty="0"/>
              <a:t>Quelles actions connaissez-vous? Ou sur quelles actions travaillez-vous?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069EF91-909C-CF54-B3AC-2B548F9D497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55000" lnSpcReduction="20000"/>
          </a:bodyPr>
          <a:lstStyle/>
          <a:p>
            <a:r>
              <a:rPr lang="fr-CH" dirty="0"/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9601643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6F3DB9-E250-4440-32E8-7C1B0DD4B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Energy </a:t>
            </a:r>
            <a:r>
              <a:rPr lang="fr-CH" dirty="0" err="1"/>
              <a:t>saver</a:t>
            </a:r>
            <a:endParaRPr lang="fr-CH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71CC242-C1D0-4A9A-3E91-5A5CE7DD79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dirty="0"/>
              <a:t>Quels sont vos besoins?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ECC8C0A-850B-1CCA-1568-E165D02E551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55000" lnSpcReduction="20000"/>
          </a:bodyPr>
          <a:lstStyle/>
          <a:p>
            <a:r>
              <a:rPr lang="fr-CH" dirty="0"/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12288518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95506152-E802-833A-9E53-CB720BB79116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53577332" name="Sous-titre 5">
            <a:extLst>
              <a:ext uri="{FF2B5EF4-FFF2-40B4-BE49-F238E27FC236}">
                <a16:creationId xmlns:a16="http://schemas.microsoft.com/office/drawing/2014/main" id="{E5C8B64C-C14F-1BDA-110F-442D78479780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1765464" y="3326146"/>
            <a:ext cx="8661070" cy="1655762"/>
          </a:xfrm>
        </p:spPr>
        <p:txBody>
          <a:bodyPr/>
          <a:lstStyle/>
          <a:p>
            <a:pPr>
              <a:lnSpc>
                <a:spcPct val="100000"/>
              </a:lnSpc>
              <a:defRPr/>
            </a:pPr>
            <a:r>
              <a:rPr lang="de-DE" dirty="0">
                <a:solidFill>
                  <a:schemeClr val="accent1"/>
                </a:solidFill>
                <a:latin typeface="Aptos"/>
                <a:ea typeface="Aptos"/>
                <a:cs typeface="Aptos"/>
              </a:rPr>
              <a:t>Von der Theorie zur Praxis</a:t>
            </a:r>
          </a:p>
          <a:p>
            <a:pPr>
              <a:lnSpc>
                <a:spcPct val="100000"/>
              </a:lnSpc>
              <a:defRPr/>
            </a:pPr>
            <a:r>
              <a:rPr lang="de-DE" dirty="0">
                <a:solidFill>
                  <a:schemeClr val="accent1"/>
                </a:solidFill>
                <a:latin typeface="Aptos"/>
                <a:ea typeface="Aptos"/>
                <a:cs typeface="Aptos"/>
              </a:rPr>
              <a:t>Ihre Aktivitäten und Bedürfnisse</a:t>
            </a:r>
            <a:endParaRPr dirty="0">
              <a:solidFill>
                <a:schemeClr val="accent1"/>
              </a:solidFill>
            </a:endParaRPr>
          </a:p>
        </p:txBody>
      </p:sp>
      <p:sp>
        <p:nvSpPr>
          <p:cNvPr id="1453162056" name="Titre 4">
            <a:extLst>
              <a:ext uri="{FF2B5EF4-FFF2-40B4-BE49-F238E27FC236}">
                <a16:creationId xmlns:a16="http://schemas.microsoft.com/office/drawing/2014/main" id="{83EBC39B-4BC8-2F2D-053F-A7FD58ACFAB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198" y="1996586"/>
            <a:ext cx="10515600" cy="1533749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>
              <a:lnSpc>
                <a:spcPct val="88000"/>
              </a:lnSpc>
              <a:defRPr/>
            </a:pPr>
            <a:r>
              <a:rPr lang="de-CH" dirty="0"/>
              <a:t>Die Suffizienz</a:t>
            </a:r>
            <a:endParaRPr lang="fr-CH" sz="4000" b="0" i="0" u="none" strike="noStrike" cap="none" spc="0" dirty="0">
              <a:solidFill>
                <a:schemeClr val="accent1"/>
              </a:solidFill>
              <a:latin typeface="Century Gothic"/>
              <a:cs typeface="Century Gothic"/>
            </a:endParaRPr>
          </a:p>
        </p:txBody>
      </p:sp>
      <p:pic>
        <p:nvPicPr>
          <p:cNvPr id="2006843687" name="Image 1042513738">
            <a:extLst>
              <a:ext uri="{FF2B5EF4-FFF2-40B4-BE49-F238E27FC236}">
                <a16:creationId xmlns:a16="http://schemas.microsoft.com/office/drawing/2014/main" id="{8E7F824E-13E1-8C92-21E2-62DC08450B3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>
            <a:off x="9063484" y="4981908"/>
            <a:ext cx="1450214" cy="725107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3F7DD75E-BB37-D7B8-A039-19947EF129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47529" y="4812955"/>
            <a:ext cx="2232248" cy="930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869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78214754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CH" dirty="0"/>
              <a:t>Plan des Workshops</a:t>
            </a:r>
            <a:endParaRPr dirty="0"/>
          </a:p>
        </p:txBody>
      </p:sp>
      <p:sp>
        <p:nvSpPr>
          <p:cNvPr id="875143582" name="Espace réservé du contenu 2"/>
          <p:cNvSpPr>
            <a:spLocks noGrp="1"/>
          </p:cNvSpPr>
          <p:nvPr>
            <p:ph idx="1"/>
          </p:nvPr>
        </p:nvSpPr>
        <p:spPr bwMode="auto"/>
        <p:txBody>
          <a:bodyPr>
            <a:normAutofit lnSpcReduction="10000"/>
          </a:bodyPr>
          <a:lstStyle/>
          <a:p>
            <a:r>
              <a:rPr lang="fr-CH" dirty="0" err="1"/>
              <a:t>Präsentation</a:t>
            </a:r>
            <a:endParaRPr lang="fr-CH" dirty="0"/>
          </a:p>
          <a:p>
            <a:pPr lvl="1"/>
            <a:r>
              <a:rPr lang="fr-CH" dirty="0" err="1"/>
              <a:t>Definition</a:t>
            </a:r>
            <a:endParaRPr lang="fr-CH" dirty="0"/>
          </a:p>
          <a:p>
            <a:pPr lvl="1"/>
            <a:r>
              <a:rPr lang="fr-CH" dirty="0" err="1"/>
              <a:t>Szenario</a:t>
            </a:r>
            <a:endParaRPr lang="fr-CH" dirty="0"/>
          </a:p>
          <a:p>
            <a:pPr lvl="1"/>
            <a:r>
              <a:rPr lang="fr-CH" dirty="0" err="1"/>
              <a:t>Umsetzung</a:t>
            </a:r>
            <a:endParaRPr lang="fr-CH" dirty="0"/>
          </a:p>
          <a:p>
            <a:r>
              <a:rPr lang="de-DE" dirty="0"/>
              <a:t>Diskussion</a:t>
            </a:r>
          </a:p>
          <a:p>
            <a:pPr lvl="1"/>
            <a:r>
              <a:rPr lang="de-DE" dirty="0"/>
              <a:t>Ihre Kenntnisse und Tätigkeiten?</a:t>
            </a:r>
          </a:p>
          <a:p>
            <a:pPr lvl="1"/>
            <a:r>
              <a:rPr lang="de-DE" dirty="0"/>
              <a:t>Ihre Bedürfnisse?</a:t>
            </a:r>
            <a:endParaRPr lang="fr-CH" dirty="0"/>
          </a:p>
        </p:txBody>
      </p:sp>
      <p:sp>
        <p:nvSpPr>
          <p:cNvPr id="340309340" name="Espace réservé du texte 3"/>
          <p:cNvSpPr>
            <a:spLocks noGrp="1"/>
          </p:cNvSpPr>
          <p:nvPr>
            <p:ph type="body" sz="quarter" idx="13"/>
          </p:nvPr>
        </p:nvSpPr>
        <p:spPr bwMode="auto"/>
        <p:txBody>
          <a:bodyPr>
            <a:normAutofit fontScale="55000" lnSpcReduction="20000"/>
          </a:bodyPr>
          <a:lstStyle/>
          <a:p>
            <a:pPr>
              <a:defRPr/>
            </a:pPr>
            <a:endParaRPr lang="fr-CH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422F13-B778-3D97-3746-0637717C4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err="1"/>
              <a:t>Definition</a:t>
            </a:r>
            <a:r>
              <a:rPr lang="fr-CH" dirty="0"/>
              <a:t> von négaWatt Schweiz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1CD8A18-DB6D-96E8-F9F9-FB1E0490E3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dirty="0"/>
              <a:t>Suffizienz ist ein freiwilliger, organisierter und kollektiver Ansatz, der darin besteht, unsere Nutzung von Energie und natürlichen Ressourcen zu hinterfragen und weiterzuentwickeln, um das „Well-</a:t>
            </a:r>
            <a:r>
              <a:rPr lang="de-DE" dirty="0" err="1"/>
              <a:t>being</a:t>
            </a:r>
            <a:r>
              <a:rPr lang="de-DE" dirty="0"/>
              <a:t>“ innerhalb der planetaren Grenzen sicherzustellen. Suffizienz ermöglicht insbesondere die Reduzierung unserer Treibhausgasemissionen und unseres Energieverbrauchs durch eine langfristige Veränderung unserer Lebensstile, kollektiven Organisationsformen und Vorstellungen.</a:t>
            </a:r>
            <a:endParaRPr lang="fr-CH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34C0184-ECE3-614F-1A95-21C506EAD4C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55000" lnSpcReduction="20000"/>
          </a:bodyPr>
          <a:lstStyle/>
          <a:p>
            <a:r>
              <a:rPr lang="fr-CH" dirty="0" err="1"/>
              <a:t>Definition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7559387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FF7EE6-8EF0-7BCC-DC14-0D3BB4D4B7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BDA08C-5C38-83D0-0040-11FF48FFA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Energie </a:t>
            </a:r>
            <a:r>
              <a:rPr lang="fr-CH" dirty="0" err="1"/>
              <a:t>Szenario</a:t>
            </a:r>
            <a:endParaRPr lang="fr-CH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9E5E189-F337-F701-C9CA-5BC808B6440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55000" lnSpcReduction="20000"/>
          </a:bodyPr>
          <a:lstStyle/>
          <a:p>
            <a:r>
              <a:rPr lang="fr-CH" dirty="0" err="1"/>
              <a:t>Szenario</a:t>
            </a:r>
            <a:endParaRPr lang="fr-CH" dirty="0"/>
          </a:p>
        </p:txBody>
      </p:sp>
      <p:graphicFrame>
        <p:nvGraphicFramePr>
          <p:cNvPr id="5" name="Espace réservé du contenu 13">
            <a:extLst>
              <a:ext uri="{FF2B5EF4-FFF2-40B4-BE49-F238E27FC236}">
                <a16:creationId xmlns:a16="http://schemas.microsoft.com/office/drawing/2014/main" id="{BDBB08A7-1731-D753-ACB1-7F6ADB38BE3E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200331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339646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0AB522BF-5981-83CA-170D-BE6D38A36CE6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06963639" name="Titre 1">
            <a:extLst>
              <a:ext uri="{FF2B5EF4-FFF2-40B4-BE49-F238E27FC236}">
                <a16:creationId xmlns:a16="http://schemas.microsoft.com/office/drawing/2014/main" id="{2BA21B5A-0317-1E00-F581-D439BB85B971}"/>
              </a:ext>
            </a:extLst>
          </p:cNvPr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fr-CH" dirty="0" err="1"/>
              <a:t>Suffizienz</a:t>
            </a:r>
            <a:r>
              <a:rPr lang="fr-CH" dirty="0"/>
              <a:t>: </a:t>
            </a:r>
            <a:r>
              <a:rPr lang="fr-CH" dirty="0" err="1"/>
              <a:t>Vorteile</a:t>
            </a:r>
            <a:endParaRPr dirty="0"/>
          </a:p>
        </p:txBody>
      </p:sp>
      <p:sp>
        <p:nvSpPr>
          <p:cNvPr id="864493168" name="Espace réservé du contenu 2">
            <a:extLst>
              <a:ext uri="{FF2B5EF4-FFF2-40B4-BE49-F238E27FC236}">
                <a16:creationId xmlns:a16="http://schemas.microsoft.com/office/drawing/2014/main" id="{739D5CB3-00CD-751E-46A7-E2F28E63F524}"/>
              </a:ext>
            </a:extLst>
          </p:cNvPr>
          <p:cNvSpPr>
            <a:spLocks noGrp="1"/>
          </p:cNvSpPr>
          <p:nvPr>
            <p:ph idx="1"/>
          </p:nvPr>
        </p:nvSpPr>
        <p:spPr bwMode="auto"/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de-DE" dirty="0"/>
              <a:t>Erleichterung des Ausstiegs aus fossilen und spaltbaren Energien, da es einfacher ist, einen „geringen” Bedarf mit erneuerbaren Energien zu decken.</a:t>
            </a:r>
          </a:p>
          <a:p>
            <a:pPr>
              <a:defRPr/>
            </a:pPr>
            <a:r>
              <a:rPr lang="de-DE" dirty="0"/>
              <a:t>Ein Energiesystem, das</a:t>
            </a:r>
          </a:p>
          <a:p>
            <a:pPr lvl="1">
              <a:defRPr/>
            </a:pPr>
            <a:r>
              <a:rPr lang="de-DE" dirty="0"/>
              <a:t>autonom (europäisch)</a:t>
            </a:r>
          </a:p>
          <a:p>
            <a:pPr lvl="1">
              <a:defRPr/>
            </a:pPr>
            <a:r>
              <a:rPr lang="de-DE" dirty="0"/>
              <a:t>robust (Netz und Speicherung)</a:t>
            </a:r>
          </a:p>
          <a:p>
            <a:pPr lvl="1">
              <a:defRPr/>
            </a:pPr>
            <a:r>
              <a:rPr lang="de-DE" dirty="0"/>
              <a:t>mit geringeren Auswirkungen (Rohstoffe, Treibhausgase, Landschaft usw.)</a:t>
            </a:r>
          </a:p>
          <a:p>
            <a:pPr lvl="1">
              <a:defRPr/>
            </a:pPr>
            <a:r>
              <a:rPr lang="de-DE" dirty="0"/>
              <a:t>den Übergang beschleunigt</a:t>
            </a:r>
          </a:p>
          <a:p>
            <a:pPr lvl="1">
              <a:defRPr/>
            </a:pPr>
            <a:r>
              <a:rPr lang="de-DE" dirty="0"/>
              <a:t>eine gerechtere Gesellschaft schafft.</a:t>
            </a:r>
            <a:endParaRPr lang="fr-CH" dirty="0"/>
          </a:p>
        </p:txBody>
      </p:sp>
      <p:sp>
        <p:nvSpPr>
          <p:cNvPr id="1557355191" name="Espace réservé du texte 3">
            <a:extLst>
              <a:ext uri="{FF2B5EF4-FFF2-40B4-BE49-F238E27FC236}">
                <a16:creationId xmlns:a16="http://schemas.microsoft.com/office/drawing/2014/main" id="{FCEC7308-1D0A-BFBE-66BB-FEAC14F031C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auto"/>
        <p:txBody>
          <a:bodyPr>
            <a:normAutofit fontScale="55000" lnSpcReduction="20000"/>
          </a:bodyPr>
          <a:lstStyle/>
          <a:p>
            <a:pPr>
              <a:defRPr/>
            </a:pPr>
            <a:r>
              <a:rPr lang="fr-CH" dirty="0" err="1"/>
              <a:t>Umsetzung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72576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EAE2CA27-A309-794A-6680-F5FF3F069C96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56550849" name="Espace réservé du texte 7">
            <a:extLst>
              <a:ext uri="{FF2B5EF4-FFF2-40B4-BE49-F238E27FC236}">
                <a16:creationId xmlns:a16="http://schemas.microsoft.com/office/drawing/2014/main" id="{339ED253-01BF-0C37-1950-56257B11714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auto"/>
        <p:txBody>
          <a:bodyPr>
            <a:normAutofit fontScale="55000" lnSpcReduction="20000"/>
          </a:bodyPr>
          <a:lstStyle/>
          <a:p>
            <a:pPr>
              <a:defRPr/>
            </a:pPr>
            <a:r>
              <a:rPr lang="fr-CH" dirty="0" err="1"/>
              <a:t>Umsetzung</a:t>
            </a:r>
            <a:endParaRPr dirty="0"/>
          </a:p>
        </p:txBody>
      </p:sp>
      <p:sp>
        <p:nvSpPr>
          <p:cNvPr id="1890600801" name="Titre 1">
            <a:extLst>
              <a:ext uri="{FF2B5EF4-FFF2-40B4-BE49-F238E27FC236}">
                <a16:creationId xmlns:a16="http://schemas.microsoft.com/office/drawing/2014/main" id="{6B70549E-EB6B-202D-A907-08C7690FAAB1}"/>
              </a:ext>
            </a:extLst>
          </p:cNvPr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de-CH" dirty="0"/>
              <a:t>Einzelpersonen oder Kollektiv?</a:t>
            </a:r>
            <a:endParaRPr dirty="0"/>
          </a:p>
        </p:txBody>
      </p:sp>
      <p:sp>
        <p:nvSpPr>
          <p:cNvPr id="887910872" name="Espace réservé du contenu 2">
            <a:extLst>
              <a:ext uri="{FF2B5EF4-FFF2-40B4-BE49-F238E27FC236}">
                <a16:creationId xmlns:a16="http://schemas.microsoft.com/office/drawing/2014/main" id="{8B13C3C1-5A33-EE10-5576-9737BECABFB3}"/>
              </a:ext>
            </a:extLst>
          </p:cNvPr>
          <p:cNvSpPr txBox="1"/>
          <p:nvPr/>
        </p:nvSpPr>
        <p:spPr bwMode="auto">
          <a:xfrm>
            <a:off x="836610" y="1628800"/>
            <a:ext cx="10515601" cy="136815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>
              <a:lnSpc>
                <a:spcPct val="15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bg2">
                    <a:lumMod val="25000"/>
                  </a:schemeClr>
                </a:solidFill>
                <a:latin typeface="Century Gothic"/>
                <a:ea typeface="+mn-ea"/>
                <a:cs typeface="+mn-cs"/>
              </a:defRPr>
            </a:lvl1pPr>
            <a:lvl2pPr marL="685800" indent="-228600" algn="l" defTabSz="914400">
              <a:lnSpc>
                <a:spcPct val="15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bg2">
                    <a:lumMod val="25000"/>
                  </a:schemeClr>
                </a:solidFill>
                <a:latin typeface="Century Gothic"/>
                <a:ea typeface="+mn-ea"/>
                <a:cs typeface="+mn-cs"/>
              </a:defRPr>
            </a:lvl2pPr>
            <a:lvl3pPr marL="1143000" indent="-228600" algn="l" defTabSz="914400">
              <a:lnSpc>
                <a:spcPct val="15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bg2">
                    <a:lumMod val="25000"/>
                  </a:schemeClr>
                </a:solidFill>
                <a:latin typeface="Century Gothic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bg2">
                    <a:lumMod val="25000"/>
                  </a:schemeClr>
                </a:solidFill>
                <a:latin typeface="Century Gothic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bg2">
                    <a:lumMod val="25000"/>
                  </a:schemeClr>
                </a:solidFill>
                <a:latin typeface="Century Gothic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b="1" dirty="0"/>
              <a:t>Energieverbrauch für Heizung (30%) = </a:t>
            </a:r>
            <a:endParaRPr lang="de-DE" dirty="0"/>
          </a:p>
          <a:p>
            <a:pPr lvl="1">
              <a:defRPr/>
            </a:pPr>
            <a:r>
              <a:rPr lang="de-DE" dirty="0"/>
              <a:t>Fläche * </a:t>
            </a:r>
          </a:p>
          <a:p>
            <a:pPr lvl="1">
              <a:defRPr/>
            </a:pPr>
            <a:r>
              <a:rPr lang="de-DE" dirty="0"/>
              <a:t>Energieeffizienz des Gebäudes (</a:t>
            </a:r>
            <a:r>
              <a:rPr lang="de-DE" dirty="0" err="1"/>
              <a:t>gemäss</a:t>
            </a:r>
            <a:r>
              <a:rPr lang="de-DE" dirty="0"/>
              <a:t> Heiztemperatur)</a:t>
            </a:r>
            <a:endParaRPr dirty="0"/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46A89D2C-4EC6-1E98-A7DB-5B110CCF20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5168254"/>
              </p:ext>
            </p:extLst>
          </p:nvPr>
        </p:nvGraphicFramePr>
        <p:xfrm>
          <a:off x="405777" y="3076685"/>
          <a:ext cx="11377265" cy="329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6340">
                  <a:extLst>
                    <a:ext uri="{9D8B030D-6E8A-4147-A177-3AD203B41FA5}">
                      <a16:colId xmlns:a16="http://schemas.microsoft.com/office/drawing/2014/main" val="1563066680"/>
                    </a:ext>
                  </a:extLst>
                </a:gridCol>
                <a:gridCol w="3888432">
                  <a:extLst>
                    <a:ext uri="{9D8B030D-6E8A-4147-A177-3AD203B41FA5}">
                      <a16:colId xmlns:a16="http://schemas.microsoft.com/office/drawing/2014/main" val="2646696090"/>
                    </a:ext>
                  </a:extLst>
                </a:gridCol>
                <a:gridCol w="5872493">
                  <a:extLst>
                    <a:ext uri="{9D8B030D-6E8A-4147-A177-3AD203B41FA5}">
                      <a16:colId xmlns:a16="http://schemas.microsoft.com/office/drawing/2014/main" val="15428357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CH" dirty="0" err="1"/>
                        <a:t>Wohnung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err="1"/>
                        <a:t>Individuen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/>
                        <a:t>Gesellschaft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74943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H" b="1" dirty="0" err="1"/>
                        <a:t>Temperatur</a:t>
                      </a:r>
                      <a:endParaRPr lang="fr-C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 dirty="0"/>
                        <a:t>Öko-Wohnung (Sensibilisierung der Haushalte)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 dirty="0"/>
                        <a:t>Energie ist knapp, verschwenden wir sie nicht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CH" dirty="0" err="1"/>
                        <a:t>Weiterbildungen</a:t>
                      </a:r>
                      <a:r>
                        <a:rPr lang="fr-CH" dirty="0"/>
                        <a:t> </a:t>
                      </a:r>
                      <a:r>
                        <a:rPr lang="fr-CH" dirty="0" err="1"/>
                        <a:t>im</a:t>
                      </a:r>
                      <a:r>
                        <a:rPr lang="fr-CH" dirty="0"/>
                        <a:t> </a:t>
                      </a:r>
                      <a:r>
                        <a:rPr lang="fr-CH" dirty="0" err="1"/>
                        <a:t>Baubereich</a:t>
                      </a:r>
                      <a:endParaRPr lang="fr-CH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CH" dirty="0" err="1"/>
                        <a:t>Heizungsnormen</a:t>
                      </a:r>
                      <a:endParaRPr lang="fr-CH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CH" dirty="0" err="1"/>
                        <a:t>Quartiersaktivierung</a:t>
                      </a:r>
                      <a:r>
                        <a:rPr lang="fr-CH" dirty="0"/>
                        <a:t> (Enoki)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88430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H" b="1" dirty="0" err="1"/>
                        <a:t>Fläche</a:t>
                      </a:r>
                      <a:endParaRPr lang="fr-C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de-DE" dirty="0"/>
                        <a:t>Gemeinsame Nutzung von Räumen (Büros, Spielzimmer, Gästezimmer), z.B. in Genossenschaften.</a:t>
                      </a:r>
                    </a:p>
                    <a:p>
                      <a:pPr>
                        <a:defRPr/>
                      </a:pPr>
                      <a:r>
                        <a:rPr lang="de-DE" dirty="0"/>
                        <a:t>Flächennormen für Wohnraum, z.B. in Genossenschaften.</a:t>
                      </a:r>
                    </a:p>
                    <a:p>
                      <a:pPr>
                        <a:defRPr/>
                      </a:pPr>
                      <a:r>
                        <a:rPr lang="de-DE" dirty="0"/>
                        <a:t>Tausch von Wohnungen (Lausanne).</a:t>
                      </a:r>
                    </a:p>
                    <a:p>
                      <a:pPr>
                        <a:defRPr/>
                      </a:pPr>
                      <a:r>
                        <a:rPr lang="de-DE" dirty="0"/>
                        <a:t>20%  Zweitwohnungen (2012)</a:t>
                      </a:r>
                    </a:p>
                    <a:p>
                      <a:pPr>
                        <a:defRPr/>
                      </a:pPr>
                      <a:r>
                        <a:rPr lang="de-DE" dirty="0"/>
                        <a:t>Revision RPG 2013, 15 Jahre Baureserve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4082209"/>
                  </a:ext>
                </a:extLst>
              </a:tr>
            </a:tbl>
          </a:graphicData>
        </a:graphic>
      </p:graphicFrame>
      <p:sp>
        <p:nvSpPr>
          <p:cNvPr id="3" name="Ellipse 2">
            <a:extLst>
              <a:ext uri="{FF2B5EF4-FFF2-40B4-BE49-F238E27FC236}">
                <a16:creationId xmlns:a16="http://schemas.microsoft.com/office/drawing/2014/main" id="{3CA5ECDB-7203-FB05-ED97-D2A9E7F9F6F2}"/>
              </a:ext>
            </a:extLst>
          </p:cNvPr>
          <p:cNvSpPr/>
          <p:nvPr/>
        </p:nvSpPr>
        <p:spPr>
          <a:xfrm>
            <a:off x="1991544" y="3289730"/>
            <a:ext cx="3672408" cy="792088"/>
          </a:xfrm>
          <a:prstGeom prst="ellipse">
            <a:avLst/>
          </a:prstGeom>
          <a:noFill/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96E14677-2D10-BDFD-1040-94D2FA9F7977}"/>
              </a:ext>
            </a:extLst>
          </p:cNvPr>
          <p:cNvSpPr/>
          <p:nvPr/>
        </p:nvSpPr>
        <p:spPr bwMode="auto">
          <a:xfrm>
            <a:off x="5879976" y="5435930"/>
            <a:ext cx="4680520" cy="441342"/>
          </a:xfrm>
          <a:prstGeom prst="ellipse">
            <a:avLst/>
          </a:prstGeom>
          <a:noFill/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3C3DB992-8D4E-AF98-83AD-A6BE4B15F4F8}"/>
              </a:ext>
            </a:extLst>
          </p:cNvPr>
          <p:cNvSpPr txBox="1"/>
          <p:nvPr/>
        </p:nvSpPr>
        <p:spPr>
          <a:xfrm>
            <a:off x="4871864" y="4660900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 err="1">
                <a:solidFill>
                  <a:schemeClr val="accent2"/>
                </a:solidFill>
              </a:rPr>
              <a:t>Ponktuel</a:t>
            </a:r>
            <a:endParaRPr lang="fr-CH" dirty="0">
              <a:solidFill>
                <a:schemeClr val="accent2"/>
              </a:solidFill>
            </a:endParaRP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A811F3EB-780D-72BE-D61A-825D78AC31BB}"/>
              </a:ext>
            </a:extLst>
          </p:cNvPr>
          <p:cNvSpPr/>
          <p:nvPr/>
        </p:nvSpPr>
        <p:spPr>
          <a:xfrm>
            <a:off x="1703512" y="2996953"/>
            <a:ext cx="10153128" cy="3456384"/>
          </a:xfrm>
          <a:prstGeom prst="roundRect">
            <a:avLst/>
          </a:prstGeom>
          <a:noFill/>
          <a:ln w="3810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4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F7CFAD6-9A59-9B97-A8CC-8D1D7FCBE3AD}"/>
              </a:ext>
            </a:extLst>
          </p:cNvPr>
          <p:cNvSpPr txBox="1"/>
          <p:nvPr/>
        </p:nvSpPr>
        <p:spPr>
          <a:xfrm>
            <a:off x="9289929" y="2683797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 err="1">
                <a:solidFill>
                  <a:schemeClr val="accent4"/>
                </a:solidFill>
              </a:rPr>
              <a:t>Systemisch</a:t>
            </a:r>
            <a:endParaRPr lang="fr-CH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3157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7" grpId="0" animBg="1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CH" dirty="0"/>
              <a:t>Erkenntnisse</a:t>
            </a:r>
            <a:endParaRPr dirty="0"/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 bwMode="auto">
          <a:xfrm>
            <a:off x="838200" y="1825625"/>
            <a:ext cx="9362256" cy="4296104"/>
          </a:xfrm>
        </p:spPr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de-CH" b="1" dirty="0"/>
              <a:t>In Frankreich von Politiker*Innen, in der Schweiz von Techniker*Innen vorangetrieben.</a:t>
            </a:r>
            <a:endParaRPr dirty="0"/>
          </a:p>
          <a:p>
            <a:pPr>
              <a:defRPr/>
            </a:pPr>
            <a:r>
              <a:rPr lang="de-CH" b="1" dirty="0"/>
              <a:t>Energie als Einstieg.</a:t>
            </a:r>
            <a:endParaRPr dirty="0"/>
          </a:p>
          <a:p>
            <a:pPr>
              <a:defRPr/>
            </a:pPr>
            <a:r>
              <a:rPr lang="de-CH" dirty="0"/>
              <a:t>Kein Beispiel für eine systemische sektorübergreifende Vorgehensweise, aber Ansätze in diese Richtung (in Europa).</a:t>
            </a:r>
            <a:endParaRPr dirty="0"/>
          </a:p>
          <a:p>
            <a:pPr>
              <a:defRPr/>
            </a:pPr>
            <a:r>
              <a:rPr lang="de-CH" dirty="0"/>
              <a:t>Eine Umsetzung, die eine gesellschaftliche Akzeptanz erfordert.</a:t>
            </a:r>
            <a:endParaRPr dirty="0"/>
          </a:p>
          <a:p>
            <a:pPr>
              <a:defRPr/>
            </a:pPr>
            <a:r>
              <a:rPr lang="de-CH" dirty="0"/>
              <a:t>2 Ebenen der Umsetzung: innerhalb der Gemeinden oder auf der Ebene der Bevölkerung.</a:t>
            </a:r>
            <a:endParaRPr dirty="0"/>
          </a:p>
          <a:p>
            <a:pPr>
              <a:defRPr/>
            </a:pPr>
            <a:r>
              <a:rPr lang="de-CH" dirty="0"/>
              <a:t>Suffizienz für Unternehmen; ja, wenn auch Einsparungen möglich sind.</a:t>
            </a:r>
            <a:endParaRPr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/>
          </p:nvPr>
        </p:nvSpPr>
        <p:spPr bwMode="auto"/>
        <p:txBody>
          <a:bodyPr>
            <a:normAutofit fontScale="55000" lnSpcReduction="20000"/>
          </a:bodyPr>
          <a:lstStyle/>
          <a:p>
            <a:pPr>
              <a:defRPr/>
            </a:pPr>
            <a:r>
              <a:rPr lang="fr-CH" dirty="0" err="1"/>
              <a:t>Umsetzung</a:t>
            </a:r>
            <a:endParaRPr lang="de-CH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669E58FD-C11C-3FD7-5E9C-6FCF16D9C6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0416480" y="1929522"/>
            <a:ext cx="1470025" cy="707390"/>
          </a:xfrm>
          <a:prstGeom prst="rect">
            <a:avLst/>
          </a:prstGeom>
        </p:spPr>
      </p:pic>
      <p:pic>
        <p:nvPicPr>
          <p:cNvPr id="3" name="Picture 3">
            <a:extLst>
              <a:ext uri="{FF2B5EF4-FFF2-40B4-BE49-F238E27FC236}">
                <a16:creationId xmlns:a16="http://schemas.microsoft.com/office/drawing/2014/main" id="{876E5FA3-2D84-167B-FB23-7BA0FAC2D5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10438387" y="3976861"/>
            <a:ext cx="1426210" cy="676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4">
            <a:extLst>
              <a:ext uri="{FF2B5EF4-FFF2-40B4-BE49-F238E27FC236}">
                <a16:creationId xmlns:a16="http://schemas.microsoft.com/office/drawing/2014/main" id="{AD5980A5-CCF4-18DD-A7F8-791B463BACF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/>
        </p:blipFill>
        <p:spPr bwMode="auto">
          <a:xfrm>
            <a:off x="10416480" y="2972306"/>
            <a:ext cx="1609090" cy="60071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96FA198B-D1D4-40E2-81F7-FF33F8062A23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09453840" name="Rectangle 3">
            <a:extLst>
              <a:ext uri="{FF2B5EF4-FFF2-40B4-BE49-F238E27FC236}">
                <a16:creationId xmlns:a16="http://schemas.microsoft.com/office/drawing/2014/main" id="{D8913D7E-B78B-B28F-DCA4-92F3F013972E}"/>
              </a:ext>
            </a:extLst>
          </p:cNvPr>
          <p:cNvSpPr/>
          <p:nvPr/>
        </p:nvSpPr>
        <p:spPr bwMode="auto">
          <a:xfrm>
            <a:off x="-456728" y="5517232"/>
            <a:ext cx="13465496" cy="16561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CH"/>
          </a:p>
        </p:txBody>
      </p:sp>
      <p:pic>
        <p:nvPicPr>
          <p:cNvPr id="1989647562" name="Image 1">
            <a:extLst>
              <a:ext uri="{FF2B5EF4-FFF2-40B4-BE49-F238E27FC236}">
                <a16:creationId xmlns:a16="http://schemas.microsoft.com/office/drawing/2014/main" id="{57AD2994-15E3-FA04-273A-3BF275CD7B1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978" t="1408" r="478" b="1408"/>
          <a:stretch/>
        </p:blipFill>
        <p:spPr bwMode="auto">
          <a:xfrm>
            <a:off x="119336" y="476672"/>
            <a:ext cx="12025336" cy="5904656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35E627DD-771F-2F1C-6E15-023AAC8611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344" y="310458"/>
            <a:ext cx="1705213" cy="1771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129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1AA2EE-4C2E-312D-C43E-312F599DC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Plan du workshop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60A0BED-D673-9342-4E1C-73EB36AA78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CH" dirty="0"/>
              <a:t>Présentation</a:t>
            </a:r>
          </a:p>
          <a:p>
            <a:pPr lvl="1"/>
            <a:r>
              <a:rPr lang="fr-CH" dirty="0"/>
              <a:t>Définition</a:t>
            </a:r>
          </a:p>
          <a:p>
            <a:pPr lvl="1"/>
            <a:r>
              <a:rPr lang="fr-CH" dirty="0"/>
              <a:t>Scénario négaWatt</a:t>
            </a:r>
          </a:p>
          <a:p>
            <a:pPr lvl="1"/>
            <a:r>
              <a:rPr lang="fr-CH" dirty="0"/>
              <a:t>La pratique</a:t>
            </a:r>
          </a:p>
          <a:p>
            <a:r>
              <a:rPr lang="fr-CH" dirty="0"/>
              <a:t>Discussion</a:t>
            </a:r>
          </a:p>
          <a:p>
            <a:pPr lvl="1"/>
            <a:r>
              <a:rPr lang="fr-CH" dirty="0"/>
              <a:t>Vos connaissances et activités?</a:t>
            </a:r>
          </a:p>
          <a:p>
            <a:pPr lvl="1"/>
            <a:r>
              <a:rPr lang="fr-CH" dirty="0"/>
              <a:t>Vos besoins?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857B29E-FF03-52CC-7719-76F7C116BCA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55000" lnSpcReduction="20000"/>
          </a:bodyPr>
          <a:lstStyle/>
          <a:p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628108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CH"/>
              <a:t>Empfehlungen</a:t>
            </a:r>
            <a:endParaRPr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838200" y="1825625"/>
            <a:ext cx="9146232" cy="4296104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 marL="342900" indent="-342900" algn="just">
              <a:lnSpc>
                <a:spcPct val="107000"/>
              </a:lnSpc>
              <a:buFont typeface="Symbol"/>
              <a:buChar char=""/>
              <a:defRPr/>
            </a:pPr>
            <a:r>
              <a:rPr lang="de-DE" sz="1800" b="1" dirty="0">
                <a:ea typeface="Calibri"/>
              </a:rPr>
              <a:t>Die bestehenden lokalen Suffizienz-</a:t>
            </a:r>
            <a:r>
              <a:rPr lang="de-DE" sz="1800" b="1" dirty="0" err="1">
                <a:ea typeface="Calibri"/>
              </a:rPr>
              <a:t>Massnahmen</a:t>
            </a:r>
            <a:r>
              <a:rPr lang="de-DE" sz="1800" b="1" dirty="0">
                <a:ea typeface="Calibri"/>
              </a:rPr>
              <a:t> auflisten und diese als Basis für weitere Entwicklung nutzen. </a:t>
            </a:r>
            <a:endParaRPr lang="de-DE" sz="1800" dirty="0"/>
          </a:p>
          <a:p>
            <a:pPr marL="0" lvl="0" indent="0" algn="just">
              <a:lnSpc>
                <a:spcPct val="107000"/>
              </a:lnSpc>
              <a:buNone/>
              <a:defRPr/>
            </a:pPr>
            <a:endParaRPr lang="de-CH" sz="1800" b="1" dirty="0">
              <a:ea typeface="Calibri"/>
              <a:cs typeface="Arial"/>
            </a:endParaRPr>
          </a:p>
          <a:p>
            <a:pPr marL="342900" lvl="0" indent="-342900" algn="just">
              <a:lnSpc>
                <a:spcPct val="107000"/>
              </a:lnSpc>
              <a:buFont typeface="Symbol"/>
              <a:buChar char=""/>
              <a:defRPr/>
            </a:pPr>
            <a:r>
              <a:rPr lang="de-CH" sz="1800" b="1" dirty="0">
                <a:latin typeface="Century Gothic"/>
                <a:ea typeface="Calibri"/>
                <a:cs typeface="Arial"/>
              </a:rPr>
              <a:t>Die positiven Auswirkungen und insbesondere die finanzielle Einsparung der Suffizienz in den Vordergrund stellen.</a:t>
            </a:r>
          </a:p>
          <a:p>
            <a:pPr marL="342900" lvl="0" indent="-342900" algn="just">
              <a:lnSpc>
                <a:spcPct val="107000"/>
              </a:lnSpc>
              <a:buFont typeface="Symbol"/>
              <a:buChar char=""/>
              <a:defRPr/>
            </a:pPr>
            <a:r>
              <a:rPr lang="de-DE" sz="1800" b="1" dirty="0">
                <a:ea typeface="Calibri"/>
              </a:rPr>
              <a:t>Politiker*Innen und Techniker*Innen ausbilden und sensibilisieren.</a:t>
            </a:r>
            <a:endParaRPr lang="de-CH" sz="1800" b="1" dirty="0">
              <a:latin typeface="Century Gothic"/>
              <a:ea typeface="Calibri"/>
              <a:cs typeface="Arial"/>
            </a:endParaRPr>
          </a:p>
          <a:p>
            <a:pPr marL="342900" lvl="0" indent="-342900" algn="just">
              <a:lnSpc>
                <a:spcPct val="107000"/>
              </a:lnSpc>
              <a:buFont typeface="Symbol"/>
              <a:buChar char=""/>
              <a:defRPr/>
            </a:pPr>
            <a:r>
              <a:rPr lang="de-CH" sz="1800" dirty="0">
                <a:latin typeface="Century Gothic"/>
                <a:ea typeface="Calibri"/>
                <a:cs typeface="Arial"/>
              </a:rPr>
              <a:t>Energiesuffizienz als Einstiegsthema</a:t>
            </a:r>
            <a:endParaRPr dirty="0"/>
          </a:p>
          <a:p>
            <a:pPr marL="342900" lvl="0" indent="-342900" algn="just">
              <a:lnSpc>
                <a:spcPct val="107000"/>
              </a:lnSpc>
              <a:buFont typeface="Symbol"/>
              <a:buChar char=""/>
              <a:defRPr/>
            </a:pPr>
            <a:r>
              <a:rPr lang="de-CH" sz="1800" dirty="0">
                <a:latin typeface="Century Gothic"/>
                <a:ea typeface="Calibri"/>
                <a:cs typeface="Arial"/>
              </a:rPr>
              <a:t>Aufbau eines partizipativen Prozesses</a:t>
            </a:r>
            <a:endParaRPr dirty="0"/>
          </a:p>
          <a:p>
            <a:pPr marL="342900" lvl="0" indent="-342900" algn="just">
              <a:lnSpc>
                <a:spcPct val="107000"/>
              </a:lnSpc>
              <a:buFont typeface="Symbol"/>
              <a:buChar char=""/>
              <a:defRPr/>
            </a:pPr>
            <a:r>
              <a:rPr lang="de-CH" sz="1800" dirty="0">
                <a:latin typeface="Century Gothic"/>
                <a:ea typeface="Calibri"/>
                <a:cs typeface="Arial"/>
              </a:rPr>
              <a:t>Definition von Schritten zur Entwicklung der Suffizienz</a:t>
            </a:r>
            <a:endParaRPr dirty="0"/>
          </a:p>
          <a:p>
            <a:pPr marL="342900" lvl="0" indent="-342900" algn="just">
              <a:lnSpc>
                <a:spcPct val="107000"/>
              </a:lnSpc>
              <a:buFont typeface="Symbol"/>
              <a:buChar char=""/>
              <a:defRPr/>
            </a:pPr>
            <a:r>
              <a:rPr lang="de-CH" sz="1800" dirty="0">
                <a:latin typeface="Century Gothic"/>
                <a:ea typeface="Calibri"/>
                <a:cs typeface="Arial"/>
              </a:rPr>
              <a:t>Erstellung einer Suffizienz-Vision</a:t>
            </a:r>
          </a:p>
          <a:p>
            <a:pPr marL="342900" lvl="0" indent="-342900" algn="just">
              <a:lnSpc>
                <a:spcPct val="107000"/>
              </a:lnSpc>
              <a:buFont typeface="Symbol"/>
              <a:buChar char=""/>
              <a:defRPr/>
            </a:pPr>
            <a:endParaRPr lang="de-CH" sz="1800" dirty="0">
              <a:latin typeface="Century Gothic"/>
              <a:ea typeface="Calibri"/>
              <a:cs typeface="Arial"/>
            </a:endParaRPr>
          </a:p>
          <a:p>
            <a:pPr marL="342900" lvl="0" indent="-342900" algn="just">
              <a:lnSpc>
                <a:spcPct val="107000"/>
              </a:lnSpc>
              <a:buFont typeface="Symbol"/>
              <a:buChar char=""/>
              <a:defRPr/>
            </a:pPr>
            <a:endParaRPr lang="de-CH" sz="1800" dirty="0">
              <a:latin typeface="Century Gothic"/>
              <a:ea typeface="Calibri"/>
              <a:cs typeface="Arial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3"/>
          </p:nvPr>
        </p:nvSpPr>
        <p:spPr bwMode="auto"/>
        <p:txBody>
          <a:bodyPr>
            <a:normAutofit fontScale="55000" lnSpcReduction="20000"/>
          </a:bodyPr>
          <a:lstStyle/>
          <a:p>
            <a:pPr>
              <a:defRPr/>
            </a:pPr>
            <a:r>
              <a:rPr lang="fr-CH" dirty="0" err="1"/>
              <a:t>Umsetzung</a:t>
            </a:r>
            <a:endParaRPr lang="de-CH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31037F65-3D66-2166-1F4A-D7C9676D1A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0416480" y="1929522"/>
            <a:ext cx="1470025" cy="707390"/>
          </a:xfrm>
          <a:prstGeom prst="rect">
            <a:avLst/>
          </a:prstGeom>
        </p:spPr>
      </p:pic>
      <p:pic>
        <p:nvPicPr>
          <p:cNvPr id="6" name="Picture 3">
            <a:extLst>
              <a:ext uri="{FF2B5EF4-FFF2-40B4-BE49-F238E27FC236}">
                <a16:creationId xmlns:a16="http://schemas.microsoft.com/office/drawing/2014/main" id="{4E58E2C9-C3F1-3C24-793F-520ED096E4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10438387" y="3976861"/>
            <a:ext cx="1426210" cy="676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4">
            <a:extLst>
              <a:ext uri="{FF2B5EF4-FFF2-40B4-BE49-F238E27FC236}">
                <a16:creationId xmlns:a16="http://schemas.microsoft.com/office/drawing/2014/main" id="{28FB99E6-90AF-B62C-03BF-9B9AB4E69B6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/>
        </p:blipFill>
        <p:spPr bwMode="auto">
          <a:xfrm>
            <a:off x="10416480" y="2972306"/>
            <a:ext cx="1609090" cy="60071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761F04-2BC2-CB11-CCB3-EF783F3701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0DCFDD-D550-B668-3665-793419A38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err="1"/>
              <a:t>Diskussionsrunde</a:t>
            </a:r>
            <a:endParaRPr lang="fr-CH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EB4DB1F-05C0-25EA-BD7F-23E92CE5F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Was wissen Sie über Suffizienz?</a:t>
            </a:r>
          </a:p>
          <a:p>
            <a:r>
              <a:rPr lang="de-DE" dirty="0"/>
              <a:t>Welche </a:t>
            </a:r>
            <a:r>
              <a:rPr lang="de-DE" dirty="0" err="1"/>
              <a:t>Massnahmen</a:t>
            </a:r>
            <a:r>
              <a:rPr lang="de-DE" dirty="0"/>
              <a:t> kennen Sie? Oder an welchen </a:t>
            </a:r>
            <a:r>
              <a:rPr lang="de-DE" dirty="0" err="1"/>
              <a:t>Massnahmen</a:t>
            </a:r>
            <a:r>
              <a:rPr lang="de-DE" dirty="0"/>
              <a:t> arbeiten Sie?</a:t>
            </a:r>
            <a:endParaRPr lang="fr-CH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EE2ED2A-7ED9-C71C-F83A-4965DC267A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55000" lnSpcReduction="20000"/>
          </a:bodyPr>
          <a:lstStyle/>
          <a:p>
            <a:r>
              <a:rPr lang="fr-CH" dirty="0" err="1"/>
              <a:t>Diskussion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9084784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83838F-4AEF-7983-7A0E-B1300C8CF3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7A6CAC-BF8B-F661-3779-5450BE7BB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Energy </a:t>
            </a:r>
            <a:r>
              <a:rPr lang="fr-CH" dirty="0" err="1"/>
              <a:t>Savers</a:t>
            </a:r>
            <a:r>
              <a:rPr lang="fr-CH" dirty="0"/>
              <a:t> </a:t>
            </a:r>
            <a:r>
              <a:rPr lang="fr-CH" dirty="0" err="1"/>
              <a:t>Plattform</a:t>
            </a:r>
            <a:endParaRPr lang="fr-CH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3579F4E-0D6C-8D04-ED2D-2260A0110B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dirty="0" err="1"/>
              <a:t>Was</a:t>
            </a:r>
            <a:r>
              <a:rPr lang="fr-CH" dirty="0"/>
              <a:t> </a:t>
            </a:r>
            <a:r>
              <a:rPr lang="fr-CH" dirty="0" err="1"/>
              <a:t>sind</a:t>
            </a:r>
            <a:r>
              <a:rPr lang="fr-CH" dirty="0"/>
              <a:t> </a:t>
            </a:r>
            <a:r>
              <a:rPr lang="fr-CH" dirty="0" err="1"/>
              <a:t>Ihre</a:t>
            </a:r>
            <a:r>
              <a:rPr lang="fr-CH" dirty="0"/>
              <a:t> </a:t>
            </a:r>
            <a:r>
              <a:rPr lang="fr-CH" dirty="0" err="1"/>
              <a:t>Bedürfnisse</a:t>
            </a:r>
            <a:r>
              <a:rPr lang="fr-CH" dirty="0"/>
              <a:t>?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AE06031-D539-EF11-5C5F-A88C714FFD0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55000" lnSpcReduction="20000"/>
          </a:bodyPr>
          <a:lstStyle/>
          <a:p>
            <a:r>
              <a:rPr lang="fr-CH" dirty="0" err="1"/>
              <a:t>Diskussion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081218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4B6E1E-AAE7-D76D-7181-86FAF3D1E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Définition de négaWatt Suisse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790D2FA-EDDF-58B4-BE10-162B9E5A88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r-CH" dirty="0"/>
              <a:t>La sobriété est une démarche volontaire et organisée qui consiste à interroger et faire réduire nos usages de l’énergie et des ressources naturelles afin de garantir le bien-être tout en restant dans les limites planétaires. Elle permet notamment de réduire nos émissions de gaz à effet de serre et notre consommation d’énergie par une évolution à long terme des modes de vie, organisations collectives et imaginaires. </a:t>
            </a:r>
          </a:p>
          <a:p>
            <a:endParaRPr lang="fr-CH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86BE9B0-534D-C717-51A2-0C9AF1A72DF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55000" lnSpcReduction="20000"/>
          </a:bodyPr>
          <a:lstStyle/>
          <a:p>
            <a:r>
              <a:rPr lang="fr-CH" dirty="0"/>
              <a:t>Définition</a:t>
            </a:r>
          </a:p>
        </p:txBody>
      </p:sp>
    </p:spTree>
    <p:extLst>
      <p:ext uri="{BB962C8B-B14F-4D97-AF65-F5344CB8AC3E}">
        <p14:creationId xmlns:p14="http://schemas.microsoft.com/office/powerpoint/2010/main" val="181542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A54AA7-2C74-427F-6E8B-D15B16326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Scénario énergétique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9B74054-5A0A-634E-3650-AF293C3F604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55000" lnSpcReduction="20000"/>
          </a:bodyPr>
          <a:lstStyle/>
          <a:p>
            <a:r>
              <a:rPr lang="fr-CH" dirty="0"/>
              <a:t>Scénario</a:t>
            </a:r>
          </a:p>
        </p:txBody>
      </p:sp>
      <p:graphicFrame>
        <p:nvGraphicFramePr>
          <p:cNvPr id="5" name="Espace réservé du contenu 13">
            <a:extLst>
              <a:ext uri="{FF2B5EF4-FFF2-40B4-BE49-F238E27FC236}">
                <a16:creationId xmlns:a16="http://schemas.microsoft.com/office/drawing/2014/main" id="{16400F70-0B9D-8A06-440D-EB3BFF656FC5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68182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06963639" name="Titre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fr-CH"/>
              <a:t>La sobriété: points forts</a:t>
            </a:r>
            <a:endParaRPr/>
          </a:p>
        </p:txBody>
      </p:sp>
      <p:sp>
        <p:nvSpPr>
          <p:cNvPr id="864493168" name="Espace réservé du contenu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fr-CH"/>
              <a:t>Faciliter la sortie des énergies fossiles et fissiles, car il est plus simple de satisfaire une demande «faible» avec des énergies renouvelables.</a:t>
            </a:r>
            <a:endParaRPr/>
          </a:p>
          <a:p>
            <a:pPr>
              <a:defRPr/>
            </a:pPr>
            <a:r>
              <a:rPr lang="fr-CH"/>
              <a:t>Un système énergétique:</a:t>
            </a:r>
            <a:endParaRPr/>
          </a:p>
          <a:p>
            <a:pPr lvl="1">
              <a:defRPr/>
            </a:pPr>
            <a:r>
              <a:rPr lang="fr-CH"/>
              <a:t>Autonome (Européen).</a:t>
            </a:r>
            <a:endParaRPr/>
          </a:p>
          <a:p>
            <a:pPr lvl="1">
              <a:defRPr/>
            </a:pPr>
            <a:r>
              <a:rPr lang="fr-CH"/>
              <a:t>Robuste (Réseau et stockage).</a:t>
            </a:r>
            <a:endParaRPr/>
          </a:p>
          <a:p>
            <a:pPr lvl="1">
              <a:defRPr/>
            </a:pPr>
            <a:r>
              <a:rPr lang="fr-CH"/>
              <a:t>À impact moindre (Matière première, GES, paysage, etc.).</a:t>
            </a:r>
            <a:endParaRPr/>
          </a:p>
          <a:p>
            <a:pPr>
              <a:defRPr/>
            </a:pPr>
            <a:r>
              <a:rPr lang="fr-CH"/>
              <a:t>Accélérer la transition.</a:t>
            </a:r>
            <a:endParaRPr/>
          </a:p>
          <a:p>
            <a:pPr>
              <a:defRPr/>
            </a:pPr>
            <a:r>
              <a:rPr lang="fr-CH"/>
              <a:t>Une société plus juste.</a:t>
            </a:r>
            <a:endParaRPr/>
          </a:p>
          <a:p>
            <a:pPr lvl="1">
              <a:defRPr/>
            </a:pPr>
            <a:endParaRPr lang="fr-CH"/>
          </a:p>
        </p:txBody>
      </p:sp>
      <p:sp>
        <p:nvSpPr>
          <p:cNvPr id="1557355191" name="Espace réservé du texte 3"/>
          <p:cNvSpPr>
            <a:spLocks noGrp="1"/>
          </p:cNvSpPr>
          <p:nvPr>
            <p:ph type="body" sz="quarter" idx="13"/>
          </p:nvPr>
        </p:nvSpPr>
        <p:spPr bwMode="auto"/>
        <p:txBody>
          <a:bodyPr>
            <a:normAutofit fontScale="55000" lnSpcReduction="20000"/>
          </a:bodyPr>
          <a:lstStyle/>
          <a:p>
            <a:pPr>
              <a:defRPr/>
            </a:pPr>
            <a:r>
              <a:rPr lang="fr-CH" dirty="0"/>
              <a:t>En pratique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56550849" name="Espace réservé du texte 7"/>
          <p:cNvSpPr>
            <a:spLocks noGrp="1"/>
          </p:cNvSpPr>
          <p:nvPr>
            <p:ph type="body" sz="quarter" idx="13"/>
          </p:nvPr>
        </p:nvSpPr>
        <p:spPr bwMode="auto"/>
        <p:txBody>
          <a:bodyPr>
            <a:normAutofit fontScale="55000" lnSpcReduction="20000"/>
          </a:bodyPr>
          <a:lstStyle/>
          <a:p>
            <a:pPr>
              <a:defRPr/>
            </a:pPr>
            <a:r>
              <a:rPr lang="fr-CH" dirty="0"/>
              <a:t>En pratique</a:t>
            </a:r>
          </a:p>
        </p:txBody>
      </p:sp>
      <p:sp>
        <p:nvSpPr>
          <p:cNvPr id="1890600801" name="Titre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fr-CH"/>
              <a:t>Quel public: Individus ou collectivité?</a:t>
            </a:r>
            <a:endParaRPr/>
          </a:p>
        </p:txBody>
      </p:sp>
      <p:sp>
        <p:nvSpPr>
          <p:cNvPr id="887910872" name="Espace réservé du contenu 2"/>
          <p:cNvSpPr txBox="1"/>
          <p:nvPr/>
        </p:nvSpPr>
        <p:spPr bwMode="auto">
          <a:xfrm>
            <a:off x="836610" y="1628800"/>
            <a:ext cx="10515601" cy="136815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>
              <a:lnSpc>
                <a:spcPct val="15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bg2">
                    <a:lumMod val="25000"/>
                  </a:schemeClr>
                </a:solidFill>
                <a:latin typeface="Century Gothic"/>
                <a:ea typeface="+mn-ea"/>
                <a:cs typeface="+mn-cs"/>
              </a:defRPr>
            </a:lvl1pPr>
            <a:lvl2pPr marL="685800" indent="-228600" algn="l" defTabSz="914400">
              <a:lnSpc>
                <a:spcPct val="15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bg2">
                    <a:lumMod val="25000"/>
                  </a:schemeClr>
                </a:solidFill>
                <a:latin typeface="Century Gothic"/>
                <a:ea typeface="+mn-ea"/>
                <a:cs typeface="+mn-cs"/>
              </a:defRPr>
            </a:lvl2pPr>
            <a:lvl3pPr marL="1143000" indent="-228600" algn="l" defTabSz="914400">
              <a:lnSpc>
                <a:spcPct val="15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bg2">
                    <a:lumMod val="25000"/>
                  </a:schemeClr>
                </a:solidFill>
                <a:latin typeface="Century Gothic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bg2">
                    <a:lumMod val="25000"/>
                  </a:schemeClr>
                </a:solidFill>
                <a:latin typeface="Century Gothic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bg2">
                    <a:lumMod val="25000"/>
                  </a:schemeClr>
                </a:solidFill>
                <a:latin typeface="Century Gothic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CH" b="1" dirty="0"/>
              <a:t>Demande en énergie pour le chauffage (30% de l’E.) = </a:t>
            </a:r>
            <a:endParaRPr dirty="0"/>
          </a:p>
          <a:p>
            <a:pPr lvl="1">
              <a:defRPr/>
            </a:pPr>
            <a:r>
              <a:rPr lang="fr-CH" dirty="0"/>
              <a:t>Surface * </a:t>
            </a:r>
            <a:endParaRPr dirty="0"/>
          </a:p>
          <a:p>
            <a:pPr lvl="1">
              <a:defRPr/>
            </a:pPr>
            <a:r>
              <a:rPr lang="fr-CH" dirty="0" err="1"/>
              <a:t>Eff</a:t>
            </a:r>
            <a:r>
              <a:rPr lang="fr-CH" dirty="0"/>
              <a:t>. Énergétique du bâtiment (selon Temp. de chauffage)</a:t>
            </a:r>
            <a:endParaRPr dirty="0"/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7D3E91DB-57F7-0FB0-8E63-EF7201483126}"/>
              </a:ext>
            </a:extLst>
          </p:cNvPr>
          <p:cNvGraphicFramePr>
            <a:graphicFrameLocks noGrp="1"/>
          </p:cNvGraphicFramePr>
          <p:nvPr/>
        </p:nvGraphicFramePr>
        <p:xfrm>
          <a:off x="836610" y="3012440"/>
          <a:ext cx="10452865" cy="329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2668">
                  <a:extLst>
                    <a:ext uri="{9D8B030D-6E8A-4147-A177-3AD203B41FA5}">
                      <a16:colId xmlns:a16="http://schemas.microsoft.com/office/drawing/2014/main" val="1563066680"/>
                    </a:ext>
                  </a:extLst>
                </a:gridCol>
                <a:gridCol w="3619245">
                  <a:extLst>
                    <a:ext uri="{9D8B030D-6E8A-4147-A177-3AD203B41FA5}">
                      <a16:colId xmlns:a16="http://schemas.microsoft.com/office/drawing/2014/main" val="2646696090"/>
                    </a:ext>
                  </a:extLst>
                </a:gridCol>
                <a:gridCol w="4940952">
                  <a:extLst>
                    <a:ext uri="{9D8B030D-6E8A-4147-A177-3AD203B41FA5}">
                      <a16:colId xmlns:a16="http://schemas.microsoft.com/office/drawing/2014/main" val="15428357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CH" dirty="0"/>
                        <a:t>Logements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/>
                        <a:t>Individus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/>
                        <a:t>Collectivité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74943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H" b="1" dirty="0"/>
                        <a:t>Température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CH" dirty="0"/>
                        <a:t>Éco-logement (sensibilisation des ménages VD)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CH" dirty="0"/>
                        <a:t>L’énergie est limitée. Ne la gaspillons 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CH" dirty="0"/>
                        <a:t>Formation des métiers du bâtiment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CH" dirty="0"/>
                        <a:t>Normes de chauffages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CH" dirty="0"/>
                        <a:t>Activation de quartier (Enoki)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88430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H" b="1" dirty="0"/>
                        <a:t>Surface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CH" dirty="0"/>
                        <a:t>Mutualisation d’espaces (bureaux, salle de jeux, chambres pour invité.es), type coopératives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CH" dirty="0"/>
                        <a:t>Normes de surface habitable, type coopérative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CH" dirty="0"/>
                        <a:t>Échange d’appartement (Lausanne)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CH" dirty="0"/>
                        <a:t>20% de résidence secondaire (2012)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CH" dirty="0"/>
                        <a:t>Révision LAT 2013, 15 ans de réserve à bâtir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4082209"/>
                  </a:ext>
                </a:extLst>
              </a:tr>
            </a:tbl>
          </a:graphicData>
        </a:graphic>
      </p:graphicFrame>
      <p:sp>
        <p:nvSpPr>
          <p:cNvPr id="3" name="Ellipse 2">
            <a:extLst>
              <a:ext uri="{FF2B5EF4-FFF2-40B4-BE49-F238E27FC236}">
                <a16:creationId xmlns:a16="http://schemas.microsoft.com/office/drawing/2014/main" id="{C651F5F5-4189-D443-2CA6-DA7C6FE281EC}"/>
              </a:ext>
            </a:extLst>
          </p:cNvPr>
          <p:cNvSpPr/>
          <p:nvPr/>
        </p:nvSpPr>
        <p:spPr>
          <a:xfrm>
            <a:off x="2783632" y="3284984"/>
            <a:ext cx="3456384" cy="792088"/>
          </a:xfrm>
          <a:prstGeom prst="ellipse">
            <a:avLst/>
          </a:prstGeom>
          <a:noFill/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E61A9F60-9A5D-2677-6F8B-3088D615F32B}"/>
              </a:ext>
            </a:extLst>
          </p:cNvPr>
          <p:cNvSpPr/>
          <p:nvPr/>
        </p:nvSpPr>
        <p:spPr bwMode="auto">
          <a:xfrm>
            <a:off x="6240016" y="5373216"/>
            <a:ext cx="4320480" cy="432048"/>
          </a:xfrm>
          <a:prstGeom prst="ellipse">
            <a:avLst/>
          </a:prstGeom>
          <a:noFill/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B5E86032-D68F-89B4-FA9C-D5C31E8C36BF}"/>
              </a:ext>
            </a:extLst>
          </p:cNvPr>
          <p:cNvSpPr txBox="1"/>
          <p:nvPr/>
        </p:nvSpPr>
        <p:spPr>
          <a:xfrm>
            <a:off x="4871864" y="4660900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>
                <a:solidFill>
                  <a:schemeClr val="accent2"/>
                </a:solidFill>
              </a:rPr>
              <a:t>Ponctuelle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5294704D-89DC-9313-D249-D22A0AA28CD5}"/>
              </a:ext>
            </a:extLst>
          </p:cNvPr>
          <p:cNvSpPr/>
          <p:nvPr/>
        </p:nvSpPr>
        <p:spPr>
          <a:xfrm>
            <a:off x="2639616" y="2996953"/>
            <a:ext cx="8928992" cy="3456384"/>
          </a:xfrm>
          <a:prstGeom prst="roundRect">
            <a:avLst/>
          </a:prstGeom>
          <a:noFill/>
          <a:ln w="3810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4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C8274DD-C9AD-FC22-381C-17CD186AC932}"/>
              </a:ext>
            </a:extLst>
          </p:cNvPr>
          <p:cNvSpPr txBox="1"/>
          <p:nvPr/>
        </p:nvSpPr>
        <p:spPr>
          <a:xfrm>
            <a:off x="9289929" y="2683797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>
                <a:solidFill>
                  <a:schemeClr val="accent4"/>
                </a:solidFill>
              </a:rPr>
              <a:t>Systémique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7" grpId="0" animBg="1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CH"/>
              <a:t>Enseignements</a:t>
            </a:r>
            <a:endParaRPr/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 bwMode="auto">
          <a:xfrm>
            <a:off x="838200" y="1825625"/>
            <a:ext cx="9578280" cy="4351338"/>
          </a:xfrm>
        </p:spPr>
        <p:txBody>
          <a:bodyPr>
            <a:normAutofit fontScale="62500" lnSpcReduction="20000"/>
          </a:bodyPr>
          <a:lstStyle/>
          <a:p>
            <a:pPr>
              <a:defRPr/>
            </a:pPr>
            <a:r>
              <a:rPr lang="fr-CH" b="1"/>
              <a:t>Des politiques poussées par les politiques en France et par les technicien.nes en Suisse.</a:t>
            </a:r>
            <a:endParaRPr/>
          </a:p>
          <a:p>
            <a:pPr>
              <a:defRPr/>
            </a:pPr>
            <a:r>
              <a:rPr lang="fr-CH" b="1"/>
              <a:t>L’énergie comme porte d’entrée.</a:t>
            </a:r>
            <a:endParaRPr/>
          </a:p>
          <a:p>
            <a:pPr>
              <a:defRPr/>
            </a:pPr>
            <a:r>
              <a:rPr lang="fr-CH"/>
              <a:t>Pas d’exemple de sobriété systémique (en Europe) dans l’ensemble des secteurs d’une collectivité, mais des démarches dans cette direction.</a:t>
            </a:r>
            <a:endParaRPr/>
          </a:p>
          <a:p>
            <a:pPr>
              <a:defRPr/>
            </a:pPr>
            <a:r>
              <a:rPr lang="fr-CH"/>
              <a:t>Une mise en œuvre qui demande une acceptation sociale.</a:t>
            </a:r>
            <a:endParaRPr/>
          </a:p>
          <a:p>
            <a:pPr>
              <a:defRPr/>
            </a:pPr>
            <a:r>
              <a:rPr lang="fr-CH"/>
              <a:t>2 niveaux de mise en œuvre: au sein des collectivités ou au niveau de la population.</a:t>
            </a:r>
            <a:endParaRPr/>
          </a:p>
          <a:p>
            <a:pPr>
              <a:defRPr/>
            </a:pPr>
            <a:r>
              <a:rPr lang="fr-CH"/>
              <a:t>La sobriété pour les entreprises; oui, si elle permet également des économies</a:t>
            </a:r>
            <a:endParaRPr/>
          </a:p>
          <a:p>
            <a:pPr>
              <a:defRPr/>
            </a:pPr>
            <a:endParaRPr lang="fr-CH"/>
          </a:p>
          <a:p>
            <a:pPr>
              <a:defRPr/>
            </a:pPr>
            <a:endParaRPr lang="fr-CH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 bwMode="auto"/>
        <p:txBody>
          <a:bodyPr>
            <a:normAutofit fontScale="55000" lnSpcReduction="20000"/>
          </a:bodyPr>
          <a:lstStyle/>
          <a:p>
            <a:pPr>
              <a:defRPr/>
            </a:pPr>
            <a:r>
              <a:rPr lang="fr-CH" dirty="0"/>
              <a:t>En pratique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255FEAB0-C48B-6452-7270-DD340A7E10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0416480" y="1929522"/>
            <a:ext cx="1470025" cy="707390"/>
          </a:xfrm>
          <a:prstGeom prst="rect">
            <a:avLst/>
          </a:prstGeom>
        </p:spPr>
      </p:pic>
      <p:pic>
        <p:nvPicPr>
          <p:cNvPr id="9" name="Picture 3">
            <a:extLst>
              <a:ext uri="{FF2B5EF4-FFF2-40B4-BE49-F238E27FC236}">
                <a16:creationId xmlns:a16="http://schemas.microsoft.com/office/drawing/2014/main" id="{B0A4F79A-CE7E-F2E2-6CBC-1A7D1F5830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10438387" y="3976861"/>
            <a:ext cx="1426210" cy="676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4">
            <a:extLst>
              <a:ext uri="{FF2B5EF4-FFF2-40B4-BE49-F238E27FC236}">
                <a16:creationId xmlns:a16="http://schemas.microsoft.com/office/drawing/2014/main" id="{6A741C6F-9451-AD68-BC0F-58C5073C500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/>
        </p:blipFill>
        <p:spPr bwMode="auto">
          <a:xfrm>
            <a:off x="10416480" y="2972306"/>
            <a:ext cx="1609090" cy="60071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09453840" name="Rectangle 3"/>
          <p:cNvSpPr/>
          <p:nvPr/>
        </p:nvSpPr>
        <p:spPr bwMode="auto">
          <a:xfrm>
            <a:off x="-456728" y="5517232"/>
            <a:ext cx="13465496" cy="16561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CH"/>
          </a:p>
        </p:txBody>
      </p:sp>
      <p:pic>
        <p:nvPicPr>
          <p:cNvPr id="1989647562" name="Image 1"/>
          <p:cNvPicPr>
            <a:picLocks noChangeAspect="1"/>
          </p:cNvPicPr>
          <p:nvPr/>
        </p:nvPicPr>
        <p:blipFill>
          <a:blip r:embed="rId3"/>
          <a:srcRect l="978" t="1408" r="478" b="1408"/>
          <a:stretch/>
        </p:blipFill>
        <p:spPr bwMode="auto">
          <a:xfrm>
            <a:off x="119336" y="476672"/>
            <a:ext cx="12025336" cy="5904656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796FCBCD-E378-58E2-190B-65ACC7B907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344" y="310458"/>
            <a:ext cx="1705213" cy="1771897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CH"/>
              <a:t>Recommandations</a:t>
            </a:r>
            <a:endParaRPr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838200" y="1825625"/>
            <a:ext cx="9218240" cy="4351338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107000"/>
              </a:lnSpc>
              <a:buFont typeface="Symbol"/>
              <a:buChar char=""/>
              <a:defRPr/>
            </a:pPr>
            <a:r>
              <a:rPr lang="fr-CH" sz="2000" b="1" dirty="0">
                <a:ea typeface="Calibri"/>
              </a:rPr>
              <a:t>Lister les actions de sobriété locales existantes, les coordonner et s’appuyer sur ces initiatives pour aller plus loin.</a:t>
            </a:r>
          </a:p>
          <a:p>
            <a:pPr marL="342900" indent="-342900" algn="just">
              <a:lnSpc>
                <a:spcPct val="107000"/>
              </a:lnSpc>
              <a:buFont typeface="Symbol"/>
              <a:buChar char=""/>
              <a:defRPr/>
            </a:pPr>
            <a:endParaRPr lang="fr-CH" sz="2000" dirty="0"/>
          </a:p>
          <a:p>
            <a:pPr marL="342900" indent="-342900" algn="just">
              <a:lnSpc>
                <a:spcPct val="107000"/>
              </a:lnSpc>
              <a:buFont typeface="Symbol"/>
              <a:buChar char=""/>
              <a:defRPr/>
            </a:pPr>
            <a:r>
              <a:rPr lang="fr-CH" sz="1900" b="1" dirty="0">
                <a:ea typeface="Calibri"/>
              </a:rPr>
              <a:t>Mettre en avant les </a:t>
            </a:r>
            <a:r>
              <a:rPr lang="fr-CH" sz="1900" b="1" dirty="0" err="1">
                <a:ea typeface="Calibri"/>
              </a:rPr>
              <a:t>co</a:t>
            </a:r>
            <a:r>
              <a:rPr lang="fr-CH" sz="1900" b="1" dirty="0">
                <a:ea typeface="Calibri"/>
              </a:rPr>
              <a:t>-bénéfices, notamment d’économie financière, de la sobriété.</a:t>
            </a:r>
            <a:endParaRPr lang="fr-CH" sz="1900" b="1" dirty="0">
              <a:ea typeface="Calibri"/>
              <a:cs typeface="Arial"/>
            </a:endParaRPr>
          </a:p>
          <a:p>
            <a:pPr marL="342900" indent="-342900" algn="just">
              <a:lnSpc>
                <a:spcPct val="107000"/>
              </a:lnSpc>
              <a:buFont typeface="Symbol"/>
              <a:buChar char=""/>
              <a:defRPr/>
            </a:pPr>
            <a:r>
              <a:rPr lang="fr-CH" sz="1900" b="1" dirty="0">
                <a:latin typeface="Century Gothic"/>
                <a:ea typeface="Calibri"/>
                <a:cs typeface="Arial"/>
              </a:rPr>
              <a:t>Former, soutenir et acculturer les</a:t>
            </a:r>
            <a:r>
              <a:rPr lang="fr-CH" sz="1900" b="1" dirty="0">
                <a:ea typeface="Calibri"/>
              </a:rPr>
              <a:t> </a:t>
            </a:r>
            <a:r>
              <a:rPr lang="fr-CH" sz="1900" b="1" dirty="0" err="1">
                <a:ea typeface="Calibri"/>
              </a:rPr>
              <a:t>technicien.nes</a:t>
            </a:r>
            <a:r>
              <a:rPr lang="fr-CH" sz="1900" b="1" dirty="0">
                <a:latin typeface="Century Gothic"/>
                <a:ea typeface="Calibri"/>
                <a:cs typeface="Arial"/>
              </a:rPr>
              <a:t> et</a:t>
            </a:r>
            <a:r>
              <a:rPr lang="fr-CH" sz="1900" b="1" dirty="0">
                <a:ea typeface="Calibri"/>
              </a:rPr>
              <a:t> </a:t>
            </a:r>
            <a:r>
              <a:rPr lang="fr-CH" sz="1900" b="1" dirty="0" err="1">
                <a:ea typeface="Calibri"/>
              </a:rPr>
              <a:t>politicien.nes</a:t>
            </a:r>
            <a:r>
              <a:rPr lang="fr-CH" sz="1900" b="1" dirty="0">
                <a:latin typeface="Century Gothic"/>
                <a:ea typeface="Calibri"/>
                <a:cs typeface="Arial"/>
              </a:rPr>
              <a:t>.</a:t>
            </a:r>
            <a:endParaRPr lang="fr-CH" sz="1800" dirty="0">
              <a:latin typeface="Century Gothic"/>
              <a:ea typeface="Calibri"/>
              <a:cs typeface="Arial"/>
            </a:endParaRPr>
          </a:p>
          <a:p>
            <a:pPr marL="342900" lvl="0" indent="-342900" algn="just">
              <a:lnSpc>
                <a:spcPct val="107000"/>
              </a:lnSpc>
              <a:buFont typeface="Symbol"/>
              <a:buChar char=""/>
              <a:defRPr/>
            </a:pPr>
            <a:r>
              <a:rPr lang="fr-CH" sz="1900" dirty="0">
                <a:latin typeface="Century Gothic"/>
                <a:ea typeface="Calibri"/>
                <a:cs typeface="Arial"/>
              </a:rPr>
              <a:t>Utiliser la sobriété énergétique comme base d’une sobriété systémique.</a:t>
            </a:r>
            <a:endParaRPr dirty="0"/>
          </a:p>
          <a:p>
            <a:pPr marL="342900" lvl="0" indent="-342900" algn="just">
              <a:lnSpc>
                <a:spcPct val="107000"/>
              </a:lnSpc>
              <a:buFont typeface="Symbol"/>
              <a:buChar char=""/>
              <a:defRPr/>
            </a:pPr>
            <a:r>
              <a:rPr lang="fr-CH" sz="1900" dirty="0">
                <a:latin typeface="Century Gothic"/>
                <a:ea typeface="Calibri"/>
                <a:cs typeface="Arial"/>
              </a:rPr>
              <a:t>Construire un processus participatif</a:t>
            </a:r>
            <a:endParaRPr dirty="0"/>
          </a:p>
          <a:p>
            <a:pPr marL="342900" lvl="0" indent="-342900" algn="just">
              <a:lnSpc>
                <a:spcPct val="107000"/>
              </a:lnSpc>
              <a:buFont typeface="Symbol"/>
              <a:buChar char=""/>
              <a:defRPr/>
            </a:pPr>
            <a:r>
              <a:rPr lang="fr-CH" sz="1900" dirty="0">
                <a:latin typeface="Century Gothic"/>
                <a:ea typeface="Calibri"/>
                <a:cs typeface="Arial"/>
              </a:rPr>
              <a:t>Définir des étapes de développement de la sobriété</a:t>
            </a:r>
            <a:endParaRPr dirty="0"/>
          </a:p>
          <a:p>
            <a:pPr marL="342900" lvl="0" indent="-342900" algn="just">
              <a:lnSpc>
                <a:spcPct val="107000"/>
              </a:lnSpc>
              <a:buFont typeface="Symbol"/>
              <a:buChar char=""/>
              <a:defRPr/>
            </a:pPr>
            <a:r>
              <a:rPr lang="fr-CH" sz="1900" dirty="0">
                <a:latin typeface="Century Gothic"/>
                <a:ea typeface="Calibri"/>
                <a:cs typeface="Arial"/>
              </a:rPr>
              <a:t>Créer un récit autour de la sobriété</a:t>
            </a:r>
            <a:endParaRPr dirty="0"/>
          </a:p>
          <a:p>
            <a:pPr marL="342900" lvl="0" indent="-342900" algn="just">
              <a:lnSpc>
                <a:spcPct val="107000"/>
              </a:lnSpc>
              <a:buFont typeface="Symbol"/>
              <a:buChar char=""/>
              <a:defRPr/>
            </a:pPr>
            <a:endParaRPr lang="fr-CH" sz="1800" dirty="0">
              <a:latin typeface="Century Gothic"/>
              <a:ea typeface="Calibri"/>
              <a:cs typeface="Arial"/>
            </a:endParaRP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3"/>
          </p:nvPr>
        </p:nvSpPr>
        <p:spPr bwMode="auto"/>
        <p:txBody>
          <a:bodyPr>
            <a:normAutofit fontScale="55000" lnSpcReduction="20000"/>
          </a:bodyPr>
          <a:lstStyle/>
          <a:p>
            <a:pPr>
              <a:defRPr/>
            </a:pPr>
            <a:r>
              <a:rPr lang="fr-CH" dirty="0"/>
              <a:t>En pratique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9E65DD9-65D9-77A0-86A2-F8AB14EAF7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0416480" y="1929522"/>
            <a:ext cx="1470025" cy="707390"/>
          </a:xfrm>
          <a:prstGeom prst="rect">
            <a:avLst/>
          </a:prstGeom>
        </p:spPr>
      </p:pic>
      <p:pic>
        <p:nvPicPr>
          <p:cNvPr id="6" name="Picture 3">
            <a:extLst>
              <a:ext uri="{FF2B5EF4-FFF2-40B4-BE49-F238E27FC236}">
                <a16:creationId xmlns:a16="http://schemas.microsoft.com/office/drawing/2014/main" id="{89198239-7800-D015-8424-7890136EFE8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10438387" y="3976861"/>
            <a:ext cx="1426210" cy="676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4">
            <a:extLst>
              <a:ext uri="{FF2B5EF4-FFF2-40B4-BE49-F238E27FC236}">
                <a16:creationId xmlns:a16="http://schemas.microsoft.com/office/drawing/2014/main" id="{F19B3268-615C-09BC-3426-17AA80ED688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/>
        </p:blipFill>
        <p:spPr bwMode="auto">
          <a:xfrm>
            <a:off x="10416480" y="2972306"/>
            <a:ext cx="1609090" cy="60071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heme/theme1.xml><?xml version="1.0" encoding="utf-8"?>
<a:theme xmlns:a="http://schemas.openxmlformats.org/drawingml/2006/main" name="Thème office">
  <a:themeElements>
    <a:clrScheme name="nw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9B233"/>
      </a:accent1>
      <a:accent2>
        <a:srgbClr val="8BCBB7"/>
      </a:accent2>
      <a:accent3>
        <a:srgbClr val="FFDD0E"/>
      </a:accent3>
      <a:accent4>
        <a:srgbClr val="1A98A3"/>
      </a:accent4>
      <a:accent5>
        <a:srgbClr val="D3D3D3"/>
      </a:accent5>
      <a:accent6>
        <a:srgbClr val="9D9D9D"/>
      </a:accent6>
      <a:hlink>
        <a:srgbClr val="99042F"/>
      </a:hlink>
      <a:folHlink>
        <a:srgbClr val="F6BD89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1060</Words>
  <Application>Microsoft Office PowerPoint</Application>
  <DocSecurity>0</DocSecurity>
  <PresentationFormat>Breitbild</PresentationFormat>
  <Paragraphs>173</Paragraphs>
  <Slides>22</Slides>
  <Notes>13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22</vt:i4>
      </vt:variant>
    </vt:vector>
  </HeadingPairs>
  <TitlesOfParts>
    <vt:vector size="29" baseType="lpstr">
      <vt:lpstr>Aptos</vt:lpstr>
      <vt:lpstr>Arial</vt:lpstr>
      <vt:lpstr>Calibri</vt:lpstr>
      <vt:lpstr>Century Gothic</vt:lpstr>
      <vt:lpstr>Raleway</vt:lpstr>
      <vt:lpstr>Symbol</vt:lpstr>
      <vt:lpstr>Thème office</vt:lpstr>
      <vt:lpstr>La sobriété</vt:lpstr>
      <vt:lpstr>Plan du workshop</vt:lpstr>
      <vt:lpstr>Définition de négaWatt Suisse</vt:lpstr>
      <vt:lpstr>Scénario énergétique</vt:lpstr>
      <vt:lpstr>La sobriété: points forts</vt:lpstr>
      <vt:lpstr>Quel public: Individus ou collectivité?</vt:lpstr>
      <vt:lpstr>Enseignements</vt:lpstr>
      <vt:lpstr>PowerPoint-Präsentation</vt:lpstr>
      <vt:lpstr>Recommandations</vt:lpstr>
      <vt:lpstr>Tour de table</vt:lpstr>
      <vt:lpstr>Energy saver</vt:lpstr>
      <vt:lpstr>Die Suffizienz</vt:lpstr>
      <vt:lpstr>Plan des Workshops</vt:lpstr>
      <vt:lpstr>Definition von négaWatt Schweiz</vt:lpstr>
      <vt:lpstr>Energie Szenario</vt:lpstr>
      <vt:lpstr>Suffizienz: Vorteile</vt:lpstr>
      <vt:lpstr>Einzelpersonen oder Kollektiv?</vt:lpstr>
      <vt:lpstr>Erkenntnisse</vt:lpstr>
      <vt:lpstr>PowerPoint-Präsentation</vt:lpstr>
      <vt:lpstr>Empfehlungen</vt:lpstr>
      <vt:lpstr>Diskussionsrunde</vt:lpstr>
      <vt:lpstr>Energy Savers Plattform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Compte Microsoft</dc:creator>
  <cp:keywords/>
  <dc:description/>
  <cp:lastModifiedBy>S Mühlemeier</cp:lastModifiedBy>
  <cp:revision>471</cp:revision>
  <cp:lastPrinted>2026-03-12T09:24:11Z</cp:lastPrinted>
  <dcterms:created xsi:type="dcterms:W3CDTF">2021-08-24T10:58:18Z</dcterms:created>
  <dcterms:modified xsi:type="dcterms:W3CDTF">2026-03-12T09:24:18Z</dcterms:modified>
  <cp:category/>
  <dc:identifier/>
  <cp:contentStatus/>
  <dc:language/>
  <cp:version/>
</cp:coreProperties>
</file>